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844" r:id="rId4"/>
    <p:sldId id="767" r:id="rId5"/>
    <p:sldId id="820" r:id="rId6"/>
    <p:sldId id="821" r:id="rId7"/>
    <p:sldId id="823" r:id="rId8"/>
    <p:sldId id="824" r:id="rId9"/>
    <p:sldId id="842" r:id="rId10"/>
    <p:sldId id="825" r:id="rId11"/>
    <p:sldId id="843" r:id="rId12"/>
    <p:sldId id="826" r:id="rId13"/>
    <p:sldId id="827" r:id="rId14"/>
    <p:sldId id="845" r:id="rId15"/>
    <p:sldId id="851" r:id="rId16"/>
    <p:sldId id="852" r:id="rId17"/>
    <p:sldId id="853" r:id="rId18"/>
    <p:sldId id="847" r:id="rId19"/>
    <p:sldId id="848" r:id="rId20"/>
    <p:sldId id="849" r:id="rId21"/>
    <p:sldId id="828" r:id="rId22"/>
    <p:sldId id="829" r:id="rId23"/>
    <p:sldId id="830" r:id="rId24"/>
    <p:sldId id="831" r:id="rId25"/>
    <p:sldId id="833" r:id="rId26"/>
    <p:sldId id="832" r:id="rId27"/>
    <p:sldId id="834" r:id="rId28"/>
    <p:sldId id="704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54" autoAdjust="0"/>
    <p:restoredTop sz="80190" autoAdjust="0"/>
  </p:normalViewPr>
  <p:slideViewPr>
    <p:cSldViewPr>
      <p:cViewPr varScale="1">
        <p:scale>
          <a:sx n="78" d="100"/>
          <a:sy n="78" d="100"/>
        </p:scale>
        <p:origin x="110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488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368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95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Articulating why is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394961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you</a:t>
            </a:r>
            <a:r>
              <a:rPr lang="en-US" baseline="0" dirty="0"/>
              <a:t> design a system, a</a:t>
            </a:r>
            <a:r>
              <a:rPr lang="en-US" dirty="0"/>
              <a:t>rticulating the</a:t>
            </a:r>
            <a:r>
              <a:rPr lang="en-US" baseline="0" dirty="0"/>
              <a:t> properties (what)</a:t>
            </a:r>
            <a:r>
              <a:rPr lang="en-US" dirty="0"/>
              <a:t> is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2862707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Once again, articulating what is very important.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50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8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Reliable Multicast --- 1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Multicast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</a:t>
            </a:r>
            <a:r>
              <a:rPr lang="en-US" dirty="0">
                <a:solidFill>
                  <a:srgbClr val="FF0000"/>
                </a:solidFill>
              </a:rPr>
              <a:t>a history of messages</a:t>
            </a:r>
            <a:r>
              <a:rPr lang="en-US" dirty="0"/>
              <a:t> for at-most-once delivery</a:t>
            </a:r>
          </a:p>
          <a:p>
            <a:r>
              <a:rPr lang="en-US" dirty="0">
                <a:solidFill>
                  <a:srgbClr val="FF0000"/>
                </a:solidFill>
              </a:rPr>
              <a:t>Everyone repeats multicast </a:t>
            </a:r>
            <a:r>
              <a:rPr lang="en-US" dirty="0"/>
              <a:t>upon a receipt of a message.</a:t>
            </a:r>
          </a:p>
          <a:p>
            <a:pPr lvl="1"/>
            <a:r>
              <a:rPr lang="en-US" dirty="0"/>
              <a:t>Why? For agreement &amp; validity.</a:t>
            </a:r>
          </a:p>
          <a:p>
            <a:pPr lvl="1"/>
            <a:r>
              <a:rPr lang="en-US" dirty="0"/>
              <a:t>Even if the sender crashes, as long as there is one process that receives, it’s all good since that process is going to repeat.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Reliable R-Multicast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/>
              <a:t>On initialization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sz="2400" i="1" dirty="0">
                <a:latin typeface="Monaco"/>
                <a:cs typeface="Monaco"/>
              </a:rPr>
              <a:t>Received</a:t>
            </a:r>
            <a:r>
              <a:rPr lang="en-US" sz="2400" dirty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>
                <a:latin typeface="Monaco"/>
                <a:cs typeface="Monaco"/>
              </a:rPr>
              <a:t>B-multicast(</a:t>
            </a:r>
            <a:r>
              <a:rPr lang="en-US" sz="2400" i="1" dirty="0" err="1">
                <a:latin typeface="Monaco"/>
                <a:cs typeface="Monaco"/>
              </a:rPr>
              <a:t>g</a:t>
            </a:r>
            <a:r>
              <a:rPr lang="en-US" sz="2400" dirty="0" err="1">
                <a:latin typeface="Monaco"/>
                <a:cs typeface="Monaco"/>
              </a:rPr>
              <a:t>,</a:t>
            </a:r>
            <a:r>
              <a:rPr lang="en-US" sz="2400" i="1" dirty="0" err="1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g is included as destination)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On </a:t>
            </a:r>
            <a:r>
              <a:rPr lang="en-US" sz="2400" dirty="0">
                <a:latin typeface="Monaco"/>
                <a:cs typeface="Monaco"/>
              </a:rPr>
              <a:t>B-deliver(</a:t>
            </a:r>
            <a:r>
              <a:rPr lang="en-US" sz="2400" i="1" dirty="0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 </a:t>
            </a:r>
            <a:r>
              <a:rPr lang="en-US" i="1" dirty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>
                <a:latin typeface="Monaco"/>
                <a:cs typeface="Monaco"/>
              </a:rPr>
              <a:t>if</a:t>
            </a:r>
            <a:r>
              <a:rPr lang="en-US" sz="2200" dirty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>
                <a:latin typeface="Monaco"/>
                <a:cs typeface="Monaco"/>
              </a:rPr>
              <a:t>∉</a:t>
            </a:r>
            <a:r>
              <a:rPr lang="en-US" sz="2200" i="1" dirty="0">
                <a:latin typeface="Monaco"/>
                <a:cs typeface="Monaco"/>
              </a:rPr>
              <a:t> Received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{m};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dirty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>
                <a:latin typeface="Monaco"/>
                <a:cs typeface="Monaco"/>
              </a:rPr>
              <a:t>≠</a:t>
            </a:r>
            <a:r>
              <a:rPr lang="en-US" sz="2200" i="1" dirty="0">
                <a:latin typeface="Monaco"/>
                <a:cs typeface="Monaco"/>
              </a:rPr>
              <a:t> p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	B-multicast(</a:t>
            </a:r>
            <a:r>
              <a:rPr lang="en-US" sz="2200" i="1" dirty="0" err="1">
                <a:latin typeface="Monaco"/>
                <a:cs typeface="Monaco"/>
              </a:rPr>
              <a:t>g,m</a:t>
            </a:r>
            <a:r>
              <a:rPr lang="en-US" sz="2200" dirty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R-deliver(</a:t>
            </a:r>
            <a:r>
              <a:rPr lang="en-US" sz="2200" i="1" dirty="0">
                <a:latin typeface="Monaco"/>
                <a:cs typeface="Monaco"/>
              </a:rPr>
              <a:t>m</a:t>
            </a:r>
            <a:r>
              <a:rPr lang="en-US" sz="2200" dirty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Reliable R-Multicast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/>
              <a:t>On initialization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sz="2400" i="1" dirty="0">
                <a:latin typeface="Monaco"/>
                <a:cs typeface="Monaco"/>
              </a:rPr>
              <a:t>Received</a:t>
            </a:r>
            <a:r>
              <a:rPr lang="en-US" sz="2400" dirty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>
                <a:latin typeface="Monaco"/>
                <a:cs typeface="Monaco"/>
              </a:rPr>
              <a:t>B-multicast(</a:t>
            </a:r>
            <a:r>
              <a:rPr lang="en-US" sz="2400" i="1" dirty="0" err="1">
                <a:latin typeface="Monaco"/>
                <a:cs typeface="Monaco"/>
              </a:rPr>
              <a:t>g</a:t>
            </a:r>
            <a:r>
              <a:rPr lang="en-US" sz="2400" dirty="0" err="1">
                <a:latin typeface="Monaco"/>
                <a:cs typeface="Monaco"/>
              </a:rPr>
              <a:t>,</a:t>
            </a:r>
            <a:r>
              <a:rPr lang="en-US" sz="2400" i="1" dirty="0" err="1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g is included as destination)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On </a:t>
            </a:r>
            <a:r>
              <a:rPr lang="en-US" sz="2400" dirty="0">
                <a:latin typeface="Monaco"/>
                <a:cs typeface="Monaco"/>
              </a:rPr>
              <a:t>B-deliver(</a:t>
            </a:r>
            <a:r>
              <a:rPr lang="en-US" sz="2400" i="1" dirty="0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 </a:t>
            </a:r>
            <a:r>
              <a:rPr lang="en-US" i="1" dirty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>
                <a:latin typeface="Monaco"/>
                <a:cs typeface="Monaco"/>
              </a:rPr>
              <a:t>if</a:t>
            </a:r>
            <a:r>
              <a:rPr lang="en-US" sz="2200" dirty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>
                <a:latin typeface="Monaco"/>
                <a:cs typeface="Monaco"/>
              </a:rPr>
              <a:t>∉</a:t>
            </a:r>
            <a:r>
              <a:rPr lang="en-US" sz="2200" i="1" dirty="0">
                <a:latin typeface="Monaco"/>
                <a:cs typeface="Monaco"/>
              </a:rPr>
              <a:t> Received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{m};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dirty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>
                <a:latin typeface="Monaco"/>
                <a:cs typeface="Monaco"/>
              </a:rPr>
              <a:t>≠</a:t>
            </a:r>
            <a:r>
              <a:rPr lang="en-US" sz="2200" i="1" dirty="0">
                <a:latin typeface="Monaco"/>
                <a:cs typeface="Monaco"/>
              </a:rPr>
              <a:t> p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	B-multicast(</a:t>
            </a:r>
            <a:r>
              <a:rPr lang="en-US" sz="2200" i="1" dirty="0" err="1">
                <a:latin typeface="Monaco"/>
                <a:cs typeface="Monaco"/>
              </a:rPr>
              <a:t>g,m</a:t>
            </a:r>
            <a:r>
              <a:rPr lang="en-US" sz="2200" dirty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R-deliver(</a:t>
            </a:r>
            <a:r>
              <a:rPr lang="en-US" sz="2200" i="1" dirty="0">
                <a:latin typeface="Monaco"/>
                <a:cs typeface="Monaco"/>
              </a:rPr>
              <a:t>m</a:t>
            </a:r>
            <a:r>
              <a:rPr lang="en-US" sz="2200" dirty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Integrity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Validity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Agreement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PA1 grading is going on.</a:t>
            </a:r>
          </a:p>
          <a:p>
            <a:r>
              <a:rPr lang="en-US" dirty="0"/>
              <a:t>PA2A due this Friday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Assume a</a:t>
            </a:r>
            <a:r>
              <a:rPr lang="en-US" dirty="0">
                <a:solidFill>
                  <a:srgbClr val="0000FF"/>
                </a:solidFill>
              </a:rPr>
              <a:t> delivery mechanism: deliver as soon as you receive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What is the order of delivery at each process?</a:t>
            </a:r>
          </a:p>
          <a:p>
            <a:pPr lvl="1"/>
            <a:r>
              <a:rPr lang="en-US" dirty="0"/>
              <a:t>Will this mess up anything?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M1</a:t>
            </a: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M2</a:t>
            </a:r>
          </a:p>
        </p:txBody>
      </p:sp>
    </p:spTree>
    <p:extLst>
      <p:ext uri="{BB962C8B-B14F-4D97-AF65-F5344CB8AC3E}">
        <p14:creationId xmlns:p14="http://schemas.microsoft.com/office/powerpoint/2010/main" val="161885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Example: Bulletin Board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69217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What is the ideal ordering that you want?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What are the important orderings that you must have?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768370"/>
            <a:ext cx="519176" cy="5899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E3810B-95CB-3F4E-9DB6-9E58735DA8B2}"/>
              </a:ext>
            </a:extLst>
          </p:cNvPr>
          <p:cNvSpPr txBox="1"/>
          <p:nvPr/>
        </p:nvSpPr>
        <p:spPr>
          <a:xfrm>
            <a:off x="1600200" y="4874606"/>
            <a:ext cx="6083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Authors are message senders.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The delivery order determines the display order.</a:t>
            </a:r>
          </a:p>
        </p:txBody>
      </p:sp>
    </p:spTree>
    <p:extLst>
      <p:ext uri="{BB962C8B-B14F-4D97-AF65-F5344CB8AC3E}">
        <p14:creationId xmlns:p14="http://schemas.microsoft.com/office/powerpoint/2010/main" val="1569274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have different delivery mechanisms.</a:t>
            </a:r>
          </a:p>
          <a:p>
            <a:pPr lvl="1"/>
            <a:r>
              <a:rPr lang="en-US" dirty="0"/>
              <a:t>We don’t have to deliver as soon as we receive a message.</a:t>
            </a:r>
          </a:p>
          <a:p>
            <a:r>
              <a:rPr lang="en-US" dirty="0"/>
              <a:t>Three meaningful types of ordering</a:t>
            </a:r>
          </a:p>
          <a:p>
            <a:pPr lvl="1"/>
            <a:r>
              <a:rPr lang="en-US" dirty="0"/>
              <a:t>FIFO, Causal, Total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M1</a:t>
            </a: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M2</a:t>
            </a:r>
          </a:p>
        </p:txBody>
      </p:sp>
    </p:spTree>
    <p:extLst>
      <p:ext uri="{BB962C8B-B14F-4D97-AF65-F5344CB8AC3E}">
        <p14:creationId xmlns:p14="http://schemas.microsoft.com/office/powerpoint/2010/main" val="353530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FIFO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Preserving the process </a:t>
            </a:r>
            <a:r>
              <a:rPr lang="en-US">
                <a:solidFill>
                  <a:srgbClr val="FF0000"/>
                </a:solidFill>
              </a:rPr>
              <a:t>(sender) order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message delivery order at each receiving process should preserve the message sending order from each sender. But </a:t>
            </a:r>
            <a:r>
              <a:rPr lang="en-US" dirty="0">
                <a:solidFill>
                  <a:srgbClr val="FF0000"/>
                </a:solidFill>
              </a:rPr>
              <a:t>each process can deliver in a different order overall</a:t>
            </a:r>
            <a:r>
              <a:rPr lang="en-US" dirty="0"/>
              <a:t>.</a:t>
            </a:r>
          </a:p>
          <a:p>
            <a:r>
              <a:rPr lang="en-US" dirty="0"/>
              <a:t>For example,</a:t>
            </a:r>
          </a:p>
          <a:p>
            <a:pPr lvl="1"/>
            <a:r>
              <a:rPr lang="en-US" dirty="0"/>
              <a:t>P1: m0, m1, m2</a:t>
            </a:r>
          </a:p>
          <a:p>
            <a:pPr lvl="1"/>
            <a:r>
              <a:rPr lang="en-US" dirty="0"/>
              <a:t>P2: m3, m4, m5</a:t>
            </a:r>
          </a:p>
          <a:p>
            <a:pPr lvl="1"/>
            <a:r>
              <a:rPr lang="en-US" dirty="0"/>
              <a:t>P3: m6, m7, m8</a:t>
            </a:r>
          </a:p>
          <a:p>
            <a:pPr lvl="1"/>
            <a:r>
              <a:rPr lang="en-US" dirty="0"/>
              <a:t>Now, each process will receive &amp; deliver all, from m0 to m8.</a:t>
            </a:r>
          </a:p>
          <a:p>
            <a:r>
              <a:rPr lang="en-US" dirty="0"/>
              <a:t>FIFO?</a:t>
            </a:r>
          </a:p>
          <a:p>
            <a:pPr lvl="1"/>
            <a:r>
              <a:rPr lang="en-US" dirty="0"/>
              <a:t>P1: m0, m3, m6, m1, m4, m7, m2, m5, m8</a:t>
            </a:r>
          </a:p>
          <a:p>
            <a:pPr lvl="1"/>
            <a:r>
              <a:rPr lang="en-US" dirty="0"/>
              <a:t>P2: m0, m4, m6, m1, m3, m7, m2, m5, m8</a:t>
            </a:r>
          </a:p>
          <a:p>
            <a:pPr lvl="1"/>
            <a:r>
              <a:rPr lang="en-US" dirty="0"/>
              <a:t>P3: m6, m7, m8, m0, m1, m2, m3, m4, m5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/>
              <a:t>The message delivery order at each receiving process should preserve the happened-before relations across all processes. But </a:t>
            </a:r>
            <a:r>
              <a:rPr lang="en-US" dirty="0">
                <a:solidFill>
                  <a:srgbClr val="FF0000"/>
                </a:solidFill>
              </a:rPr>
              <a:t>each process can deliver in a different order overall</a:t>
            </a:r>
            <a:r>
              <a:rPr lang="en-US" dirty="0"/>
              <a:t>.</a:t>
            </a:r>
          </a:p>
          <a:p>
            <a:r>
              <a:rPr lang="en-US" dirty="0"/>
              <a:t>For example,</a:t>
            </a:r>
          </a:p>
          <a:p>
            <a:pPr lvl="1"/>
            <a:r>
              <a:rPr lang="en-US" dirty="0"/>
              <a:t>P1: m0, m1, m2</a:t>
            </a:r>
          </a:p>
          <a:p>
            <a:pPr lvl="1"/>
            <a:r>
              <a:rPr lang="en-US" dirty="0"/>
              <a:t>P2: m3, m4, m5</a:t>
            </a:r>
          </a:p>
          <a:p>
            <a:pPr lvl="1"/>
            <a:r>
              <a:rPr lang="en-US" dirty="0"/>
              <a:t>P3: m6, m7, m8</a:t>
            </a:r>
          </a:p>
          <a:p>
            <a:pPr lvl="1"/>
            <a:r>
              <a:rPr lang="en-US" dirty="0"/>
              <a:t>Cross-process happened-before: m0 </a:t>
            </a:r>
            <a:r>
              <a:rPr lang="en-US" dirty="0">
                <a:sym typeface="Wingdings" charset="0"/>
              </a:rPr>
              <a:t> m4, m5  m8</a:t>
            </a:r>
            <a:endParaRPr lang="en-US" dirty="0"/>
          </a:p>
          <a:p>
            <a:r>
              <a:rPr lang="en-US" dirty="0"/>
              <a:t>Causal?</a:t>
            </a:r>
          </a:p>
          <a:p>
            <a:pPr lvl="1"/>
            <a:r>
              <a:rPr lang="en-US" dirty="0"/>
              <a:t>P1: m0, m3, m6, m1, m4, m7, m2, m5, m8</a:t>
            </a:r>
          </a:p>
          <a:p>
            <a:pPr lvl="1"/>
            <a:r>
              <a:rPr lang="en-US" dirty="0"/>
              <a:t>P2: m0, m4, m1, m7, m3, m6, m2, m5, m8</a:t>
            </a:r>
          </a:p>
          <a:p>
            <a:pPr lvl="1"/>
            <a:r>
              <a:rPr lang="en-US" dirty="0"/>
              <a:t>P3: m0, m1, m2, m3, m4, m5, m6, m7, m8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896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/>
              <a:t>For example,</a:t>
            </a:r>
          </a:p>
          <a:p>
            <a:pPr lvl="1"/>
            <a:r>
              <a:rPr lang="en-US" dirty="0"/>
              <a:t>P1: m0, m1, m2</a:t>
            </a:r>
          </a:p>
          <a:p>
            <a:pPr lvl="1"/>
            <a:r>
              <a:rPr lang="en-US" dirty="0"/>
              <a:t>P2: m3, m4, m5</a:t>
            </a:r>
          </a:p>
          <a:p>
            <a:pPr lvl="1"/>
            <a:r>
              <a:rPr lang="en-US" dirty="0"/>
              <a:t>P3: m6, m7, m8</a:t>
            </a:r>
          </a:p>
          <a:p>
            <a:r>
              <a:rPr lang="en-US" dirty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m1, m2, m4, m5, m3, m6, m0, m8</a:t>
            </a:r>
          </a:p>
          <a:p>
            <a:pPr lvl="1"/>
            <a:r>
              <a:rPr lang="en-US" dirty="0"/>
              <a:t>P3: m7, m1, m2, m4, m5, m3, m6, m0, m8</a:t>
            </a:r>
          </a:p>
          <a:p>
            <a:r>
              <a:rPr lang="en-US" dirty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m2, m1, m4, m5, m3, m6, m0, m8</a:t>
            </a:r>
          </a:p>
          <a:p>
            <a:pPr lvl="1"/>
            <a:r>
              <a:rPr lang="en-US" dirty="0"/>
              <a:t>P3: m7, m1, m2, m4, m5, m3, m6, m8, m0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/>
              <a:t>Consistent global state vs. inconsistent global state</a:t>
            </a:r>
          </a:p>
          <a:p>
            <a:r>
              <a:rPr lang="en-US" dirty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Broadcast a “marker” </a:t>
            </a:r>
            <a:r>
              <a:rPr lang="en-US" dirty="0" err="1">
                <a:latin typeface="Arial" pitchFamily="-1" charset="0"/>
              </a:rPr>
              <a:t>msg</a:t>
            </a:r>
            <a:r>
              <a:rPr lang="en-US" dirty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Start recording all </a:t>
            </a:r>
            <a:r>
              <a:rPr lang="en-US" dirty="0" err="1">
                <a:latin typeface="Arial" pitchFamily="-1" charset="0"/>
              </a:rPr>
              <a:t>msgs</a:t>
            </a:r>
            <a:r>
              <a:rPr lang="en-US" dirty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Outcome: a consistent 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Ordered Multicast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FIFO ordering</a:t>
            </a:r>
            <a:r>
              <a:rPr lang="en-US" dirty="0"/>
              <a:t>: If a correct process issues </a:t>
            </a:r>
            <a:r>
              <a:rPr lang="en-US" dirty="0" err="1"/>
              <a:t>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 and then </a:t>
            </a:r>
            <a:r>
              <a:rPr lang="en-US" dirty="0" err="1"/>
              <a:t>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i="1" dirty="0"/>
              <a:t>’</a:t>
            </a:r>
            <a:r>
              <a:rPr lang="en-US" dirty="0"/>
              <a:t>), then every correct process that delivers </a:t>
            </a:r>
            <a:r>
              <a:rPr lang="en-US" i="1" dirty="0"/>
              <a:t>m’</a:t>
            </a:r>
            <a:r>
              <a:rPr lang="en-US" dirty="0"/>
              <a:t> will have already delivered </a:t>
            </a:r>
            <a:r>
              <a:rPr lang="en-US" dirty="0" err="1"/>
              <a:t>m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Causal ordering</a:t>
            </a:r>
            <a:r>
              <a:rPr lang="en-US" dirty="0"/>
              <a:t>: If 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 </a:t>
            </a:r>
            <a:r>
              <a:rPr lang="en-US" dirty="0">
                <a:sym typeface="Wingdings" charset="0"/>
              </a:rPr>
              <a:t> multicast(</a:t>
            </a:r>
            <a:r>
              <a:rPr lang="en-US" i="1" dirty="0" err="1">
                <a:sym typeface="Wingdings" charset="0"/>
              </a:rPr>
              <a:t>g</a:t>
            </a:r>
            <a:r>
              <a:rPr lang="en-US" dirty="0" err="1">
                <a:sym typeface="Wingdings" charset="0"/>
              </a:rPr>
              <a:t>,</a:t>
            </a:r>
            <a:r>
              <a:rPr lang="en-US" i="1" dirty="0" err="1">
                <a:sym typeface="Wingdings" charset="0"/>
              </a:rPr>
              <a:t>m</a:t>
            </a:r>
            <a:r>
              <a:rPr lang="en-US" i="1" dirty="0">
                <a:sym typeface="Wingdings" charset="0"/>
              </a:rPr>
              <a:t>’</a:t>
            </a:r>
            <a:r>
              <a:rPr lang="en-US" dirty="0">
                <a:sym typeface="Wingdings" charset="0"/>
              </a:rPr>
              <a:t>) then any correct process that delivers </a:t>
            </a:r>
            <a:r>
              <a:rPr lang="en-US" i="1" dirty="0">
                <a:sym typeface="Wingdings" charset="0"/>
              </a:rPr>
              <a:t>m’ </a:t>
            </a:r>
            <a:r>
              <a:rPr lang="en-US" dirty="0">
                <a:sym typeface="Wingdings" charset="0"/>
              </a:rPr>
              <a:t>will have already delivered </a:t>
            </a:r>
            <a:r>
              <a:rPr lang="en-US" i="1" dirty="0"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.</a:t>
            </a:r>
          </a:p>
          <a:p>
            <a:pPr lvl="1"/>
            <a:r>
              <a:rPr lang="en-US" dirty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>
                <a:sym typeface="Wingdings" charset="0"/>
              </a:rPr>
              <a:t>: If a correct process delivers message </a:t>
            </a:r>
            <a:r>
              <a:rPr lang="en-US" i="1" dirty="0"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 before </a:t>
            </a:r>
            <a:r>
              <a:rPr lang="en-US" i="1" dirty="0">
                <a:sym typeface="Wingdings" charset="0"/>
              </a:rPr>
              <a:t>m’ </a:t>
            </a:r>
            <a:r>
              <a:rPr lang="en-US" dirty="0">
                <a:sym typeface="Wingdings" charset="0"/>
              </a:rPr>
              <a:t>(independent of the senders), then any other correct process that delivers </a:t>
            </a:r>
            <a:r>
              <a:rPr lang="en-US" i="1" dirty="0">
                <a:sym typeface="Wingdings" charset="0"/>
              </a:rPr>
              <a:t>m’ </a:t>
            </a:r>
            <a:r>
              <a:rPr lang="en-US" dirty="0">
                <a:sym typeface="Wingdings" charset="0"/>
              </a:rPr>
              <a:t>will have already delivered </a:t>
            </a:r>
            <a:r>
              <a:rPr lang="en-US" i="1" dirty="0"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Total, FIFO and Causal Ordering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Display From Bulletin Board Program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total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Providing Ordering Guarantees (FIFO) 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 at messages from each process in the order they were sent:</a:t>
            </a:r>
          </a:p>
          <a:p>
            <a:pPr lvl="1"/>
            <a:r>
              <a:rPr lang="en-US" dirty="0"/>
              <a:t>Each process keeps a sequence number for each of the other processes.</a:t>
            </a:r>
          </a:p>
          <a:p>
            <a:pPr lvl="2"/>
            <a:r>
              <a:rPr lang="en-US" dirty="0"/>
              <a:t>E.g., in a system with 3 processes, P1 keeps </a:t>
            </a:r>
            <a:r>
              <a:rPr lang="en-US" dirty="0">
                <a:solidFill>
                  <a:srgbClr val="FF0000"/>
                </a:solidFill>
              </a:rPr>
              <a:t>(x, y, z)</a:t>
            </a:r>
            <a:r>
              <a:rPr lang="en-US" dirty="0"/>
              <a:t>: x for P1, y for P2, &amp; z for P3</a:t>
            </a:r>
          </a:p>
          <a:p>
            <a:pPr lvl="2"/>
            <a:r>
              <a:rPr lang="en-US" dirty="0"/>
              <a:t>Each of x, y, &amp; z indicates the sequence # of </a:t>
            </a:r>
            <a:r>
              <a:rPr lang="en-US" dirty="0">
                <a:solidFill>
                  <a:srgbClr val="FF0000"/>
                </a:solidFill>
              </a:rPr>
              <a:t>the last message from the corresponding process, delivered by P1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When a message is received, if message # is:</a:t>
            </a:r>
          </a:p>
          <a:p>
            <a:pPr lvl="2"/>
            <a:r>
              <a:rPr lang="en-US" dirty="0"/>
              <a:t>as expected (next sequence), accept</a:t>
            </a:r>
          </a:p>
          <a:p>
            <a:pPr lvl="2"/>
            <a:r>
              <a:rPr lang="en-US" dirty="0"/>
              <a:t>higher than expected, buffer in a queue</a:t>
            </a:r>
          </a:p>
          <a:p>
            <a:pPr lvl="2"/>
            <a:r>
              <a:rPr lang="en-US" dirty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Hold-back Queue for Arrived Multicast Messages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FIFO Ordering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/>
              <a:t>S</a:t>
            </a:r>
            <a:r>
              <a:rPr lang="en-US" i="1" baseline="30000" dirty="0" err="1"/>
              <a:t>p</a:t>
            </a:r>
            <a:r>
              <a:rPr lang="en-US" i="1" baseline="-25000" dirty="0" err="1"/>
              <a:t>g</a:t>
            </a:r>
            <a:r>
              <a:rPr lang="en-US" dirty="0"/>
              <a:t>: the number of messages </a:t>
            </a:r>
            <a:r>
              <a:rPr lang="en-US" i="1" dirty="0"/>
              <a:t>p</a:t>
            </a:r>
            <a:r>
              <a:rPr lang="en-US" dirty="0"/>
              <a:t> has sent to </a:t>
            </a:r>
            <a:r>
              <a:rPr lang="en-US" i="1" dirty="0"/>
              <a:t>g</a:t>
            </a:r>
            <a:r>
              <a:rPr lang="en-US" dirty="0"/>
              <a:t>.</a:t>
            </a:r>
          </a:p>
          <a:p>
            <a:r>
              <a:rPr lang="en-US" i="1" dirty="0" err="1"/>
              <a:t>R</a:t>
            </a:r>
            <a:r>
              <a:rPr lang="en-US" i="1" baseline="30000" dirty="0" err="1"/>
              <a:t>q</a:t>
            </a:r>
            <a:r>
              <a:rPr lang="en-US" i="1" baseline="-25000" dirty="0" err="1"/>
              <a:t>g</a:t>
            </a:r>
            <a:r>
              <a:rPr lang="en-US" dirty="0"/>
              <a:t>: the sequence number of the latest group-</a:t>
            </a:r>
            <a:r>
              <a:rPr lang="en-US" i="1" dirty="0"/>
              <a:t>g</a:t>
            </a:r>
            <a:r>
              <a:rPr lang="en-US" dirty="0"/>
              <a:t> message </a:t>
            </a:r>
            <a:r>
              <a:rPr lang="en-US" i="1" dirty="0"/>
              <a:t>p</a:t>
            </a:r>
            <a:r>
              <a:rPr lang="en-US" dirty="0"/>
              <a:t> has delivered from </a:t>
            </a:r>
            <a:r>
              <a:rPr lang="en-US" i="1" dirty="0"/>
              <a:t>q</a:t>
            </a:r>
            <a:r>
              <a:rPr lang="en-US" dirty="0"/>
              <a:t>.  </a:t>
            </a:r>
          </a:p>
          <a:p>
            <a:r>
              <a:rPr lang="en-US" dirty="0"/>
              <a:t>For </a:t>
            </a:r>
            <a:r>
              <a:rPr lang="en-US" i="1" dirty="0"/>
              <a:t>p</a:t>
            </a:r>
            <a:r>
              <a:rPr lang="en-US" dirty="0"/>
              <a:t> to FO-multicast </a:t>
            </a:r>
            <a:r>
              <a:rPr lang="en-US" i="1" dirty="0"/>
              <a:t>m</a:t>
            </a:r>
            <a:r>
              <a:rPr lang="en-US" dirty="0"/>
              <a:t> to </a:t>
            </a:r>
            <a:r>
              <a:rPr lang="en-US" i="1" dirty="0"/>
              <a:t>g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increments </a:t>
            </a:r>
            <a:r>
              <a:rPr lang="en-US" i="1" dirty="0" err="1"/>
              <a:t>S</a:t>
            </a:r>
            <a:r>
              <a:rPr lang="en-US" i="1" baseline="30000" dirty="0" err="1"/>
              <a:t>p</a:t>
            </a:r>
            <a:r>
              <a:rPr lang="en-US" i="1" baseline="-25000" dirty="0" err="1"/>
              <a:t>g</a:t>
            </a:r>
            <a:r>
              <a:rPr lang="en-US" dirty="0"/>
              <a:t> by 1.</a:t>
            </a:r>
          </a:p>
          <a:p>
            <a:pPr lvl="1"/>
            <a:r>
              <a:rPr lang="en-US" i="1" dirty="0"/>
              <a:t>p </a:t>
            </a:r>
            <a:r>
              <a:rPr lang="en-US" dirty="0"/>
              <a:t>“piggy-backs” the value </a:t>
            </a:r>
            <a:r>
              <a:rPr lang="en-US" i="1" dirty="0" err="1"/>
              <a:t>S</a:t>
            </a:r>
            <a:r>
              <a:rPr lang="en-US" i="1" baseline="30000" dirty="0" err="1"/>
              <a:t>p</a:t>
            </a:r>
            <a:r>
              <a:rPr lang="en-US" i="1" baseline="-25000" dirty="0" err="1"/>
              <a:t>g</a:t>
            </a:r>
            <a:r>
              <a:rPr lang="en-US" dirty="0"/>
              <a:t> onto the message.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B-multicasts </a:t>
            </a:r>
            <a:r>
              <a:rPr lang="en-US" i="1" dirty="0"/>
              <a:t>m</a:t>
            </a:r>
            <a:r>
              <a:rPr lang="en-US" dirty="0"/>
              <a:t> to </a:t>
            </a:r>
            <a:r>
              <a:rPr lang="en-US" i="1" dirty="0"/>
              <a:t>g</a:t>
            </a:r>
            <a:r>
              <a:rPr lang="en-US" dirty="0"/>
              <a:t>.</a:t>
            </a:r>
          </a:p>
          <a:p>
            <a:r>
              <a:rPr lang="en-US" dirty="0"/>
              <a:t>At process </a:t>
            </a:r>
            <a:r>
              <a:rPr lang="en-US" i="1" dirty="0"/>
              <a:t>p</a:t>
            </a:r>
            <a:r>
              <a:rPr lang="en-US" dirty="0"/>
              <a:t>, Upon receipt of </a:t>
            </a:r>
            <a:r>
              <a:rPr lang="en-US" i="1" dirty="0"/>
              <a:t>m</a:t>
            </a:r>
            <a:r>
              <a:rPr lang="en-US" dirty="0"/>
              <a:t> from </a:t>
            </a:r>
            <a:r>
              <a:rPr lang="en-US" i="1" dirty="0"/>
              <a:t>q</a:t>
            </a:r>
            <a:r>
              <a:rPr lang="en-US" dirty="0"/>
              <a:t> with sequence number </a:t>
            </a:r>
            <a:r>
              <a:rPr lang="en-US" i="1" dirty="0"/>
              <a:t>S</a:t>
            </a:r>
            <a:r>
              <a:rPr lang="en-US" dirty="0"/>
              <a:t>: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checks whether </a:t>
            </a:r>
            <a:r>
              <a:rPr lang="en-US" i="1" dirty="0"/>
              <a:t>S</a:t>
            </a:r>
            <a:r>
              <a:rPr lang="en-US" dirty="0"/>
              <a:t>= </a:t>
            </a:r>
            <a:r>
              <a:rPr lang="en-US" i="1" dirty="0"/>
              <a:t>R</a:t>
            </a:r>
            <a:r>
              <a:rPr lang="en-US" i="1" baseline="30000" dirty="0"/>
              <a:t>q</a:t>
            </a:r>
            <a:r>
              <a:rPr lang="en-US" i="1" baseline="-25000" dirty="0"/>
              <a:t>g</a:t>
            </a:r>
            <a:r>
              <a:rPr lang="en-US" dirty="0"/>
              <a:t>+1. If so, </a:t>
            </a:r>
            <a:r>
              <a:rPr lang="en-US" i="1" dirty="0"/>
              <a:t>p</a:t>
            </a:r>
            <a:r>
              <a:rPr lang="en-US" dirty="0"/>
              <a:t> FO-delivers m and increments </a:t>
            </a:r>
            <a:r>
              <a:rPr lang="en-US" i="1" dirty="0" err="1"/>
              <a:t>R</a:t>
            </a:r>
            <a:r>
              <a:rPr lang="en-US" i="1" baseline="30000" dirty="0" err="1"/>
              <a:t>q</a:t>
            </a:r>
            <a:r>
              <a:rPr lang="en-US" i="1" baseline="-25000" dirty="0" err="1"/>
              <a:t>g</a:t>
            </a:r>
            <a:endParaRPr lang="en-US" i="1" baseline="-25000" dirty="0"/>
          </a:p>
          <a:p>
            <a:pPr lvl="1"/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&gt; </a:t>
            </a:r>
            <a:r>
              <a:rPr lang="en-US" i="1" dirty="0"/>
              <a:t>R</a:t>
            </a:r>
            <a:r>
              <a:rPr lang="en-US" i="1" baseline="30000" dirty="0"/>
              <a:t>q</a:t>
            </a:r>
            <a:r>
              <a:rPr lang="en-US" i="1" baseline="-25000" dirty="0"/>
              <a:t>g</a:t>
            </a:r>
            <a:r>
              <a:rPr lang="en-US" dirty="0"/>
              <a:t>+1, </a:t>
            </a:r>
            <a:r>
              <a:rPr lang="en-US" i="1" dirty="0"/>
              <a:t>p</a:t>
            </a:r>
            <a:r>
              <a:rPr lang="en-US" dirty="0"/>
              <a:t> places the message in the hold-back queue until the intervening messages have been delivered and </a:t>
            </a:r>
            <a:r>
              <a:rPr lang="en-US" i="1" dirty="0"/>
              <a:t>S</a:t>
            </a:r>
            <a:r>
              <a:rPr lang="en-US" dirty="0"/>
              <a:t>= </a:t>
            </a:r>
            <a:r>
              <a:rPr lang="en-US" i="1" dirty="0"/>
              <a:t>R</a:t>
            </a:r>
            <a:r>
              <a:rPr lang="en-US" i="1" baseline="30000" dirty="0"/>
              <a:t>q</a:t>
            </a:r>
            <a:r>
              <a:rPr lang="en-US" i="1" baseline="-25000" dirty="0"/>
              <a:t>g</a:t>
            </a:r>
            <a:r>
              <a:rPr lang="en-US" dirty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FIFO Multicast 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Buffer </a:t>
              </a:r>
              <a:r>
                <a:rPr lang="en-US" b="1" dirty="0">
                  <a:solidFill>
                    <a:schemeClr val="tx1"/>
                  </a:solidFill>
                </a:rPr>
                <a:t>2&gt;0 +1</a:t>
              </a: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=1 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>
                <a:solidFill>
                  <a:srgbClr val="0000FF"/>
                </a:solidFill>
              </a:rPr>
              <a:t>be confused 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/>
              <a:t>Reliability</a:t>
            </a:r>
          </a:p>
          <a:p>
            <a:pPr lvl="1"/>
            <a:r>
              <a:rPr lang="en-US" dirty="0"/>
              <a:t>Ordering</a:t>
            </a:r>
          </a:p>
          <a:p>
            <a:pPr lvl="1"/>
            <a:r>
              <a:rPr lang="en-US" dirty="0"/>
              <a:t>R-multicast</a:t>
            </a:r>
          </a:p>
          <a:p>
            <a:r>
              <a:rPr lang="en-US" dirty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/>
              <a:t>FIFO ordering</a:t>
            </a:r>
          </a:p>
          <a:p>
            <a:pPr lvl="1"/>
            <a:r>
              <a:rPr lang="en-US" dirty="0"/>
              <a:t>Total ordering</a:t>
            </a:r>
          </a:p>
          <a:p>
            <a:pPr lvl="1"/>
            <a:r>
              <a:rPr lang="en-US" dirty="0"/>
              <a:t>Causal ordering</a:t>
            </a:r>
          </a:p>
          <a:p>
            <a:r>
              <a:rPr lang="en-US" dirty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>
                <a:solidFill>
                  <a:srgbClr val="0000FF"/>
                </a:solidFill>
              </a:rPr>
              <a:t>Unicast</a:t>
            </a:r>
            <a:r>
              <a:rPr lang="en-US" dirty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/>
              <a:t>One-to-one: Message from process </a:t>
            </a:r>
            <a:r>
              <a:rPr lang="en-US" i="1" dirty="0" err="1"/>
              <a:t>p</a:t>
            </a:r>
            <a:r>
              <a:rPr lang="en-US" dirty="0"/>
              <a:t> to process </a:t>
            </a:r>
            <a:r>
              <a:rPr lang="en-US" i="1" dirty="0" err="1"/>
              <a:t>q</a:t>
            </a:r>
            <a:r>
              <a:rPr lang="en-US" dirty="0"/>
              <a:t>.</a:t>
            </a:r>
            <a:endParaRPr lang="en-US" dirty="0">
              <a:sym typeface="Symbol" charset="0"/>
            </a:endParaRPr>
          </a:p>
          <a:p>
            <a:pPr lvl="1"/>
            <a:r>
              <a:rPr lang="en-US" i="1" dirty="0"/>
              <a:t>Best effort</a:t>
            </a:r>
            <a:r>
              <a:rPr lang="en-US" dirty="0"/>
              <a:t>: message </a:t>
            </a:r>
            <a:r>
              <a:rPr lang="en-US" i="1" dirty="0"/>
              <a:t>may</a:t>
            </a:r>
            <a:r>
              <a:rPr lang="en-US" dirty="0"/>
              <a:t> be delivered, but will be intact</a:t>
            </a:r>
            <a:endParaRPr lang="en-US" i="1" dirty="0"/>
          </a:p>
          <a:p>
            <a:pPr lvl="1"/>
            <a:r>
              <a:rPr lang="en-US" i="1" dirty="0"/>
              <a:t>Reliable: </a:t>
            </a:r>
            <a:r>
              <a:rPr lang="en-US" dirty="0"/>
              <a:t>message </a:t>
            </a:r>
            <a:r>
              <a:rPr lang="en-US" i="1" dirty="0"/>
              <a:t>will </a:t>
            </a:r>
            <a:r>
              <a:rPr lang="en-US" dirty="0"/>
              <a:t>be delivered</a:t>
            </a:r>
          </a:p>
          <a:p>
            <a:r>
              <a:rPr lang="en-US" dirty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/>
              <a:t>One-to-all: Message from process </a:t>
            </a:r>
            <a:r>
              <a:rPr lang="en-US" i="1" dirty="0" err="1"/>
              <a:t>p</a:t>
            </a:r>
            <a:r>
              <a:rPr lang="en-US" i="1" dirty="0"/>
              <a:t> </a:t>
            </a:r>
            <a:r>
              <a:rPr lang="en-US" dirty="0"/>
              <a:t>to </a:t>
            </a:r>
            <a:r>
              <a:rPr lang="en-US" i="1" dirty="0"/>
              <a:t>all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Impractical for large networks</a:t>
            </a:r>
          </a:p>
          <a:p>
            <a:r>
              <a:rPr lang="en-US" dirty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/>
              <a:t>One-to-many: “Local” broadcast within a group </a:t>
            </a:r>
            <a:r>
              <a:rPr lang="en-US" i="1" dirty="0"/>
              <a:t>g</a:t>
            </a:r>
            <a:r>
              <a:rPr lang="en-US" dirty="0"/>
              <a:t> of processes (e.g., </a:t>
            </a:r>
            <a:r>
              <a:rPr lang="en-US" i="1" dirty="0"/>
              <a:t>m</a:t>
            </a:r>
            <a:r>
              <a:rPr lang="en-US" dirty="0"/>
              <a:t> processes out of </a:t>
            </a:r>
            <a:r>
              <a:rPr lang="en-US" i="1" dirty="0"/>
              <a:t>n</a:t>
            </a:r>
            <a:r>
              <a:rPr lang="en-US" dirty="0"/>
              <a:t> total processes)</a:t>
            </a:r>
          </a:p>
          <a:p>
            <a:r>
              <a:rPr lang="en-US" dirty="0"/>
              <a:t>What are the issues?</a:t>
            </a:r>
          </a:p>
          <a:p>
            <a:pPr lvl="1"/>
            <a:r>
              <a:rPr lang="en-US" dirty="0"/>
              <a:t>Processes crash (we assume crash-stop)</a:t>
            </a:r>
          </a:p>
          <a:p>
            <a:pPr lvl="1"/>
            <a:r>
              <a:rPr lang="en-US" dirty="0"/>
              <a:t>Messages get delayed</a:t>
            </a: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Akamai’s</a:t>
            </a:r>
            <a:r>
              <a:rPr lang="en-US" dirty="0"/>
              <a:t> Configuration Management System (called ACMS)</a:t>
            </a:r>
          </a:p>
          <a:p>
            <a:pPr lvl="1"/>
            <a:r>
              <a:rPr lang="en-US" dirty="0"/>
              <a:t>A core group of 3-5 servers.</a:t>
            </a:r>
          </a:p>
          <a:p>
            <a:pPr lvl="1"/>
            <a:r>
              <a:rPr lang="en-US" dirty="0"/>
              <a:t>Continuously multicast to each other the latest updates. </a:t>
            </a:r>
          </a:p>
          <a:p>
            <a:pPr lvl="1"/>
            <a:r>
              <a:rPr lang="en-US" dirty="0"/>
              <a:t>After an update is reliably multicast within this group, it is then sent out to all the (1000s of) servers </a:t>
            </a:r>
            <a:r>
              <a:rPr lang="en-US" dirty="0" err="1"/>
              <a:t>Akamai</a:t>
            </a:r>
            <a:r>
              <a:rPr lang="en-US" dirty="0"/>
              <a:t> has all over the world.</a:t>
            </a:r>
          </a:p>
          <a:p>
            <a:r>
              <a:rPr lang="en-US" dirty="0"/>
              <a:t>Air Traffic Control System</a:t>
            </a:r>
          </a:p>
          <a:p>
            <a:pPr lvl="1"/>
            <a:r>
              <a:rPr lang="en-US" dirty="0"/>
              <a:t>Commands by one ATC need to be ordered (and reliable) multicast out to other </a:t>
            </a:r>
            <a:r>
              <a:rPr lang="en-US" dirty="0" err="1"/>
              <a:t>ATC’s</a:t>
            </a:r>
            <a:r>
              <a:rPr lang="en-US" dirty="0"/>
              <a:t>.</a:t>
            </a:r>
          </a:p>
          <a:p>
            <a:r>
              <a:rPr lang="en-US" dirty="0"/>
              <a:t>Newsgroup servers</a:t>
            </a:r>
          </a:p>
          <a:p>
            <a:pPr lvl="1"/>
            <a:r>
              <a:rPr lang="en-US" dirty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 dirty="0">
                  <a:latin typeface="Arial" pitchFamily="-84" charset="0"/>
                </a:rPr>
                <a:t>send</a:t>
              </a:r>
              <a:r>
                <a:rPr lang="en-US" sz="1900" i="1" dirty="0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 dirty="0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 dirty="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3802896" y="5257800"/>
            <a:ext cx="84530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900" i="1" dirty="0">
                <a:latin typeface="Arial" pitchFamily="-84" charset="0"/>
              </a:rPr>
              <a:t>receive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Multicast (B-multicast)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straightforward way to implement B-multicast is to </a:t>
            </a:r>
            <a:r>
              <a:rPr lang="en-US" dirty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B-multicast(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): for each process </a:t>
            </a:r>
            <a:r>
              <a:rPr lang="en-US" i="1" dirty="0"/>
              <a:t>p</a:t>
            </a:r>
            <a:r>
              <a:rPr lang="en-US" dirty="0"/>
              <a:t> in </a:t>
            </a:r>
            <a:r>
              <a:rPr lang="en-US" i="1" dirty="0"/>
              <a:t>g</a:t>
            </a:r>
            <a:r>
              <a:rPr lang="en-US" dirty="0"/>
              <a:t>, send(</a:t>
            </a:r>
            <a:r>
              <a:rPr lang="en-US" i="1" dirty="0" err="1"/>
              <a:t>p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receive(</a:t>
            </a:r>
            <a:r>
              <a:rPr lang="en-US" i="1" dirty="0"/>
              <a:t>m</a:t>
            </a:r>
            <a:r>
              <a:rPr lang="en-US" dirty="0"/>
              <a:t>): B-deliver(</a:t>
            </a:r>
            <a:r>
              <a:rPr lang="en-US" i="1" dirty="0"/>
              <a:t>m</a:t>
            </a:r>
            <a:r>
              <a:rPr lang="en-US" dirty="0"/>
              <a:t>) at </a:t>
            </a:r>
            <a:r>
              <a:rPr lang="en-US" i="1" dirty="0"/>
              <a:t>p</a:t>
            </a:r>
            <a:r>
              <a:rPr lang="en-US" dirty="0"/>
              <a:t>.</a:t>
            </a:r>
          </a:p>
          <a:p>
            <a:r>
              <a:rPr lang="en-US" dirty="0"/>
              <a:t>Guarantees?</a:t>
            </a:r>
          </a:p>
          <a:p>
            <a:pPr lvl="1"/>
            <a:r>
              <a:rPr lang="en-US" dirty="0"/>
              <a:t>All processes in </a:t>
            </a:r>
            <a:r>
              <a:rPr lang="en-US" i="1" dirty="0"/>
              <a:t>g </a:t>
            </a:r>
            <a:r>
              <a:rPr lang="en-US" dirty="0"/>
              <a:t>eventually receive every multicast message…</a:t>
            </a:r>
          </a:p>
          <a:p>
            <a:pPr lvl="1"/>
            <a:r>
              <a:rPr lang="en-US" dirty="0"/>
              <a:t>… </a:t>
            </a:r>
            <a:r>
              <a:rPr lang="en-US" dirty="0">
                <a:solidFill>
                  <a:srgbClr val="FF0000"/>
                </a:solidFill>
              </a:rPr>
              <a:t>as long as the sender doesn’t crash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This guarantee is not so good.</a:t>
            </a:r>
          </a:p>
          <a:p>
            <a:r>
              <a:rPr lang="en-US" dirty="0">
                <a:solidFill>
                  <a:srgbClr val="0000FF"/>
                </a:solidFill>
              </a:rPr>
              <a:t>What guarantees do we want?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What: Properties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-1" charset="0"/>
              </a:rPr>
              <a:t>Often times, a distributed system cares about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at least two categories of properties</a:t>
            </a:r>
            <a:r>
              <a:rPr lang="en-US" dirty="0">
                <a:latin typeface="Arial" pitchFamily="-1" charset="0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>
                <a:latin typeface="Arial" pitchFamily="-1" charset="0"/>
              </a:rPr>
              <a:t>For the initial state, there is a reachable state where the predicate becomes true.</a:t>
            </a:r>
          </a:p>
          <a:p>
            <a:pPr lvl="1"/>
            <a:r>
              <a:rPr lang="en-US" dirty="0">
                <a:latin typeface="Arial" pitchFamily="-1" charset="0"/>
              </a:rPr>
              <a:t>“Guarantee of termination” is a </a:t>
            </a:r>
            <a:r>
              <a:rPr lang="en-US" dirty="0" err="1">
                <a:latin typeface="Arial" pitchFamily="-1" charset="0"/>
              </a:rPr>
              <a:t>liveness</a:t>
            </a:r>
            <a:r>
              <a:rPr lang="en-US" dirty="0">
                <a:latin typeface="Arial" pitchFamily="-1" charset="0"/>
              </a:rPr>
              <a:t> property</a:t>
            </a:r>
            <a:endParaRPr lang="en-US" sz="2400" dirty="0">
              <a:latin typeface="Arial" pitchFamily="-1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>
                <a:latin typeface="Arial" pitchFamily="-1" charset="0"/>
              </a:rPr>
              <a:t>It is important to think about liveness and safety in your system &amp; context.</a:t>
            </a:r>
          </a:p>
          <a:p>
            <a:pPr lvl="1"/>
            <a:r>
              <a:rPr lang="en-US" dirty="0">
                <a:latin typeface="Arial" pitchFamily="-1" charset="0"/>
              </a:rPr>
              <a:t>Liveness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What: Reliable Multicast 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These are </a:t>
            </a:r>
            <a:r>
              <a:rPr lang="en-US" dirty="0">
                <a:solidFill>
                  <a:srgbClr val="FF0000"/>
                </a:solidFill>
              </a:rPr>
              <a:t>refined</a:t>
            </a:r>
            <a:r>
              <a:rPr lang="en-US" dirty="0"/>
              <a:t> from liveness and safety categories for the context of reliable multicast.</a:t>
            </a:r>
          </a:p>
          <a:p>
            <a:r>
              <a:rPr lang="en-US" dirty="0">
                <a:solidFill>
                  <a:srgbClr val="FF0000"/>
                </a:solidFill>
              </a:rPr>
              <a:t>Integrity</a:t>
            </a:r>
            <a:r>
              <a:rPr lang="en-US" dirty="0"/>
              <a:t>: A correct (i.e., non-faulty) process </a:t>
            </a:r>
            <a:r>
              <a:rPr lang="en-US" i="1" dirty="0"/>
              <a:t>p</a:t>
            </a:r>
            <a:r>
              <a:rPr lang="en-US" dirty="0"/>
              <a:t> delivers a message </a:t>
            </a:r>
            <a:r>
              <a:rPr lang="en-US" i="1" dirty="0"/>
              <a:t>m</a:t>
            </a:r>
            <a:r>
              <a:rPr lang="en-US" dirty="0"/>
              <a:t> at most once.</a:t>
            </a:r>
          </a:p>
          <a:p>
            <a:pPr lvl="1"/>
            <a:r>
              <a:rPr lang="en-US" dirty="0"/>
              <a:t>“Non-faulty”: doesn’t deviate from the protocol &amp; alive</a:t>
            </a:r>
          </a:p>
          <a:p>
            <a:pPr lvl="1"/>
            <a:r>
              <a:rPr lang="en-US" dirty="0"/>
              <a:t>Safety or liveness?</a:t>
            </a:r>
          </a:p>
          <a:p>
            <a:r>
              <a:rPr lang="en-US" dirty="0">
                <a:solidFill>
                  <a:srgbClr val="FF0000"/>
                </a:solidFill>
              </a:rPr>
              <a:t>Agreement</a:t>
            </a:r>
            <a:r>
              <a:rPr lang="en-US" dirty="0"/>
              <a:t>: If a correct process </a:t>
            </a:r>
            <a:r>
              <a:rPr lang="en-US" dirty="0">
                <a:solidFill>
                  <a:srgbClr val="FF0000"/>
                </a:solidFill>
              </a:rPr>
              <a:t>delivers</a:t>
            </a:r>
            <a:r>
              <a:rPr lang="en-US" dirty="0"/>
              <a:t> message </a:t>
            </a:r>
            <a:r>
              <a:rPr lang="en-US" i="1" dirty="0"/>
              <a:t>m</a:t>
            </a:r>
            <a:r>
              <a:rPr lang="en-US" dirty="0"/>
              <a:t>, then all the other correct processes in group(</a:t>
            </a:r>
            <a:r>
              <a:rPr lang="en-US" i="1" dirty="0"/>
              <a:t>m</a:t>
            </a:r>
            <a:r>
              <a:rPr lang="en-US" dirty="0"/>
              <a:t>) will </a:t>
            </a:r>
            <a:r>
              <a:rPr lang="en-US" dirty="0">
                <a:solidFill>
                  <a:srgbClr val="FF0000"/>
                </a:solidFill>
              </a:rPr>
              <a:t>eventually deliver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Property of </a:t>
            </a:r>
            <a:r>
              <a:rPr lang="ja-JP" altLang="en-US" dirty="0"/>
              <a:t>“</a:t>
            </a:r>
            <a:r>
              <a:rPr lang="en-US" dirty="0"/>
              <a:t>all or nothing.</a:t>
            </a:r>
            <a:r>
              <a:rPr lang="ja-JP" altLang="en-US" dirty="0"/>
              <a:t>”</a:t>
            </a:r>
            <a:endParaRPr lang="en-US" altLang="ja-JP" dirty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</a:t>
            </a:r>
            <a:r>
              <a:rPr lang="en-US" dirty="0">
                <a:solidFill>
                  <a:srgbClr val="FF0000"/>
                </a:solidFill>
              </a:rPr>
              <a:t>multicasts</a:t>
            </a:r>
            <a:r>
              <a:rPr lang="en-US" dirty="0"/>
              <a:t>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sender.</a:t>
            </a:r>
            <a:endParaRPr lang="en-US" b="1" dirty="0"/>
          </a:p>
          <a:p>
            <a:r>
              <a:rPr lang="en-US" dirty="0"/>
              <a:t>Validity and agreement together ensure overall </a:t>
            </a:r>
            <a:r>
              <a:rPr lang="en-US" dirty="0" err="1"/>
              <a:t>liveness</a:t>
            </a:r>
            <a:r>
              <a:rPr lang="en-US" dirty="0"/>
              <a:t>: if some correct process multicasts a message m, then, all correct processes deliver m too.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20017</TotalTime>
  <Pages>12</Pages>
  <Words>1947</Words>
  <Application>Microsoft Macintosh PowerPoint</Application>
  <PresentationFormat>Letter Paper (8.5x11 in)</PresentationFormat>
  <Paragraphs>355</Paragraphs>
  <Slides>28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ＭＳ Ｐゴシック</vt:lpstr>
      <vt:lpstr>New York</vt:lpstr>
      <vt:lpstr>Arial</vt:lpstr>
      <vt:lpstr>Calibri</vt:lpstr>
      <vt:lpstr>Helvetica</vt:lpstr>
      <vt:lpstr>Monaco</vt:lpstr>
      <vt:lpstr>Symbol</vt:lpstr>
      <vt:lpstr>Times</vt:lpstr>
      <vt:lpstr>Times New Roman</vt:lpstr>
      <vt:lpstr>Wingdings</vt:lpstr>
      <vt:lpstr>CS252-template</vt:lpstr>
      <vt:lpstr>Office Theme</vt:lpstr>
      <vt:lpstr>CSE 486/586 Distributed Systems Reliable Multicast --- 1</vt:lpstr>
      <vt:lpstr>Last Time</vt:lpstr>
      <vt:lpstr>Today’s Question</vt:lpstr>
      <vt:lpstr>Why: Examples</vt:lpstr>
      <vt:lpstr>Why: Examples</vt:lpstr>
      <vt:lpstr>The Interface</vt:lpstr>
      <vt:lpstr>Basic Multicast (B-multicast)</vt:lpstr>
      <vt:lpstr>What: Properties to Consider</vt:lpstr>
      <vt:lpstr>What: 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Example: Bulletin Board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Hold-back Queue for Arrived Multicast Messages</vt:lpstr>
      <vt:lpstr>Implementing FIFO Ordering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918</cp:revision>
  <cp:lastPrinted>2016-02-19T15:26:14Z</cp:lastPrinted>
  <dcterms:created xsi:type="dcterms:W3CDTF">2012-02-15T22:03:28Z</dcterms:created>
  <dcterms:modified xsi:type="dcterms:W3CDTF">2019-02-25T20:16:54Z</dcterms:modified>
  <cp:category/>
</cp:coreProperties>
</file>