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60"/>
  </p:notesMasterIdLst>
  <p:handoutMasterIdLst>
    <p:handoutMasterId r:id="rId61"/>
  </p:handoutMasterIdLst>
  <p:sldIdLst>
    <p:sldId id="322" r:id="rId3"/>
    <p:sldId id="767" r:id="rId4"/>
    <p:sldId id="829" r:id="rId5"/>
    <p:sldId id="839" r:id="rId6"/>
    <p:sldId id="830" r:id="rId7"/>
    <p:sldId id="831" r:id="rId8"/>
    <p:sldId id="843" r:id="rId9"/>
    <p:sldId id="832" r:id="rId10"/>
    <p:sldId id="844" r:id="rId11"/>
    <p:sldId id="833" r:id="rId12"/>
    <p:sldId id="842" r:id="rId13"/>
    <p:sldId id="840" r:id="rId14"/>
    <p:sldId id="847" r:id="rId15"/>
    <p:sldId id="846" r:id="rId16"/>
    <p:sldId id="848" r:id="rId17"/>
    <p:sldId id="850" r:id="rId18"/>
    <p:sldId id="851" r:id="rId19"/>
    <p:sldId id="852" r:id="rId20"/>
    <p:sldId id="853" r:id="rId21"/>
    <p:sldId id="854" r:id="rId22"/>
    <p:sldId id="855" r:id="rId23"/>
    <p:sldId id="856" r:id="rId24"/>
    <p:sldId id="867" r:id="rId25"/>
    <p:sldId id="857" r:id="rId26"/>
    <p:sldId id="885" r:id="rId27"/>
    <p:sldId id="860" r:id="rId28"/>
    <p:sldId id="858" r:id="rId29"/>
    <p:sldId id="859" r:id="rId30"/>
    <p:sldId id="861" r:id="rId31"/>
    <p:sldId id="868" r:id="rId32"/>
    <p:sldId id="862" r:id="rId33"/>
    <p:sldId id="863" r:id="rId34"/>
    <p:sldId id="864" r:id="rId35"/>
    <p:sldId id="865" r:id="rId36"/>
    <p:sldId id="866" r:id="rId37"/>
    <p:sldId id="869" r:id="rId38"/>
    <p:sldId id="870" r:id="rId39"/>
    <p:sldId id="871" r:id="rId40"/>
    <p:sldId id="872" r:id="rId41"/>
    <p:sldId id="873" r:id="rId42"/>
    <p:sldId id="878" r:id="rId43"/>
    <p:sldId id="879" r:id="rId44"/>
    <p:sldId id="874" r:id="rId45"/>
    <p:sldId id="875" r:id="rId46"/>
    <p:sldId id="876" r:id="rId47"/>
    <p:sldId id="877" r:id="rId48"/>
    <p:sldId id="880" r:id="rId49"/>
    <p:sldId id="881" r:id="rId50"/>
    <p:sldId id="882" r:id="rId51"/>
    <p:sldId id="883" r:id="rId52"/>
    <p:sldId id="884" r:id="rId53"/>
    <p:sldId id="835" r:id="rId54"/>
    <p:sldId id="838" r:id="rId55"/>
    <p:sldId id="836" r:id="rId56"/>
    <p:sldId id="837" r:id="rId57"/>
    <p:sldId id="704" r:id="rId58"/>
    <p:sldId id="584" r:id="rId5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FFB"/>
    <a:srgbClr val="0066FF"/>
    <a:srgbClr val="55FC02"/>
    <a:srgbClr val="FBBA03"/>
    <a:srgbClr val="0332B7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40" autoAdjust="0"/>
    <p:restoredTop sz="80175" autoAdjust="0"/>
  </p:normalViewPr>
  <p:slideViewPr>
    <p:cSldViewPr>
      <p:cViewPr varScale="1">
        <p:scale>
          <a:sx n="85" d="100"/>
          <a:sy n="85" d="100"/>
        </p:scale>
        <p:origin x="13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31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0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095349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209428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713048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278832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136357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495580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767932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387253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753037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66214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791492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8335805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2801936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188250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054545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791730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626507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145756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7870747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78728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2313248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2593585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4121454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578489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6353024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483335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4705765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1126846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57400182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981857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8243813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2530451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0916045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7276916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33143637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7502209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78603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88506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60145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Reliable Multicast --- 2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ISIS algorithm for total ordering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Sender multicasts message to everyone</a:t>
            </a:r>
          </a:p>
          <a:p>
            <a:r>
              <a:rPr lang="en-US" dirty="0"/>
              <a:t>Reply with </a:t>
            </a:r>
            <a:r>
              <a:rPr lang="en-US" dirty="0">
                <a:solidFill>
                  <a:srgbClr val="0000FF"/>
                </a:solidFill>
              </a:rPr>
              <a:t>proposed</a:t>
            </a:r>
            <a:r>
              <a:rPr lang="en-US" dirty="0"/>
              <a:t> priority (sequence no.)</a:t>
            </a:r>
          </a:p>
          <a:p>
            <a:pPr lvl="1"/>
            <a:r>
              <a:rPr lang="en-US" dirty="0"/>
              <a:t>Larger than all observed </a:t>
            </a:r>
            <a:r>
              <a:rPr lang="en-US" i="1" dirty="0"/>
              <a:t>agreed </a:t>
            </a:r>
            <a:r>
              <a:rPr lang="en-US" dirty="0"/>
              <a:t>priorities</a:t>
            </a:r>
          </a:p>
          <a:p>
            <a:pPr lvl="1"/>
            <a:r>
              <a:rPr lang="en-US" dirty="0"/>
              <a:t>Larger than any previously proposed (by self) priority</a:t>
            </a:r>
          </a:p>
          <a:p>
            <a:r>
              <a:rPr lang="en-US" dirty="0"/>
              <a:t>Store message in </a:t>
            </a:r>
            <a:r>
              <a:rPr lang="en-US" dirty="0">
                <a:solidFill>
                  <a:srgbClr val="0000FF"/>
                </a:solidFill>
              </a:rPr>
              <a:t>priority queue</a:t>
            </a:r>
          </a:p>
          <a:p>
            <a:pPr lvl="1"/>
            <a:r>
              <a:rPr lang="en-US" dirty="0"/>
              <a:t>Ordered by priority (proposed or agreed)</a:t>
            </a:r>
          </a:p>
          <a:p>
            <a:pPr lvl="1"/>
            <a:r>
              <a:rPr lang="en-US" dirty="0"/>
              <a:t>Mark message as undeliverable</a:t>
            </a:r>
          </a:p>
          <a:p>
            <a:r>
              <a:rPr lang="en-US" dirty="0"/>
              <a:t>Sender chooses </a:t>
            </a:r>
            <a:r>
              <a:rPr lang="en-US" dirty="0">
                <a:solidFill>
                  <a:srgbClr val="0000FF"/>
                </a:solidFill>
              </a:rPr>
              <a:t>agreed </a:t>
            </a:r>
            <a:r>
              <a:rPr lang="en-US" dirty="0"/>
              <a:t>priority, re-multicasts message with agreed priority</a:t>
            </a:r>
          </a:p>
          <a:p>
            <a:pPr lvl="1"/>
            <a:r>
              <a:rPr lang="en-US" dirty="0"/>
              <a:t> Maximum of all proposed priorities</a:t>
            </a:r>
          </a:p>
          <a:p>
            <a:r>
              <a:rPr lang="en-US" dirty="0"/>
              <a:t>Upon receiving agreed (final) priority</a:t>
            </a:r>
          </a:p>
          <a:p>
            <a:pPr lvl="1"/>
            <a:r>
              <a:rPr lang="en-US" dirty="0"/>
              <a:t>Mark message as deliverable</a:t>
            </a:r>
          </a:p>
          <a:p>
            <a:pPr lvl="1"/>
            <a:r>
              <a:rPr lang="en-US" dirty="0"/>
              <a:t>Reorder the delivery queue based on the priorities</a:t>
            </a:r>
          </a:p>
          <a:p>
            <a:pPr lvl="1"/>
            <a:r>
              <a:rPr lang="en-US" dirty="0"/>
              <a:t>Deliver any deliverable messages at the front of priority queue</a:t>
            </a:r>
          </a:p>
          <a:p>
            <a:r>
              <a:rPr lang="en-US" dirty="0">
                <a:solidFill>
                  <a:srgbClr val="FF0000"/>
                </a:solidFill>
              </a:rPr>
              <a:t>Notice any (small) issue?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4102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is due on 3/15.</a:t>
            </a:r>
          </a:p>
          <a:p>
            <a:pPr lvl="1"/>
            <a:r>
              <a:rPr lang="en-US" dirty="0"/>
              <a:t>Right before Spring break</a:t>
            </a:r>
          </a:p>
          <a:p>
            <a:r>
              <a:rPr lang="en-US" dirty="0"/>
              <a:t>Midterm is on 3/13.</a:t>
            </a:r>
          </a:p>
          <a:p>
            <a:r>
              <a:rPr lang="en-US" dirty="0"/>
              <a:t>Come up with a schedule that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93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processes P1 &amp; P2 at their initial state.</a:t>
            </a:r>
          </a:p>
          <a:p>
            <a:r>
              <a:rPr lang="en-US" dirty="0"/>
              <a:t>P1 sends M1 &amp; P2 sends M2.</a:t>
            </a:r>
          </a:p>
          <a:p>
            <a:r>
              <a:rPr lang="en-US" dirty="0"/>
              <a:t>P1 receives M1 (its own) and proposes 1. P2 does the same for M2.</a:t>
            </a:r>
          </a:p>
          <a:p>
            <a:r>
              <a:rPr lang="en-US" dirty="0"/>
              <a:t>P2 receives M1 (P1’s message) and proposes 2. P1 does the same for M2.</a:t>
            </a:r>
          </a:p>
          <a:p>
            <a:r>
              <a:rPr lang="en-US" dirty="0"/>
              <a:t>P1 picks 2 for M1 &amp; P2 also picks 2 for M2.</a:t>
            </a:r>
          </a:p>
          <a:p>
            <a:r>
              <a:rPr lang="en-US" dirty="0"/>
              <a:t>Same sequence number for two different </a:t>
            </a:r>
            <a:r>
              <a:rPr lang="en-US" dirty="0" err="1"/>
              <a:t>msgs</a:t>
            </a:r>
            <a:r>
              <a:rPr lang="en-US" dirty="0"/>
              <a:t>.</a:t>
            </a:r>
          </a:p>
          <a:p>
            <a:r>
              <a:rPr lang="en-US" dirty="0"/>
              <a:t>How do you want to solve this?</a:t>
            </a:r>
          </a:p>
          <a:p>
            <a:pPr lvl="1"/>
            <a:r>
              <a:rPr lang="en-US" dirty="0"/>
              <a:t>Use process numbers as a tie-breaker.</a:t>
            </a:r>
          </a:p>
          <a:p>
            <a:pPr lvl="1"/>
            <a:r>
              <a:rPr lang="en-US" dirty="0"/>
              <a:t>For a proposal, always use the following format: X.Y</a:t>
            </a:r>
          </a:p>
          <a:p>
            <a:pPr lvl="2"/>
            <a:r>
              <a:rPr lang="en-US" dirty="0"/>
              <a:t>X is the proposed number and Y is the process id.</a:t>
            </a:r>
          </a:p>
          <a:p>
            <a:pPr lvl="1"/>
            <a:r>
              <a:rPr lang="en-US" dirty="0"/>
              <a:t>P1 has proposed 2 for M1 </a:t>
            </a:r>
            <a:r>
              <a:rPr lang="en-US" dirty="0">
                <a:sym typeface="Wingdings" pitchFamily="2" charset="2"/>
              </a:rPr>
              <a:t> The proposal for M1 is now </a:t>
            </a:r>
            <a:r>
              <a:rPr lang="en-US" dirty="0"/>
              <a:t>2.1.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</p:spTree>
    <p:extLst>
      <p:ext uri="{BB962C8B-B14F-4D97-AF65-F5344CB8AC3E}">
        <p14:creationId xmlns:p14="http://schemas.microsoft.com/office/powerpoint/2010/main" val="3118357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917845-C186-E343-B9E7-77CADB75E844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</p:spTree>
    <p:extLst>
      <p:ext uri="{BB962C8B-B14F-4D97-AF65-F5344CB8AC3E}">
        <p14:creationId xmlns:p14="http://schemas.microsoft.com/office/powerpoint/2010/main" val="3333241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9FA85E-737F-8548-A76C-722B0351CBF5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6A2411-402C-5E40-90A5-B4A33E6A63C5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879753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C67A854-0762-F641-9012-00131A111D8D}"/>
              </a:ext>
            </a:extLst>
          </p:cNvPr>
          <p:cNvSpPr/>
          <p:nvPr/>
        </p:nvSpPr>
        <p:spPr>
          <a:xfrm>
            <a:off x="6858000" y="32385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C4246A-C51F-3549-AE77-BC5857FCE681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C6C7F9-99C1-5042-971A-CC04C6950D22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3336941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01F54C0C-BB70-D042-A339-86A60989DC86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7373734-BA9E-3F4B-AE01-99E66163E2B8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6BD026-9B66-7B4B-B670-04C7286FFD49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DCAA82-5EDD-2544-B5B4-943F8BA1C7ED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1948304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FC8E871-1026-F94F-9D92-983E540D9040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0E51A05-8D28-0A4F-B8AF-3D86F313F3AF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8F5587F-1C9C-1C41-A463-74DEA685E0C2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995680-5462-C643-817F-4F1B8466B2EE}"/>
              </a:ext>
            </a:extLst>
          </p:cNvPr>
          <p:cNvSpPr/>
          <p:nvPr/>
        </p:nvSpPr>
        <p:spPr>
          <a:xfrm>
            <a:off x="7620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FB5C0E-8488-2643-AC95-A22F88F7A272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308651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9FAE76-7AB4-1846-8576-896B41AB94D8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37039D3-7627-DC44-97FE-DA50418C0625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1217B36-6B09-434B-8750-62B7472583E2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20014D8-5A76-B443-BDB7-C6B98535FAE5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BEA7FCD-6BF6-124A-AD49-ADB31EBB7F38}"/>
              </a:ext>
            </a:extLst>
          </p:cNvPr>
          <p:cNvSpPr/>
          <p:nvPr/>
        </p:nvSpPr>
        <p:spPr>
          <a:xfrm>
            <a:off x="7620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36DB8D-D3CB-0C42-835D-023380BCB52E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340417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/>
              <a:t>One-to-many: “Local” broadcast within a group </a:t>
            </a:r>
            <a:r>
              <a:rPr lang="en-US" i="1" dirty="0" err="1"/>
              <a:t>g</a:t>
            </a:r>
            <a:r>
              <a:rPr lang="en-US" dirty="0"/>
              <a:t> of processes</a:t>
            </a:r>
          </a:p>
          <a:p>
            <a:r>
              <a:rPr lang="en-US" dirty="0"/>
              <a:t>What are the issues?</a:t>
            </a:r>
          </a:p>
          <a:p>
            <a:pPr lvl="1"/>
            <a:r>
              <a:rPr lang="en-US" dirty="0"/>
              <a:t>Processes crash (we assume crash-stop)</a:t>
            </a:r>
          </a:p>
          <a:p>
            <a:pPr lvl="1"/>
            <a:r>
              <a:rPr lang="en-US" dirty="0"/>
              <a:t>Messages get delayed</a:t>
            </a:r>
          </a:p>
          <a:p>
            <a:r>
              <a:rPr lang="en-US" dirty="0"/>
              <a:t>B-multicast</a:t>
            </a:r>
          </a:p>
          <a:p>
            <a:r>
              <a:rPr lang="en-US" dirty="0"/>
              <a:t>R-Multicast</a:t>
            </a:r>
          </a:p>
          <a:p>
            <a:pPr lvl="1"/>
            <a:r>
              <a:rPr lang="en-US" dirty="0"/>
              <a:t>Properties: integrity, agreement, validity</a:t>
            </a:r>
          </a:p>
          <a:p>
            <a:r>
              <a:rPr lang="en-US" dirty="0"/>
              <a:t>Ordering</a:t>
            </a:r>
          </a:p>
          <a:p>
            <a:pPr lvl="1"/>
            <a:r>
              <a:rPr lang="en-US" dirty="0"/>
              <a:t>Why do we care about ordering?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35A5376-90D5-4D4E-B7E4-36534D7630E8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9A3D80C-581E-8C4F-A2B4-5680E38A4468}"/>
              </a:ext>
            </a:extLst>
          </p:cNvPr>
          <p:cNvSpPr/>
          <p:nvPr/>
        </p:nvSpPr>
        <p:spPr>
          <a:xfrm>
            <a:off x="7620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E2DACF-96C9-7545-8187-A569BED961A1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0296377-1F7E-0942-AB8D-B3950F379E04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79640F-6989-884A-B6BC-8B442A63564A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6BCB05-3BF6-3647-BB42-41E6D102E516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D2BD843-1204-CA4D-9E26-AFE6A6456F7B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</p:spTree>
    <p:extLst>
      <p:ext uri="{BB962C8B-B14F-4D97-AF65-F5344CB8AC3E}">
        <p14:creationId xmlns:p14="http://schemas.microsoft.com/office/powerpoint/2010/main" val="1257778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9A9A487C-509D-3944-894A-D2D9322DBE27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F4E5DA5-037A-9C4F-945A-2B6C73A78D6A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21FF61E-CF24-404F-9902-D68C8FC1B00E}"/>
              </a:ext>
            </a:extLst>
          </p:cNvPr>
          <p:cNvSpPr/>
          <p:nvPr/>
        </p:nvSpPr>
        <p:spPr>
          <a:xfrm>
            <a:off x="7620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AC7A04-A8B2-8E4E-ABB4-AD79C3569536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B972BDF-717C-CC42-BD37-8BE93B1C446A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266017-5335-DC4F-83F2-07C87CD40321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F7FD9FC-5053-B343-B502-40DBBEDB1FAF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DC5186C-AC18-5A47-8EB1-32A4D42E7D59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</p:spTree>
    <p:extLst>
      <p:ext uri="{BB962C8B-B14F-4D97-AF65-F5344CB8AC3E}">
        <p14:creationId xmlns:p14="http://schemas.microsoft.com/office/powerpoint/2010/main" val="1733930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E62B76-7BF0-7445-A894-5C6FBABCBBD4}"/>
              </a:ext>
            </a:extLst>
          </p:cNvPr>
          <p:cNvSpPr/>
          <p:nvPr/>
        </p:nvSpPr>
        <p:spPr>
          <a:xfrm>
            <a:off x="7620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106D174-FDB5-D446-8F0D-99EBD1FB8110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</p:spTree>
    <p:extLst>
      <p:ext uri="{BB962C8B-B14F-4D97-AF65-F5344CB8AC3E}">
        <p14:creationId xmlns:p14="http://schemas.microsoft.com/office/powerpoint/2010/main" val="2204763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E62B76-7BF0-7445-A894-5C6FBABCBBD4}"/>
              </a:ext>
            </a:extLst>
          </p:cNvPr>
          <p:cNvSpPr/>
          <p:nvPr/>
        </p:nvSpPr>
        <p:spPr>
          <a:xfrm>
            <a:off x="7619656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BA409A-74D1-B24A-A5B9-B1CE57CE6F20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</p:spTree>
    <p:extLst>
      <p:ext uri="{BB962C8B-B14F-4D97-AF65-F5344CB8AC3E}">
        <p14:creationId xmlns:p14="http://schemas.microsoft.com/office/powerpoint/2010/main" val="34539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E62B76-7BF0-7445-A894-5C6FBABCBBD4}"/>
              </a:ext>
            </a:extLst>
          </p:cNvPr>
          <p:cNvSpPr/>
          <p:nvPr/>
        </p:nvSpPr>
        <p:spPr>
          <a:xfrm>
            <a:off x="7619656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</p:spTree>
    <p:extLst>
      <p:ext uri="{BB962C8B-B14F-4D97-AF65-F5344CB8AC3E}">
        <p14:creationId xmlns:p14="http://schemas.microsoft.com/office/powerpoint/2010/main" val="1051103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E62B76-7BF0-7445-A894-5C6FBABCBBD4}"/>
              </a:ext>
            </a:extLst>
          </p:cNvPr>
          <p:cNvSpPr/>
          <p:nvPr/>
        </p:nvSpPr>
        <p:spPr>
          <a:xfrm>
            <a:off x="7619656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</p:spTree>
    <p:extLst>
      <p:ext uri="{BB962C8B-B14F-4D97-AF65-F5344CB8AC3E}">
        <p14:creationId xmlns:p14="http://schemas.microsoft.com/office/powerpoint/2010/main" val="51814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08507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08333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181B3A87-45C0-B340-AE3D-1155B331D959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</p:spTree>
    <p:extLst>
      <p:ext uri="{BB962C8B-B14F-4D97-AF65-F5344CB8AC3E}">
        <p14:creationId xmlns:p14="http://schemas.microsoft.com/office/powerpoint/2010/main" val="1254879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19313" y="3241406"/>
            <a:ext cx="686487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</p:spTree>
    <p:extLst>
      <p:ext uri="{BB962C8B-B14F-4D97-AF65-F5344CB8AC3E}">
        <p14:creationId xmlns:p14="http://schemas.microsoft.com/office/powerpoint/2010/main" val="2444498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7"/>
            <a:ext cx="683552" cy="38100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</p:spTree>
    <p:extLst>
      <p:ext uri="{BB962C8B-B14F-4D97-AF65-F5344CB8AC3E}">
        <p14:creationId xmlns:p14="http://schemas.microsoft.com/office/powerpoint/2010/main" val="158601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D1FFC8-CEE1-5C4B-8900-D68DE307BA31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278645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Ordering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6857313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</p:spTree>
    <p:extLst>
      <p:ext uri="{BB962C8B-B14F-4D97-AF65-F5344CB8AC3E}">
        <p14:creationId xmlns:p14="http://schemas.microsoft.com/office/powerpoint/2010/main" val="1168337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6857313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</p:spTree>
    <p:extLst>
      <p:ext uri="{BB962C8B-B14F-4D97-AF65-F5344CB8AC3E}">
        <p14:creationId xmlns:p14="http://schemas.microsoft.com/office/powerpoint/2010/main" val="119379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0875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-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08698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</p:spTree>
    <p:extLst>
      <p:ext uri="{BB962C8B-B14F-4D97-AF65-F5344CB8AC3E}">
        <p14:creationId xmlns:p14="http://schemas.microsoft.com/office/powerpoint/2010/main" val="2373753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3044766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3856705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90CED6E-AD12-4F47-8F85-4B88DCA9CE5C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</p:spTree>
    <p:extLst>
      <p:ext uri="{BB962C8B-B14F-4D97-AF65-F5344CB8AC3E}">
        <p14:creationId xmlns:p14="http://schemas.microsoft.com/office/powerpoint/2010/main" val="124233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</p:spTree>
    <p:extLst>
      <p:ext uri="{BB962C8B-B14F-4D97-AF65-F5344CB8AC3E}">
        <p14:creationId xmlns:p14="http://schemas.microsoft.com/office/powerpoint/2010/main" val="25363879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5875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6856532" y="1799651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</p:spTree>
    <p:extLst>
      <p:ext uri="{BB962C8B-B14F-4D97-AF65-F5344CB8AC3E}">
        <p14:creationId xmlns:p14="http://schemas.microsoft.com/office/powerpoint/2010/main" val="646715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6856532" y="1799651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</p:spTree>
    <p:extLst>
      <p:ext uri="{BB962C8B-B14F-4D97-AF65-F5344CB8AC3E}">
        <p14:creationId xmlns:p14="http://schemas.microsoft.com/office/powerpoint/2010/main" val="72962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0842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08333 1.1111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6" y="-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16667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FIFO Multicast 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Buffer </a:t>
              </a:r>
              <a:r>
                <a:rPr lang="en-US" b="1" dirty="0">
                  <a:solidFill>
                    <a:schemeClr val="tx1"/>
                  </a:solidFill>
                </a:rPr>
                <a:t>2&gt;0 +1</a:t>
              </a: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=1 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>
                <a:solidFill>
                  <a:srgbClr val="0000FF"/>
                </a:solidFill>
              </a:rPr>
              <a:t>be confused 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39359104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2FA9CCC-034E-DD42-889F-C37199D2C1B1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</p:spTree>
    <p:extLst>
      <p:ext uri="{BB962C8B-B14F-4D97-AF65-F5344CB8AC3E}">
        <p14:creationId xmlns:p14="http://schemas.microsoft.com/office/powerpoint/2010/main" val="20132505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2FA9CCC-034E-DD42-889F-C37199D2C1B1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3FE39E7-375D-0448-AD6A-486C406321FA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499443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AD185BE-6973-9A46-AB95-DC3B977F5EE2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B27BEBB-257C-934A-9B67-F2CBDE93EDA8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38011498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6855065" y="3233585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C2F641-AAF8-3947-B3D2-33E81C4131F3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D1EC757-5B9B-B44D-97FD-D7B21E97328C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5343197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6855065" y="3233585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E84A9C-D1B5-754C-B615-AC140EEB9293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1EAE04E-6B0D-0942-B369-A058175B758C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45526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08542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-0.0835 -0.000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3627552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19185371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0C1D5E-9CB9-354C-96C1-AEA9FF57251A}"/>
              </a:ext>
            </a:extLst>
          </p:cNvPr>
          <p:cNvSpPr/>
          <p:nvPr/>
        </p:nvSpPr>
        <p:spPr>
          <a:xfrm>
            <a:off x="8498457" y="2982683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19728819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0C1D5E-9CB9-354C-96C1-AEA9FF57251A}"/>
              </a:ext>
            </a:extLst>
          </p:cNvPr>
          <p:cNvSpPr/>
          <p:nvPr/>
        </p:nvSpPr>
        <p:spPr>
          <a:xfrm>
            <a:off x="8498457" y="2982683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D88C145-D620-D449-8915-E1F9BA200DCB}"/>
              </a:ext>
            </a:extLst>
          </p:cNvPr>
          <p:cNvSpPr/>
          <p:nvPr/>
        </p:nvSpPr>
        <p:spPr>
          <a:xfrm>
            <a:off x="7614130" y="1784302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</p:spTree>
    <p:extLst>
      <p:ext uri="{BB962C8B-B14F-4D97-AF65-F5344CB8AC3E}">
        <p14:creationId xmlns:p14="http://schemas.microsoft.com/office/powerpoint/2010/main" val="67034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Totally Ordered 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Using a sequencer</a:t>
            </a:r>
          </a:p>
          <a:p>
            <a:pPr lvl="1"/>
            <a:r>
              <a:rPr lang="en-US" dirty="0"/>
              <a:t>One dedicated “sequencer” that orders all messages</a:t>
            </a:r>
          </a:p>
          <a:p>
            <a:pPr lvl="1"/>
            <a:r>
              <a:rPr lang="en-US" dirty="0"/>
              <a:t>Everyone else follows.</a:t>
            </a:r>
          </a:p>
          <a:p>
            <a:r>
              <a:rPr lang="en-US" dirty="0">
                <a:solidFill>
                  <a:srgbClr val="0000FF"/>
                </a:solidFill>
              </a:rPr>
              <a:t>ISIS system</a:t>
            </a:r>
          </a:p>
          <a:p>
            <a:pPr lvl="1"/>
            <a:r>
              <a:rPr lang="en-US" dirty="0"/>
              <a:t>Similar to having a sequencer, but the responsibility is distributed to </a:t>
            </a:r>
            <a:r>
              <a:rPr lang="en-US" dirty="0">
                <a:solidFill>
                  <a:srgbClr val="FF0000"/>
                </a:solidFill>
              </a:rPr>
              <a:t>each sender.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0C1D5E-9CB9-354C-96C1-AEA9FF57251A}"/>
              </a:ext>
            </a:extLst>
          </p:cNvPr>
          <p:cNvSpPr/>
          <p:nvPr/>
        </p:nvSpPr>
        <p:spPr>
          <a:xfrm>
            <a:off x="8498457" y="2982683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D88C145-D620-D449-8915-E1F9BA200DCB}"/>
              </a:ext>
            </a:extLst>
          </p:cNvPr>
          <p:cNvSpPr/>
          <p:nvPr/>
        </p:nvSpPr>
        <p:spPr>
          <a:xfrm>
            <a:off x="7614130" y="1784302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66DB6DD-696F-0E4C-AF2D-1E19D5D3F13A}"/>
              </a:ext>
            </a:extLst>
          </p:cNvPr>
          <p:cNvSpPr/>
          <p:nvPr/>
        </p:nvSpPr>
        <p:spPr>
          <a:xfrm>
            <a:off x="7736457" y="152215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643725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0C1D5E-9CB9-354C-96C1-AEA9FF57251A}"/>
              </a:ext>
            </a:extLst>
          </p:cNvPr>
          <p:cNvSpPr/>
          <p:nvPr/>
        </p:nvSpPr>
        <p:spPr>
          <a:xfrm>
            <a:off x="8498457" y="2982683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D88C145-D620-D449-8915-E1F9BA200DCB}"/>
              </a:ext>
            </a:extLst>
          </p:cNvPr>
          <p:cNvSpPr/>
          <p:nvPr/>
        </p:nvSpPr>
        <p:spPr>
          <a:xfrm>
            <a:off x="7614130" y="1784302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66DB6DD-696F-0E4C-AF2D-1E19D5D3F13A}"/>
              </a:ext>
            </a:extLst>
          </p:cNvPr>
          <p:cNvSpPr/>
          <p:nvPr/>
        </p:nvSpPr>
        <p:spPr>
          <a:xfrm>
            <a:off x="7736457" y="152215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8FA9175-DFEF-9B43-A474-FE04993E81F9}"/>
              </a:ext>
            </a:extLst>
          </p:cNvPr>
          <p:cNvSpPr/>
          <p:nvPr/>
        </p:nvSpPr>
        <p:spPr>
          <a:xfrm>
            <a:off x="8492587" y="15221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30661907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of Total Order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a message m</a:t>
            </a:r>
            <a:r>
              <a:rPr lang="en-US" baseline="-25000" dirty="0"/>
              <a:t>1</a:t>
            </a:r>
            <a:r>
              <a:rPr lang="en-US" dirty="0"/>
              <a:t>, consider the first process </a:t>
            </a:r>
            <a:r>
              <a:rPr lang="en-US" i="1" dirty="0"/>
              <a:t>p</a:t>
            </a:r>
            <a:r>
              <a:rPr lang="en-US" dirty="0"/>
              <a:t> that delivers m</a:t>
            </a:r>
            <a:r>
              <a:rPr lang="en-US" baseline="-25000" dirty="0"/>
              <a:t>1</a:t>
            </a:r>
          </a:p>
          <a:p>
            <a:r>
              <a:rPr lang="en-US" dirty="0"/>
              <a:t>At </a:t>
            </a:r>
            <a:r>
              <a:rPr lang="en-US" i="1" dirty="0"/>
              <a:t>p</a:t>
            </a:r>
            <a:r>
              <a:rPr lang="en-US" dirty="0"/>
              <a:t>, when message m</a:t>
            </a:r>
            <a:r>
              <a:rPr lang="en-US" baseline="-25000" dirty="0"/>
              <a:t>1</a:t>
            </a:r>
            <a:r>
              <a:rPr lang="en-US" dirty="0"/>
              <a:t> is at head of priority queue and has been marked deliverable, let m</a:t>
            </a:r>
            <a:r>
              <a:rPr lang="en-US" baseline="-25000" dirty="0"/>
              <a:t>2</a:t>
            </a:r>
            <a:r>
              <a:rPr lang="en-US" dirty="0"/>
              <a:t> be another message that has not yet been delivered (i.e., is on the same queue or has not been seen yet by </a:t>
            </a:r>
            <a:r>
              <a:rPr lang="en-US" i="1" dirty="0"/>
              <a:t>p</a:t>
            </a:r>
            <a:r>
              <a:rPr lang="en-US" dirty="0"/>
              <a:t>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finalpriority</a:t>
            </a:r>
            <a:r>
              <a:rPr lang="en-US" dirty="0"/>
              <a:t>(m</a:t>
            </a:r>
            <a:r>
              <a:rPr lang="en-US" baseline="-25000" dirty="0"/>
              <a:t>2</a:t>
            </a:r>
            <a:r>
              <a:rPr lang="en-US" dirty="0"/>
              <a:t>) &gt;=			</a:t>
            </a:r>
          </a:p>
          <a:p>
            <a:pPr marL="118872" indent="0">
              <a:buNone/>
            </a:pPr>
            <a:r>
              <a:rPr lang="en-US" dirty="0"/>
              <a:t>		</a:t>
            </a:r>
            <a:r>
              <a:rPr lang="en-US" dirty="0" err="1"/>
              <a:t>proposedpriority</a:t>
            </a:r>
            <a:r>
              <a:rPr lang="en-US" dirty="0"/>
              <a:t>(m</a:t>
            </a:r>
            <a:r>
              <a:rPr lang="en-US" baseline="-25000" dirty="0"/>
              <a:t>2</a:t>
            </a:r>
            <a:r>
              <a:rPr lang="en-US" dirty="0"/>
              <a:t>) &gt;		</a:t>
            </a:r>
          </a:p>
          <a:p>
            <a:pPr marL="118872" indent="0">
              <a:buNone/>
            </a:pPr>
            <a:r>
              <a:rPr lang="en-US" dirty="0"/>
              <a:t>			</a:t>
            </a:r>
            <a:r>
              <a:rPr lang="en-US" dirty="0" err="1"/>
              <a:t>finalpriority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r>
              <a:rPr lang="en-US" dirty="0"/>
              <a:t>Suppose there is some other process </a:t>
            </a:r>
            <a:r>
              <a:rPr lang="en-US" i="1" dirty="0"/>
              <a:t>p’ </a:t>
            </a:r>
            <a:r>
              <a:rPr lang="en-US" dirty="0"/>
              <a:t>that delivers m</a:t>
            </a:r>
            <a:r>
              <a:rPr lang="en-US" baseline="-25000" dirty="0"/>
              <a:t>2</a:t>
            </a:r>
            <a:r>
              <a:rPr lang="en-US" dirty="0"/>
              <a:t> before it delivers m</a:t>
            </a:r>
            <a:r>
              <a:rPr lang="en-US" baseline="-25000" dirty="0"/>
              <a:t>1</a:t>
            </a:r>
            <a:r>
              <a:rPr lang="en-US" dirty="0"/>
              <a:t>. Then at </a:t>
            </a:r>
            <a:r>
              <a:rPr lang="en-US" i="1" dirty="0"/>
              <a:t>p’</a:t>
            </a:r>
            <a:r>
              <a:rPr lang="en-US" dirty="0"/>
              <a:t>,</a:t>
            </a:r>
          </a:p>
          <a:p>
            <a:pPr marL="118872" indent="0">
              <a:buNone/>
            </a:pPr>
            <a:r>
              <a:rPr lang="en-US" dirty="0"/>
              <a:t>	 </a:t>
            </a:r>
            <a:r>
              <a:rPr lang="en-US" dirty="0" err="1"/>
              <a:t>finalpriority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 &gt;= </a:t>
            </a:r>
          </a:p>
          <a:p>
            <a:pPr marL="118872" indent="0">
              <a:buNone/>
            </a:pPr>
            <a:r>
              <a:rPr lang="en-US" dirty="0"/>
              <a:t>		</a:t>
            </a:r>
            <a:r>
              <a:rPr lang="en-US" dirty="0" err="1"/>
              <a:t>proposedpriority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 &gt;</a:t>
            </a:r>
          </a:p>
          <a:p>
            <a:pPr marL="118872" indent="0">
              <a:buNone/>
            </a:pPr>
            <a:r>
              <a:rPr lang="en-US" dirty="0"/>
              <a:t>			</a:t>
            </a:r>
            <a:r>
              <a:rPr lang="en-US" dirty="0" err="1"/>
              <a:t>finalpriority</a:t>
            </a:r>
            <a:r>
              <a:rPr lang="en-US" dirty="0"/>
              <a:t>(m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b="1" dirty="0"/>
              <a:t>a contradiction</a:t>
            </a:r>
            <a:r>
              <a:rPr lang="en-US" dirty="0"/>
              <a:t>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724400" y="2816423"/>
            <a:ext cx="2941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759325" y="4364037"/>
            <a:ext cx="2879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410200" y="3297237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Causally Ordered 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Each process keeps a vector of message clocks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Each counter represents </a:t>
            </a:r>
            <a:r>
              <a:rPr lang="en-US" dirty="0">
                <a:solidFill>
                  <a:srgbClr val="0000FF"/>
                </a:solidFill>
              </a:rPr>
              <a:t>the number of messages received</a:t>
            </a:r>
            <a:r>
              <a:rPr lang="en-US" dirty="0"/>
              <a:t> from each of the other processes.</a:t>
            </a:r>
          </a:p>
          <a:p>
            <a:pPr lvl="1"/>
            <a:r>
              <a:rPr lang="en-US" dirty="0"/>
              <a:t>This works just like vector clocks, </a:t>
            </a:r>
            <a:r>
              <a:rPr lang="en-US"/>
              <a:t>but with messages.</a:t>
            </a:r>
            <a:endParaRPr lang="en-US" dirty="0"/>
          </a:p>
          <a:p>
            <a:r>
              <a:rPr lang="en-US" dirty="0"/>
              <a:t>When multicasting a message, the sender process increments its own counter and attaches its vector clock.</a:t>
            </a:r>
          </a:p>
          <a:p>
            <a:r>
              <a:rPr lang="en-US" dirty="0"/>
              <a:t>Upon receiving a multicast message, the receiver process </a:t>
            </a:r>
            <a:r>
              <a:rPr lang="en-US" dirty="0">
                <a:solidFill>
                  <a:srgbClr val="0000FF"/>
                </a:solidFill>
              </a:rPr>
              <a:t>waits</a:t>
            </a:r>
            <a:r>
              <a:rPr lang="en-US" dirty="0"/>
              <a:t> until it can preserve causal ordering, i.e., </a:t>
            </a:r>
            <a:r>
              <a:rPr lang="en-US" dirty="0">
                <a:solidFill>
                  <a:srgbClr val="FF0000"/>
                </a:solidFill>
              </a:rPr>
              <a:t>until it has delivered all the messages that have happened before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It has delivered all the messages </a:t>
            </a:r>
            <a:r>
              <a:rPr lang="en-US" dirty="0">
                <a:solidFill>
                  <a:srgbClr val="FF0000"/>
                </a:solidFill>
              </a:rPr>
              <a:t>from the sender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has delivered all the messages </a:t>
            </a:r>
            <a:r>
              <a:rPr lang="en-US" dirty="0">
                <a:solidFill>
                  <a:srgbClr val="FF0000"/>
                </a:solidFill>
              </a:rPr>
              <a:t>that the sender had delivered before the multicast message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Causal Ordering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5893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The number of group-g messages</a:t>
            </a:r>
          </a:p>
          <a:p>
            <a:r>
              <a:rPr lang="en-US" sz="1600">
                <a:solidFill>
                  <a:schemeClr val="hlink"/>
                </a:solidFill>
              </a:rPr>
              <a:t>from process j that have been seen at</a:t>
            </a:r>
          </a:p>
          <a:p>
            <a:r>
              <a:rPr lang="en-US" sz="1600">
                <a:solidFill>
                  <a:schemeClr val="hlink"/>
                </a:solidFill>
              </a:rPr>
              <a:t>process i so far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Example: Causal Ordering Multicast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6019800" y="1536700"/>
            <a:ext cx="1219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Reject: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1524000" y="3975100"/>
            <a:ext cx="12192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48180" name="Oval 22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Text Box 23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48150" name="Oval 24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2" name="Oval 26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27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4" name="Oval 28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9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8156" name="Oval 30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58" name="Oval 32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3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3771900" y="4686300"/>
            <a:ext cx="1562100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/>
              <a:t>Buffer,</a:t>
            </a:r>
            <a:r>
              <a:rPr lang="en-US" b="1">
                <a:solidFill>
                  <a:schemeClr val="tx1"/>
                </a:solidFill>
              </a:rPr>
              <a:t>  missing P1(1) </a:t>
            </a:r>
          </a:p>
        </p:txBody>
      </p:sp>
      <p:sp>
        <p:nvSpPr>
          <p:cNvPr id="48161" name="Oval 35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6"/>
          <p:cNvSpPr txBox="1">
            <a:spLocks noChangeArrowheads="1"/>
          </p:cNvSpPr>
          <p:nvPr/>
        </p:nvSpPr>
        <p:spPr bwMode="auto">
          <a:xfrm>
            <a:off x="3679825" y="3683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,1,0</a:t>
            </a:r>
          </a:p>
        </p:txBody>
      </p:sp>
      <p:sp>
        <p:nvSpPr>
          <p:cNvPr id="48163" name="Oval 37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8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65" name="Oval 39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Text Box 40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48177" name="AutoShape 42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8" name="Oval 43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Text Box 44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994400" y="3606800"/>
            <a:ext cx="2006600" cy="1600200"/>
            <a:chOff x="3776" y="2272"/>
            <a:chExt cx="1264" cy="1008"/>
          </a:xfrm>
        </p:grpSpPr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080" y="2784"/>
              <a:ext cx="960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 Buffered message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0" name="Text Box 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1" name="Text Box 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48172" name="Text Box 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77" name="AutoShape 53"/>
          <p:cNvSpPr>
            <a:spLocks noChangeArrowheads="1"/>
          </p:cNvSpPr>
          <p:nvPr/>
        </p:nvSpPr>
        <p:spPr bwMode="auto">
          <a:xfrm>
            <a:off x="4191000" y="1714500"/>
            <a:ext cx="12192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 autoUpdateAnimBg="0"/>
      <p:bldP spid="103444" grpId="0" animBg="1" autoUpdateAnimBg="0"/>
      <p:bldP spid="103458" grpId="0" animBg="1" autoUpdateAnimBg="0"/>
      <p:bldP spid="103477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/>
              <a:t>Sequencer</a:t>
            </a:r>
          </a:p>
          <a:p>
            <a:pPr lvl="1"/>
            <a:r>
              <a:rPr lang="en-US" dirty="0"/>
              <a:t>ISIS</a:t>
            </a:r>
          </a:p>
          <a:p>
            <a:r>
              <a:rPr lang="en-US" dirty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/>
              <a:t>Uses </a:t>
            </a:r>
            <a:r>
              <a:rPr lang="en-US"/>
              <a:t>vector timestamps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57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Total Ordering Using a Sequencer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2419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5791200" y="1219200"/>
            <a:ext cx="2495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Sequencer = Leader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791200" y="2362200"/>
            <a:ext cx="1831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: unique message id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4201-CF48-FB4F-9E96-B44024CF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ISIS </a:t>
            </a:r>
            <a:r>
              <a:rPr lang="en-GB" dirty="0"/>
              <a:t>algorithm for total ordering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E6841-7FDC-1E45-B830-587ECC5F8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07000"/>
          </a:xfrm>
        </p:spPr>
        <p:txBody>
          <a:bodyPr/>
          <a:lstStyle/>
          <a:p>
            <a:r>
              <a:rPr lang="en-US" dirty="0"/>
              <a:t>No central sequencer</a:t>
            </a:r>
          </a:p>
          <a:p>
            <a:pPr lvl="1"/>
            <a:r>
              <a:rPr lang="en-US" dirty="0"/>
              <a:t>Achieves decentralization</a:t>
            </a:r>
          </a:p>
          <a:p>
            <a:pPr lvl="1"/>
            <a:r>
              <a:rPr lang="en-US" i="1" dirty="0"/>
              <a:t>Distributed</a:t>
            </a:r>
            <a:r>
              <a:rPr lang="en-US" dirty="0"/>
              <a:t> doesn’t mean </a:t>
            </a:r>
            <a:r>
              <a:rPr lang="en-US" i="1" dirty="0"/>
              <a:t>decentralized</a:t>
            </a:r>
            <a:r>
              <a:rPr lang="en-US" dirty="0"/>
              <a:t>.</a:t>
            </a:r>
          </a:p>
          <a:p>
            <a:r>
              <a:rPr lang="en-US" dirty="0"/>
              <a:t>Every sender acts as a sequencer.</a:t>
            </a:r>
          </a:p>
          <a:p>
            <a:r>
              <a:rPr lang="en-US" dirty="0"/>
              <a:t>Since there is no single sequencer that determines a number, it requires </a:t>
            </a:r>
            <a:r>
              <a:rPr lang="en-US" i="1" dirty="0">
                <a:solidFill>
                  <a:srgbClr val="FF0000"/>
                </a:solidFill>
              </a:rPr>
              <a:t>agreement</a:t>
            </a:r>
            <a:r>
              <a:rPr lang="en-US" dirty="0"/>
              <a:t> on sequence numbers.</a:t>
            </a:r>
          </a:p>
          <a:p>
            <a:pPr lvl="1"/>
            <a:r>
              <a:rPr lang="en-US" dirty="0">
                <a:solidFill>
                  <a:srgbClr val="114FFB"/>
                </a:solidFill>
              </a:rPr>
              <a:t>Agreement is very important for decentralization.</a:t>
            </a:r>
          </a:p>
          <a:p>
            <a:r>
              <a:rPr lang="en-US" dirty="0"/>
              <a:t>Thus, each sender does not pick a sequence number alone.</a:t>
            </a:r>
          </a:p>
          <a:p>
            <a:pPr lvl="1"/>
            <a:r>
              <a:rPr lang="en-US" dirty="0"/>
              <a:t>Otherwise, two different senders can pick the same number.</a:t>
            </a:r>
          </a:p>
          <a:p>
            <a:r>
              <a:rPr lang="en-US" dirty="0"/>
              <a:t>Each sender receives proposals for a sequence number every time.</a:t>
            </a:r>
          </a:p>
          <a:p>
            <a:pPr lvl="1"/>
            <a:r>
              <a:rPr lang="en-US" dirty="0"/>
              <a:t>Among the proposals, the sender picks a number.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C94E3-1B10-584D-AAA0-CFECD36C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0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ISIS algorithm for total ordering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CB9ED-1B31-694D-8A88-71B2082D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ISIS </a:t>
            </a:r>
            <a:r>
              <a:rPr lang="en-GB" dirty="0"/>
              <a:t>algorithm for total ordering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75BB4-0272-E14F-9BE0-10D4BDA2E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propose a number?</a:t>
            </a:r>
          </a:p>
          <a:p>
            <a:pPr lvl="1"/>
            <a:r>
              <a:rPr lang="en-US" dirty="0"/>
              <a:t>Need a way to guarantee that </a:t>
            </a:r>
            <a:r>
              <a:rPr lang="en-US" dirty="0">
                <a:solidFill>
                  <a:srgbClr val="FF0000"/>
                </a:solidFill>
              </a:rPr>
              <a:t>a higher number is picked</a:t>
            </a:r>
            <a:r>
              <a:rPr lang="en-US" dirty="0"/>
              <a:t> among </a:t>
            </a:r>
            <a:r>
              <a:rPr lang="en-US" dirty="0">
                <a:solidFill>
                  <a:srgbClr val="FF0000"/>
                </a:solidFill>
              </a:rPr>
              <a:t>all numbers assigned as sequence numbers</a:t>
            </a:r>
            <a:r>
              <a:rPr lang="en-US" dirty="0"/>
              <a:t> already or </a:t>
            </a:r>
            <a:r>
              <a:rPr lang="en-US" dirty="0">
                <a:solidFill>
                  <a:srgbClr val="FF0000"/>
                </a:solidFill>
              </a:rPr>
              <a:t>potentially assigned</a:t>
            </a:r>
            <a:r>
              <a:rPr lang="en-US" dirty="0"/>
              <a:t> as sequence numbers</a:t>
            </a:r>
          </a:p>
          <a:p>
            <a:pPr lvl="1"/>
            <a:r>
              <a:rPr lang="en-US" dirty="0"/>
              <a:t>Each message receiver pick a number that is the highest among all the numbers that it has ever seen, i.e., all previous proposals and actual message sequence numbers.</a:t>
            </a:r>
          </a:p>
          <a:p>
            <a:r>
              <a:rPr lang="en-US" dirty="0"/>
              <a:t>How to pick a sequence number out of all proposals?</a:t>
            </a:r>
          </a:p>
          <a:p>
            <a:pPr lvl="1"/>
            <a:r>
              <a:rPr lang="en-US" dirty="0"/>
              <a:t>Among all proposals, pick </a:t>
            </a:r>
            <a:r>
              <a:rPr lang="en-US" dirty="0">
                <a:solidFill>
                  <a:srgbClr val="FF0000"/>
                </a:solidFill>
              </a:rPr>
              <a:t>the highest number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2E99C-FAFF-494A-944A-50AC6A10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30495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21285</TotalTime>
  <Pages>12</Pages>
  <Words>3680</Words>
  <Application>Microsoft Macintosh PowerPoint</Application>
  <PresentationFormat>Letter Paper (8.5x11 in)</PresentationFormat>
  <Paragraphs>1102</Paragraphs>
  <Slides>57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ＭＳ Ｐゴシック</vt:lpstr>
      <vt:lpstr>Arial</vt:lpstr>
      <vt:lpstr>Calibri</vt:lpstr>
      <vt:lpstr>Helvetica</vt:lpstr>
      <vt:lpstr>Times</vt:lpstr>
      <vt:lpstr>Times New Roman</vt:lpstr>
      <vt:lpstr>Wingdings</vt:lpstr>
      <vt:lpstr>CS252-template</vt:lpstr>
      <vt:lpstr>Office Theme</vt:lpstr>
      <vt:lpstr>CSE 486/586 Distributed Systems Reliable Multicast --- 2</vt:lpstr>
      <vt:lpstr>Last Time</vt:lpstr>
      <vt:lpstr>Recap: Ordering</vt:lpstr>
      <vt:lpstr>Example: FIFO Multicast </vt:lpstr>
      <vt:lpstr>Totally Ordered Multicast</vt:lpstr>
      <vt:lpstr>Total Ordering Using a Sequencer</vt:lpstr>
      <vt:lpstr>ISIS algorithm for total ordering</vt:lpstr>
      <vt:lpstr>ISIS algorithm for total ordering</vt:lpstr>
      <vt:lpstr>ISIS algorithm for total ordering</vt:lpstr>
      <vt:lpstr>ISIS algorithm for total ordering</vt:lpstr>
      <vt:lpstr>CSE 486/586 Administrivia</vt:lpstr>
      <vt:lpstr>Problematic Scenario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Proof of Total Order </vt:lpstr>
      <vt:lpstr>Causally Ordered Multicast</vt:lpstr>
      <vt:lpstr>Causal Ordering</vt:lpstr>
      <vt:lpstr>Example: Causal Ordering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942</cp:revision>
  <cp:lastPrinted>2019-02-27T15:37:05Z</cp:lastPrinted>
  <dcterms:created xsi:type="dcterms:W3CDTF">2012-02-15T22:02:33Z</dcterms:created>
  <dcterms:modified xsi:type="dcterms:W3CDTF">2019-02-27T15:41:09Z</dcterms:modified>
  <cp:category/>
</cp:coreProperties>
</file>