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823" r:id="rId4"/>
    <p:sldId id="824" r:id="rId5"/>
    <p:sldId id="825" r:id="rId6"/>
    <p:sldId id="826" r:id="rId7"/>
    <p:sldId id="827" r:id="rId8"/>
    <p:sldId id="828" r:id="rId9"/>
    <p:sldId id="829" r:id="rId10"/>
    <p:sldId id="830" r:id="rId11"/>
    <p:sldId id="831" r:id="rId12"/>
    <p:sldId id="832" r:id="rId13"/>
    <p:sldId id="846" r:id="rId14"/>
    <p:sldId id="833" r:id="rId15"/>
    <p:sldId id="834" r:id="rId16"/>
    <p:sldId id="835" r:id="rId17"/>
    <p:sldId id="844" r:id="rId18"/>
    <p:sldId id="845" r:id="rId19"/>
    <p:sldId id="843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4" autoAdjust="0"/>
    <p:restoredTop sz="80167" autoAdjust="0"/>
  </p:normalViewPr>
  <p:slideViewPr>
    <p:cSldViewPr>
      <p:cViewPr varScale="1">
        <p:scale>
          <a:sx n="81" d="100"/>
          <a:sy n="81" d="100"/>
        </p:scale>
        <p:origin x="196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Local times are used </a:t>
            </a:r>
            <a:r>
              <a:rPr lang="en-US"/>
              <a:t>to detect </a:t>
            </a:r>
            <a:r>
              <a:rPr lang="en-US" dirty="0"/>
              <a:t>time-outs.</a:t>
            </a:r>
          </a:p>
        </p:txBody>
      </p:sp>
    </p:spTree>
    <p:extLst>
      <p:ext uri="{BB962C8B-B14F-4D97-AF65-F5344CB8AC3E}">
        <p14:creationId xmlns:p14="http://schemas.microsoft.com/office/powerpoint/2010/main" val="391163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/>
            </a:br>
            <a:r>
              <a:rPr lang="en-US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“Gossip” (or “Epidemic”)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is due in ~2 weeks.</a:t>
            </a:r>
          </a:p>
          <a:p>
            <a:pPr lvl="1"/>
            <a:r>
              <a:rPr lang="en-US" dirty="0"/>
              <a:t>Please start now!</a:t>
            </a:r>
          </a:p>
          <a:p>
            <a:pPr lvl="1"/>
            <a:r>
              <a:rPr lang="en-US" dirty="0"/>
              <a:t>This is when some people seriously consider code-copying.</a:t>
            </a:r>
          </a:p>
          <a:p>
            <a:r>
              <a:rPr lang="en-US" dirty="0"/>
              <a:t>PA1 grades are posted.</a:t>
            </a:r>
          </a:p>
          <a:p>
            <a:r>
              <a:rPr lang="en-US" dirty="0"/>
              <a:t>PA2-A grading is in progress.</a:t>
            </a:r>
          </a:p>
          <a:p>
            <a:r>
              <a:rPr lang="en-US" dirty="0"/>
              <a:t>Undergrads: we will have recitations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Lightweight</a:t>
            </a:r>
          </a:p>
          <a:p>
            <a:r>
              <a:rPr lang="en-US" dirty="0"/>
              <a:t>Quick spread</a:t>
            </a:r>
          </a:p>
          <a:p>
            <a:r>
              <a:rPr lang="en-US" dirty="0"/>
              <a:t>Highly fault-tolerant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Analysis from 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75]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c,b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c*log(n)), b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Can be small numbers independent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n, e</a:t>
            </a:r>
            <a:r>
              <a:rPr lang="en-US" i="1" dirty="0">
                <a:latin typeface="Arial" charset="0"/>
                <a:ea typeface="ＭＳ Ｐゴシック" charset="0"/>
              </a:rPr>
              <a:t>.g.,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>
                <a:latin typeface="Arial" charset="0"/>
                <a:ea typeface="ＭＳ Ｐゴシック" charset="0"/>
              </a:rPr>
              <a:t>c*b*log(n)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Node 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 Internet worm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Gossip for Failure Detection:</a:t>
            </a:r>
            <a:br>
              <a:rPr lang="en-GB" dirty="0"/>
            </a:br>
            <a:r>
              <a:rPr lang="en-GB" dirty="0"/>
              <a:t>Gossip-style </a:t>
            </a:r>
            <a:r>
              <a:rPr lang="en-GB" dirty="0" err="1"/>
              <a:t>Heartbeating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16238" y="3213100"/>
            <a:ext cx="31686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3276600" y="3068638"/>
            <a:ext cx="3024188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643438" y="2420938"/>
            <a:ext cx="1441450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0" y="4535031"/>
            <a:ext cx="4191000" cy="2246769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2000" dirty="0">
                <a:solidFill>
                  <a:schemeClr val="tx1"/>
                </a:solidFill>
                <a:latin typeface="Arial" charset="0"/>
              </a:rPr>
              <a:t>All-to-all </a:t>
            </a:r>
            <a:r>
              <a:rPr lang="en-GB" sz="2000" dirty="0" err="1">
                <a:solidFill>
                  <a:schemeClr val="tx1"/>
                </a:solidFill>
                <a:latin typeface="Arial" charset="0"/>
              </a:rPr>
              <a:t>heartbeating</a:t>
            </a:r>
            <a:endParaRPr lang="en-GB" sz="2000" dirty="0">
              <a:solidFill>
                <a:schemeClr val="tx1"/>
              </a:solidFill>
              <a:latin typeface="Arial" charset="0"/>
            </a:endParaRP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>
                <a:solidFill>
                  <a:schemeClr val="tx1"/>
                </a:solidFill>
                <a:latin typeface="Arial" charset="0"/>
              </a:rPr>
              <a:t>Each process sends out heartbeats to every other process</a:t>
            </a: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>
                <a:solidFill>
                  <a:schemeClr val="tx1"/>
                </a:solidFill>
                <a:latin typeface="Arial" charset="0"/>
              </a:rPr>
              <a:t>Con: Slow process/link causes false positives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2127742">
            <a:off x="3886200" y="2819400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953000" y="1447800"/>
            <a:ext cx="4191000" cy="1223963"/>
            <a:chOff x="3152" y="935"/>
            <a:chExt cx="2540" cy="771"/>
          </a:xfrm>
        </p:grpSpPr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1" hangingPunct="1"/>
              <a:endParaRPr lang="en-GB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tx1"/>
                  </a:solidFill>
                  <a:latin typeface="Arial" charset="0"/>
                  <a:sym typeface="Wingdings" charset="0"/>
                </a:rPr>
                <a:t> Using gossip to spread heartbeats gives b</a:t>
              </a:r>
              <a:r>
                <a:rPr lang="en-GB" sz="2000">
                  <a:solidFill>
                    <a:schemeClr val="tx1"/>
                  </a:solidFill>
                  <a:latin typeface="Arial" charset="0"/>
                </a:rPr>
                <a:t>etter accuracy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400" i="1">
                <a:solidFill>
                  <a:schemeClr val="tx1"/>
                </a:solidFill>
                <a:latin typeface="Arial" charset="0"/>
              </a:rPr>
              <a:t>pi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7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3352800" y="22098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676400" y="22098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63246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6019800" y="4495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4495800" y="4876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 flipV="1">
            <a:off x="4572000" y="28956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4343400" y="35052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V="1">
            <a:off x="502920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6400800" y="31242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4953000" y="30480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H="1" flipV="1">
            <a:off x="4572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37"/>
          <p:cNvSpPr>
            <a:spLocks noChangeArrowheads="1"/>
          </p:cNvSpPr>
          <p:nvPr/>
        </p:nvSpPr>
        <p:spPr bwMode="auto">
          <a:xfrm rot="21102171">
            <a:off x="4338638" y="2774950"/>
            <a:ext cx="2133600" cy="1524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" y="4648200"/>
            <a:ext cx="3581400" cy="179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Protocol: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Processes periodically gossip their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On receipt, the local membership list is updated</a:t>
            </a:r>
          </a:p>
        </p:txBody>
      </p:sp>
      <p:graphicFrame>
        <p:nvGraphicFramePr>
          <p:cNvPr id="19" name="Group 39"/>
          <p:cNvGraphicFramePr>
            <a:graphicFrameLocks noGrp="1"/>
          </p:cNvGraphicFramePr>
          <p:nvPr/>
        </p:nvGraphicFramePr>
        <p:xfrm>
          <a:off x="7010400" y="15240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Line 61"/>
          <p:cNvSpPr>
            <a:spLocks noChangeShapeType="1"/>
          </p:cNvSpPr>
          <p:nvPr/>
        </p:nvSpPr>
        <p:spPr bwMode="auto">
          <a:xfrm flipV="1">
            <a:off x="6705600" y="1524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" name="Group 62"/>
          <p:cNvGraphicFramePr>
            <a:graphicFrameLocks noGrp="1"/>
          </p:cNvGraphicFramePr>
          <p:nvPr/>
        </p:nvGraphicFramePr>
        <p:xfrm>
          <a:off x="7086600" y="36576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AutoShape 84"/>
          <p:cNvSpPr>
            <a:spLocks noChangeArrowheads="1"/>
          </p:cNvSpPr>
          <p:nvPr/>
        </p:nvSpPr>
        <p:spPr bwMode="auto">
          <a:xfrm>
            <a:off x="7543800" y="2971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096000" y="5257800"/>
            <a:ext cx="27432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70 at process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762000" y="36576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25" name="Line 87"/>
          <p:cNvSpPr>
            <a:spLocks noChangeShapeType="1"/>
          </p:cNvSpPr>
          <p:nvPr/>
        </p:nvSpPr>
        <p:spPr bwMode="auto">
          <a:xfrm flipV="1">
            <a:off x="1371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1143000" y="3962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27" name="Line 89"/>
          <p:cNvSpPr>
            <a:spLocks noChangeShapeType="1"/>
          </p:cNvSpPr>
          <p:nvPr/>
        </p:nvSpPr>
        <p:spPr bwMode="auto">
          <a:xfrm flipV="1">
            <a:off x="1905000" y="3429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90"/>
          <p:cNvSpPr>
            <a:spLocks noChangeShapeType="1"/>
          </p:cNvSpPr>
          <p:nvPr/>
        </p:nvSpPr>
        <p:spPr bwMode="auto">
          <a:xfrm flipV="1">
            <a:off x="3048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91"/>
          <p:cNvSpPr txBox="1">
            <a:spLocks noChangeArrowheads="1"/>
          </p:cNvSpPr>
          <p:nvPr/>
        </p:nvSpPr>
        <p:spPr bwMode="auto">
          <a:xfrm>
            <a:off x="2667000" y="36576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Time (local)</a:t>
            </a:r>
          </a:p>
        </p:txBody>
      </p:sp>
    </p:spTree>
    <p:extLst>
      <p:ext uri="{BB962C8B-B14F-4D97-AF65-F5344CB8AC3E}">
        <p14:creationId xmlns:p14="http://schemas.microsoft.com/office/powerpoint/2010/main" val="2749853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 (according to local time), </a:t>
            </a:r>
            <a:br>
              <a:rPr lang="en-US" altLang="ko-KR" dirty="0">
                <a:latin typeface="Arial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But don’t delete it right away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Wait another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seconds, then delete the member from the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3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Gossiping</a:t>
            </a:r>
          </a:p>
          <a:p>
            <a:pPr lvl="1"/>
            <a:r>
              <a:rPr lang="en-US" dirty="0"/>
              <a:t>One strategy for lazy replication</a:t>
            </a:r>
          </a:p>
          <a:p>
            <a:pPr lvl="1"/>
            <a:r>
              <a:rPr lang="en-US" dirty="0"/>
              <a:t>High-level of fault-tolerance &amp; quick spread</a:t>
            </a:r>
          </a:p>
          <a:p>
            <a:r>
              <a:rPr lang="en-US" dirty="0"/>
              <a:t>Another use case for gossiping</a:t>
            </a:r>
          </a:p>
          <a:p>
            <a:pPr lvl="1"/>
            <a:r>
              <a:rPr lang="en-US" dirty="0"/>
              <a:t>Failure detection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 and 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Stronger guarantees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Other?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E.g., tree-based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27558</TotalTime>
  <Pages>12</Pages>
  <Words>656</Words>
  <Application>Microsoft Macintosh PowerPoint</Application>
  <PresentationFormat>Letter Paper (8.5x11 in)</PresentationFormat>
  <Paragraphs>189</Paragraphs>
  <Slides>20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굴림</vt:lpstr>
      <vt:lpstr>ＭＳ Ｐゴシック</vt:lpstr>
      <vt:lpstr>Arial</vt:lpstr>
      <vt:lpstr>Calibri</vt:lpstr>
      <vt:lpstr>Tahoma</vt:lpstr>
      <vt:lpstr>Times New Roman</vt:lpstr>
      <vt:lpstr>Wingdings</vt:lpstr>
      <vt:lpstr>CS252-template</vt:lpstr>
      <vt:lpstr>Office Theme</vt:lpstr>
      <vt:lpstr>Equation</vt:lpstr>
      <vt:lpstr>CSE 486/586 Distributed Systems Gossiping</vt:lpstr>
      <vt:lpstr>Revisiting Multicast</vt:lpstr>
      <vt:lpstr>Fault-Tolerance and Scalability</vt:lpstr>
      <vt:lpstr>B-Multicast</vt:lpstr>
      <vt:lpstr>R-Multicast</vt:lpstr>
      <vt:lpstr>Any Other?</vt:lpstr>
      <vt:lpstr>Another Approach</vt:lpstr>
      <vt:lpstr>Another Approach</vt:lpstr>
      <vt:lpstr>Another Approach</vt:lpstr>
      <vt:lpstr>Another Approach</vt:lpstr>
      <vt:lpstr>“Gossip” (or “Epidemic”) Multicast</vt:lpstr>
      <vt:lpstr>CSE 486/586 Administrivia</vt:lpstr>
      <vt:lpstr>Properties</vt:lpstr>
      <vt:lpstr>Fault-Tolerance</vt:lpstr>
      <vt:lpstr>Fault-Tolerance</vt:lpstr>
      <vt:lpstr>Using Gossip for Failure Detection: Gossip-style Heartbeating</vt:lpstr>
      <vt:lpstr>Gossip-Style Failure Detection</vt:lpstr>
      <vt:lpstr>Gossip-Style Failure Detection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1202</cp:revision>
  <cp:lastPrinted>2017-03-01T16:30:07Z</cp:lastPrinted>
  <dcterms:created xsi:type="dcterms:W3CDTF">2012-03-21T04:48:11Z</dcterms:created>
  <dcterms:modified xsi:type="dcterms:W3CDTF">2019-02-27T16:27:31Z</dcterms:modified>
  <cp:category/>
</cp:coreProperties>
</file>