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9" r:id="rId4"/>
    <p:sldId id="767" r:id="rId5"/>
    <p:sldId id="800" r:id="rId6"/>
    <p:sldId id="804" r:id="rId7"/>
    <p:sldId id="801" r:id="rId8"/>
    <p:sldId id="802" r:id="rId9"/>
    <p:sldId id="803" r:id="rId10"/>
    <p:sldId id="805" r:id="rId11"/>
    <p:sldId id="807" r:id="rId12"/>
    <p:sldId id="809" r:id="rId13"/>
    <p:sldId id="810" r:id="rId14"/>
    <p:sldId id="819" r:id="rId15"/>
    <p:sldId id="818" r:id="rId16"/>
    <p:sldId id="821" r:id="rId17"/>
    <p:sldId id="811" r:id="rId18"/>
    <p:sldId id="812" r:id="rId19"/>
    <p:sldId id="813" r:id="rId20"/>
    <p:sldId id="815" r:id="rId21"/>
    <p:sldId id="817" r:id="rId22"/>
    <p:sldId id="820" r:id="rId23"/>
    <p:sldId id="816" r:id="rId24"/>
    <p:sldId id="814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93" autoAdjust="0"/>
    <p:restoredTop sz="80201" autoAdjust="0"/>
  </p:normalViewPr>
  <p:slideViewPr>
    <p:cSldViewPr>
      <p:cViewPr varScale="1">
        <p:scale>
          <a:sx n="73" d="100"/>
          <a:sy n="73" d="100"/>
        </p:scale>
        <p:origin x="1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11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237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Gnutella: cannot control how the network is formed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Distributed Hash Tables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Keep the Hash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Consider problem of data partition:  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Given document X, choose one of </a:t>
            </a:r>
            <a:r>
              <a:rPr lang="en-US" dirty="0" err="1">
                <a:ea typeface="ＭＳ Ｐゴシック" pitchFamily="-65" charset="-128"/>
                <a:cs typeface="ＭＳ Ｐゴシック" pitchFamily="-65" charset="-128"/>
              </a:rPr>
              <a:t>k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 servers to use</a:t>
            </a:r>
          </a:p>
          <a:p>
            <a:pPr eaLnBrk="1" hangingPunct="1"/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Two-level mapping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Hashing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: Map one (or more) data item(s) to a hash value (</a:t>
            </a:r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the distribution should be balanced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Partitioning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: Map a hash value to a server (</a:t>
            </a:r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each server load should be balanced even with node join/leave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Let’s look at a simple approach and think about pros and cons.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Hashing with mod, and partitioning with buckets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Basic Hashing and Bucket Partitioning?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Hashing: Suppose we use modulo hashing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Number servers 1..k</a:t>
            </a:r>
          </a:p>
          <a:p>
            <a:pPr eaLnBrk="1" hangingPunct="1"/>
            <a:r>
              <a:rPr lang="en-US" dirty="0"/>
              <a:t>Partitioning: Place X on server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i</a:t>
            </a:r>
            <a:r>
              <a:rPr lang="en-US" i="1" dirty="0">
                <a:solidFill>
                  <a:srgbClr val="0000FF"/>
                </a:solidFill>
              </a:rPr>
              <a:t> = (X mod k)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</a:rPr>
              <a:t>Problem?  Data may not be uniformly distributed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519176" cy="58997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Mod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Basic Hashing and Bucket Partitioning?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Place X on server </a:t>
            </a:r>
            <a:r>
              <a:rPr lang="en-US" i="1" dirty="0" err="1">
                <a:solidFill>
                  <a:srgbClr val="0000FF"/>
                </a:solidFill>
              </a:rPr>
              <a:t>i</a:t>
            </a:r>
            <a:r>
              <a:rPr lang="en-US" i="1" dirty="0">
                <a:solidFill>
                  <a:srgbClr val="0000FF"/>
                </a:solidFill>
              </a:rPr>
              <a:t> = </a:t>
            </a:r>
            <a:r>
              <a:rPr lang="en-US" i="1" dirty="0" err="1">
                <a:solidFill>
                  <a:srgbClr val="0000FF"/>
                </a:solidFill>
              </a:rPr>
              <a:t>uniform_hash</a:t>
            </a:r>
            <a:r>
              <a:rPr lang="en-US" i="1" dirty="0">
                <a:solidFill>
                  <a:srgbClr val="0000FF"/>
                </a:solidFill>
              </a:rPr>
              <a:t> (X) mod k</a:t>
            </a:r>
          </a:p>
          <a:p>
            <a:pPr eaLnBrk="1" hangingPunct="1"/>
            <a:r>
              <a:rPr lang="en-US" dirty="0">
                <a:ea typeface="ＭＳ Ｐゴシック" pitchFamily="-65" charset="-128"/>
              </a:rPr>
              <a:t>Problem?</a:t>
            </a:r>
          </a:p>
          <a:p>
            <a:pPr lvl="1" eaLnBrk="1" hangingPunct="1"/>
            <a:r>
              <a:rPr lang="en-US" sz="2200" dirty="0">
                <a:ea typeface="ＭＳ Ｐゴシック" pitchFamily="-65" charset="-128"/>
              </a:rPr>
              <a:t>What happens if a server fails or joins (</a:t>
            </a:r>
            <a:r>
              <a:rPr lang="en-US" sz="2200" dirty="0" err="1">
                <a:ea typeface="ＭＳ Ｐゴシック" pitchFamily="-65" charset="-128"/>
              </a:rPr>
              <a:t>k</a:t>
            </a:r>
            <a:r>
              <a:rPr lang="en-US" sz="2200" dirty="0">
                <a:ea typeface="ＭＳ Ｐゴシック" pitchFamily="-65" charset="-128"/>
              </a:rPr>
              <a:t> </a:t>
            </a:r>
            <a:r>
              <a:rPr lang="en-US" sz="2200" dirty="0" err="1">
                <a:ea typeface="ＭＳ Ｐゴシック" pitchFamily="-65" charset="-128"/>
                <a:sym typeface="Wingdings" pitchFamily="-65" charset="2"/>
              </a:rPr>
              <a:t></a:t>
            </a:r>
            <a:r>
              <a:rPr lang="en-US" sz="2200" dirty="0">
                <a:ea typeface="ＭＳ Ｐゴシック" pitchFamily="-65" charset="-128"/>
                <a:sym typeface="Wingdings" pitchFamily="-65" charset="2"/>
              </a:rPr>
              <a:t> k±1)?</a:t>
            </a:r>
          </a:p>
          <a:p>
            <a:pPr lvl="1" eaLnBrk="1" hangingPunct="1"/>
            <a:r>
              <a:rPr lang="en-US" sz="2200" dirty="0">
                <a:solidFill>
                  <a:srgbClr val="FF0000"/>
                </a:solidFill>
                <a:ea typeface="ＭＳ Ｐゴシック" pitchFamily="-65" charset="-128"/>
                <a:sym typeface="Wingdings" pitchFamily="-65" charset="2"/>
              </a:rPr>
              <a:t>Answer:  (Almost) all entries get remapped to new nodes!</a:t>
            </a:r>
            <a:endParaRPr lang="en-US" sz="2200" dirty="0">
              <a:solidFill>
                <a:srgbClr val="FF0000"/>
              </a:solidFill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6" name="Straight Arrow Connector 15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Hash + Mod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due on Friday next week, 3/15</a:t>
            </a:r>
          </a:p>
          <a:p>
            <a:r>
              <a:rPr lang="en-US" dirty="0"/>
              <a:t>(In class) Midterm on Wednesday </a:t>
            </a:r>
            <a:r>
              <a:rPr lang="en-US"/>
              <a:t>(3/13)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46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DHT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distributed hash table system using consistent hashing</a:t>
            </a:r>
          </a:p>
          <a:p>
            <a:r>
              <a:rPr lang="en-US" dirty="0"/>
              <a:t>Organizes nodes in a ring</a:t>
            </a:r>
          </a:p>
          <a:p>
            <a:r>
              <a:rPr lang="en-US" dirty="0"/>
              <a:t>Maintains neighbors for correctness and shortcuts for performance</a:t>
            </a:r>
          </a:p>
          <a:p>
            <a:r>
              <a:rPr lang="en-US" dirty="0"/>
              <a:t>DHT in general</a:t>
            </a:r>
          </a:p>
          <a:p>
            <a:pPr lvl="1"/>
            <a:r>
              <a:rPr lang="en-US" dirty="0"/>
              <a:t>DHT systems are </a:t>
            </a:r>
            <a:r>
              <a:rPr lang="en-US" dirty="0">
                <a:solidFill>
                  <a:srgbClr val="0000FF"/>
                </a:solidFill>
              </a:rPr>
              <a:t>“structured” </a:t>
            </a:r>
            <a:r>
              <a:rPr lang="en-US" dirty="0"/>
              <a:t>peer-to-peer as opposed to </a:t>
            </a:r>
            <a:r>
              <a:rPr lang="en-US" dirty="0">
                <a:solidFill>
                  <a:srgbClr val="0000FF"/>
                </a:solidFill>
              </a:rPr>
              <a:t>“unstructured”</a:t>
            </a:r>
            <a:r>
              <a:rPr lang="en-US" dirty="0"/>
              <a:t> peer-to-peer such as Napster, Gnutella, etc.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Used as a base system</a:t>
            </a:r>
            <a:r>
              <a:rPr lang="en-US" dirty="0"/>
              <a:t> for other systems, e.g., many “</a:t>
            </a:r>
            <a:r>
              <a:rPr lang="en-US" dirty="0" err="1"/>
              <a:t>trackerless</a:t>
            </a:r>
            <a:r>
              <a:rPr lang="en-US" dirty="0"/>
              <a:t>” </a:t>
            </a:r>
            <a:r>
              <a:rPr lang="en-US" dirty="0" err="1"/>
              <a:t>BitTorrent</a:t>
            </a:r>
            <a:r>
              <a:rPr lang="en-US" dirty="0"/>
              <a:t> clients, Amazon Dynamo, distributed repositories, distributed file systems, etc.</a:t>
            </a:r>
          </a:p>
          <a:p>
            <a:r>
              <a:rPr lang="en-US" dirty="0"/>
              <a:t>It shows an example of principled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/>
              <a:t>Represent the hash key space as a </a:t>
            </a:r>
            <a:r>
              <a:rPr lang="en-US" dirty="0">
                <a:solidFill>
                  <a:srgbClr val="FF0000"/>
                </a:solidFill>
              </a:rPr>
              <a:t>virtual ring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 ring representation instead of a table representation.</a:t>
            </a:r>
          </a:p>
          <a:p>
            <a:r>
              <a:rPr lang="en-US" dirty="0"/>
              <a:t>Use a hash function that evenly distributes items over the hash space, e.g., SHA-1</a:t>
            </a:r>
          </a:p>
          <a:p>
            <a:r>
              <a:rPr lang="en-US" dirty="0"/>
              <a:t>Map nodes (buckets) in the same ring</a:t>
            </a:r>
          </a:p>
          <a:p>
            <a:r>
              <a:rPr lang="en-US" dirty="0"/>
              <a:t>Used in </a:t>
            </a:r>
            <a:r>
              <a:rPr lang="en-US" dirty="0" err="1"/>
              <a:t>DHTs</a:t>
            </a:r>
            <a:r>
              <a:rPr lang="en-US" dirty="0"/>
              <a:t>, </a:t>
            </a:r>
            <a:r>
              <a:rPr lang="en-US" dirty="0" err="1"/>
              <a:t>memcached</a:t>
            </a:r>
            <a:r>
              <a:rPr lang="en-US" dirty="0"/>
              <a:t>, etc.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Ring: Global Hash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642100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922837" y="35941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727825" y="3440112"/>
            <a:ext cx="0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6919912" y="3478212"/>
            <a:ext cx="115888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21450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1825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380287" y="3478212"/>
            <a:ext cx="346075" cy="39688"/>
            <a:chOff x="824" y="3950"/>
            <a:chExt cx="218" cy="2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824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921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18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960437" y="5486400"/>
            <a:ext cx="35582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27162" y="3761759"/>
            <a:ext cx="1553480" cy="1323439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Id space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represented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as a ring.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764462" y="386238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456612" y="52451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58075" y="6627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60937" y="4554537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805487" y="65897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802562" y="6397625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1750" y="3478212"/>
            <a:ext cx="115887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545137" y="3082925"/>
            <a:ext cx="9636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128</a:t>
            </a:r>
            <a:r>
              <a:rPr lang="en-US"/>
              <a:t>-1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575300" y="386238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965200" y="5181600"/>
            <a:ext cx="301622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3119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Consistent Hashing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en-US"/>
              <a:t>Partitioning: Maps </a:t>
            </a:r>
            <a:r>
              <a:rPr lang="en-US" dirty="0"/>
              <a:t>data items to its “successor” node</a:t>
            </a:r>
          </a:p>
          <a:p>
            <a:r>
              <a:rPr lang="en-US" dirty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Even distribution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Few changes as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nodes come and go…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24400" y="1901825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566025" y="21701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58175" y="35528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259638" y="49355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62500" y="286226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07050" y="4897438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604125" y="47053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359275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494338" y="20542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hape 15"/>
          <p:cNvCxnSpPr>
            <a:stCxn id="6" idx="4"/>
            <a:endCxn id="7" idx="2"/>
          </p:cNvCxnSpPr>
          <p:nvPr/>
        </p:nvCxnSpPr>
        <p:spPr bwMode="auto">
          <a:xfrm rot="16200000" flipH="1">
            <a:off x="7297738" y="2669381"/>
            <a:ext cx="1305719" cy="615156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When nodes come and go…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Small changes</a:t>
            </a:r>
            <a:r>
              <a:rPr lang="en-US" dirty="0"/>
              <a:t> when nodes come and go</a:t>
            </a:r>
          </a:p>
          <a:p>
            <a:pPr lvl="1"/>
            <a:r>
              <a:rPr lang="en-US" dirty="0"/>
              <a:t>Only affects mapping of keys mapped to the node that comes or goes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77653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304482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44275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8102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7369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7721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558006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57200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879975" y="292893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03713" y="515620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876925" y="59626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453188" y="2814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13625" y="36195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491413" y="49260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92813" y="26987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4338" y="27368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7700" y="32750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33838" y="42354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071938" y="46180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572000" y="550227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hape 26"/>
          <p:cNvCxnSpPr>
            <a:stCxn id="19" idx="2"/>
            <a:endCxn id="11" idx="1"/>
          </p:cNvCxnSpPr>
          <p:nvPr/>
        </p:nvCxnSpPr>
        <p:spPr bwMode="auto">
          <a:xfrm rot="10800000" flipV="1">
            <a:off x="7012315" y="500300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hape 29"/>
          <p:cNvCxnSpPr>
            <a:stCxn id="19" idx="2"/>
            <a:endCxn id="16" idx="7"/>
          </p:cNvCxnSpPr>
          <p:nvPr/>
        </p:nvCxnSpPr>
        <p:spPr bwMode="auto">
          <a:xfrm rot="10800000" flipV="1">
            <a:off x="6008363" y="500300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Node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Maintain a circularly linked list around the ring</a:t>
            </a:r>
          </a:p>
          <a:p>
            <a:pPr lvl="1"/>
            <a:r>
              <a:rPr lang="en-US" dirty="0"/>
              <a:t>Every node has a predecessor and successor</a:t>
            </a:r>
          </a:p>
          <a:p>
            <a:r>
              <a:rPr lang="en-US" dirty="0"/>
              <a:t>Separate </a:t>
            </a:r>
            <a:r>
              <a:rPr lang="en-US" dirty="0">
                <a:solidFill>
                  <a:srgbClr val="0000FF"/>
                </a:solidFill>
              </a:rPr>
              <a:t>join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leave</a:t>
            </a:r>
            <a:r>
              <a:rPr lang="en-US" dirty="0"/>
              <a:t>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590800" y="2678113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24575" y="43291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628900" y="36385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5470525" y="5481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360737" y="283051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784475" y="50577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7687" y="58642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933950" y="27162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5"/>
          <p:cNvSpPr>
            <a:spLocks/>
          </p:cNvSpPr>
          <p:nvPr/>
        </p:nvSpPr>
        <p:spPr bwMode="auto">
          <a:xfrm>
            <a:off x="5349875" y="4405313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auto">
          <a:xfrm>
            <a:off x="4576762" y="2870200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3436937" y="2830513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2668587" y="2908300"/>
            <a:ext cx="1012825" cy="806450"/>
          </a:xfrm>
          <a:custGeom>
            <a:avLst/>
            <a:gdLst/>
            <a:ahLst/>
            <a:cxnLst>
              <a:cxn ang="0">
                <a:pos x="484" y="0"/>
              </a:cxn>
              <a:cxn ang="0">
                <a:pos x="557" y="411"/>
              </a:cxn>
              <a:cxn ang="0">
                <a:pos x="0" y="508"/>
              </a:cxn>
            </a:cxnLst>
            <a:rect l="0" t="0" r="r" b="b"/>
            <a:pathLst>
              <a:path w="638" h="508">
                <a:moveTo>
                  <a:pt x="484" y="0"/>
                </a:moveTo>
                <a:cubicBezTo>
                  <a:pt x="561" y="163"/>
                  <a:pt x="638" y="326"/>
                  <a:pt x="557" y="411"/>
                </a:cubicBezTo>
                <a:cubicBezTo>
                  <a:pt x="476" y="496"/>
                  <a:pt x="238" y="502"/>
                  <a:pt x="0" y="50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>
            <a:off x="2706687" y="3714750"/>
            <a:ext cx="525463" cy="1420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5" y="363"/>
              </a:cxn>
              <a:cxn ang="0">
                <a:pos x="97" y="895"/>
              </a:cxn>
            </a:cxnLst>
            <a:rect l="0" t="0" r="r" b="b"/>
            <a:pathLst>
              <a:path w="331" h="895">
                <a:moveTo>
                  <a:pt x="0" y="0"/>
                </a:moveTo>
                <a:cubicBezTo>
                  <a:pt x="149" y="107"/>
                  <a:pt x="299" y="214"/>
                  <a:pt x="315" y="363"/>
                </a:cubicBezTo>
                <a:cubicBezTo>
                  <a:pt x="331" y="512"/>
                  <a:pt x="214" y="703"/>
                  <a:pt x="97" y="89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>
            <a:off x="2784475" y="4975225"/>
            <a:ext cx="1651000" cy="928688"/>
          </a:xfrm>
          <a:custGeom>
            <a:avLst/>
            <a:gdLst/>
            <a:ahLst/>
            <a:cxnLst>
              <a:cxn ang="0">
                <a:pos x="0" y="125"/>
              </a:cxn>
              <a:cxn ang="0">
                <a:pos x="604" y="77"/>
              </a:cxn>
              <a:cxn ang="0">
                <a:pos x="1040" y="585"/>
              </a:cxn>
            </a:cxnLst>
            <a:rect l="0" t="0" r="r" b="b"/>
            <a:pathLst>
              <a:path w="1040" h="585">
                <a:moveTo>
                  <a:pt x="0" y="125"/>
                </a:moveTo>
                <a:cubicBezTo>
                  <a:pt x="215" y="62"/>
                  <a:pt x="431" y="0"/>
                  <a:pt x="604" y="77"/>
                </a:cubicBezTo>
                <a:cubicBezTo>
                  <a:pt x="777" y="154"/>
                  <a:pt x="908" y="369"/>
                  <a:pt x="1040" y="58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1"/>
          <p:cNvSpPr>
            <a:spLocks/>
          </p:cNvSpPr>
          <p:nvPr/>
        </p:nvSpPr>
        <p:spPr bwMode="auto">
          <a:xfrm>
            <a:off x="4397375" y="531495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5395912" y="5635625"/>
            <a:ext cx="9112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6394450" y="4213225"/>
            <a:ext cx="8445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pred</a:t>
            </a: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030662" y="6096000"/>
            <a:ext cx="8794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succ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Basic Lookup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	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pPr lvl="1">
              <a:buFont typeface="Arial" pitchFamily="-112" charset="0"/>
              <a:buNone/>
              <a:defRPr/>
            </a:pPr>
            <a:endParaRPr lang="en-US" sz="2400" dirty="0"/>
          </a:p>
          <a:p>
            <a:pPr lvl="1">
              <a:buFont typeface="Arial" pitchFamily="-112" charset="0"/>
              <a:buNone/>
              <a:defRPr/>
            </a:pPr>
            <a:endParaRPr lang="en-US" sz="2400" dirty="0"/>
          </a:p>
          <a:p>
            <a:pPr>
              <a:buFont typeface="Arial" pitchFamily="-112" charset="0"/>
              <a:buChar char="•"/>
              <a:defRPr/>
            </a:pPr>
            <a:r>
              <a:rPr lang="en-US" dirty="0"/>
              <a:t>Route hop by hop via successors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/>
              <a:t>O(n</a:t>
            </a:r>
            <a:r>
              <a:rPr lang="en-US" dirty="0"/>
              <a:t>) hops to find destination id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10200" y="12334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943975" y="28844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48300" y="21939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289925" y="40370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6180137" y="13858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603875" y="36131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177087" y="44196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753350" y="12715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8169275" y="2960688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7396162" y="1425575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7"/>
          <p:cNvSpPr>
            <a:spLocks/>
          </p:cNvSpPr>
          <p:nvPr/>
        </p:nvSpPr>
        <p:spPr bwMode="auto">
          <a:xfrm>
            <a:off x="6256337" y="1385888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884186" y="4648200"/>
            <a:ext cx="755235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node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102611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Lookup</a:t>
            </a: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7239000" y="381000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7847012" y="42672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7772400" y="4324290"/>
            <a:ext cx="125366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Object 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Evolution of peer-to-peer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Central directory</a:t>
            </a:r>
            <a:r>
              <a:rPr lang="en-US" dirty="0"/>
              <a:t> (Napster)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Query flooding</a:t>
            </a:r>
            <a:r>
              <a:rPr lang="en-US" dirty="0"/>
              <a:t> (Gnutella)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Hierarchical overlay</a:t>
            </a:r>
            <a:r>
              <a:rPr lang="en-US" dirty="0"/>
              <a:t> (</a:t>
            </a:r>
            <a:r>
              <a:rPr lang="en-US" dirty="0" err="1"/>
              <a:t>Kazaa</a:t>
            </a:r>
            <a:r>
              <a:rPr lang="en-US" dirty="0"/>
              <a:t>, modern Gnutella)</a:t>
            </a:r>
          </a:p>
          <a:p>
            <a:r>
              <a:rPr lang="en-US" dirty="0" err="1"/>
              <a:t>BitTorrent</a:t>
            </a: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Prevents free-riding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Efficient Lookup --- Fingers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i</a:t>
            </a:r>
            <a:r>
              <a:rPr lang="en-US" dirty="0" err="1"/>
              <a:t>th</a:t>
            </a:r>
            <a:r>
              <a:rPr lang="en-US" dirty="0"/>
              <a:t> entry at peer with id </a:t>
            </a:r>
            <a:r>
              <a:rPr lang="en-US" i="1" dirty="0" err="1"/>
              <a:t>n</a:t>
            </a:r>
            <a:r>
              <a:rPr lang="en-US" i="1" dirty="0"/>
              <a:t> </a:t>
            </a:r>
            <a:r>
              <a:rPr lang="en-US" dirty="0"/>
              <a:t>is first peer with:</a:t>
            </a:r>
          </a:p>
          <a:p>
            <a:pPr lvl="1"/>
            <a:r>
              <a:rPr lang="en-US" dirty="0"/>
              <a:t> id &gt;=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9800" y="1600200"/>
          <a:ext cx="17002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05" name="Equation" r:id="rId3" imgW="927100" imgH="190500" progId="Equation.3">
                  <p:embed/>
                </p:oleObj>
              </mc:Choice>
              <mc:Fallback>
                <p:oleObj name="Equation" r:id="rId3" imgW="927100" imgH="190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00200"/>
                        <a:ext cx="17002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531845" y="29083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08445" y="367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456824" y="43592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411570" y="57118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301782" y="30607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911258" y="55737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5298732" y="60944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5874995" y="29464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912845" y="52959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3836645" y="51165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3684245" y="48117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608045" y="44323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Freeform 10"/>
          <p:cNvSpPr>
            <a:spLocks/>
          </p:cNvSpPr>
          <p:nvPr/>
        </p:nvSpPr>
        <p:spPr bwMode="auto">
          <a:xfrm>
            <a:off x="4065245" y="32893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4065245" y="33655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55645" y="578479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N80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50845" y="5422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998445" y="52387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1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922245" y="50101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769845" y="47371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3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43200" y="42672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385795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5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6583020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1102725" y="2769037"/>
            <a:ext cx="892317" cy="363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   </a:t>
            </a:r>
            <a:r>
              <a:rPr lang="en-US" sz="2000" i="1" dirty="0" err="1">
                <a:solidFill>
                  <a:schemeClr val="tx1"/>
                </a:solidFill>
              </a:rPr>
              <a:t>ft[i</a:t>
            </a:r>
            <a:r>
              <a:rPr lang="en-US" sz="2000" i="1" dirty="0">
                <a:solidFill>
                  <a:schemeClr val="tx1"/>
                </a:solidFill>
              </a:rPr>
              <a:t>]</a:t>
            </a:r>
          </a:p>
          <a:p>
            <a:r>
              <a:rPr lang="en-US" sz="2000" dirty="0">
                <a:solidFill>
                  <a:schemeClr val="tx1"/>
                </a:solidFill>
              </a:rPr>
              <a:t>0  96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2  96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3  96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4  96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5  114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6  20</a:t>
            </a: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29650" y="2200712"/>
            <a:ext cx="241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Finger Table at N80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3460407" y="2616200"/>
            <a:ext cx="77890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N114</a:t>
            </a: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819400" y="38670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N96</a:t>
            </a: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7086600" y="34098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Finger </a:t>
            </a:r>
            <a:r>
              <a:rPr lang="en-US" dirty="0"/>
              <a:t>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 a &lt;key, value&gt; using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N86</a:t>
            </a: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N102</a:t>
            </a: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N20</a:t>
            </a: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20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Efficient Lookup --- Fingers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"/>
                <a:cs typeface="Courier"/>
              </a:rPr>
              <a:t>// </a:t>
            </a:r>
            <a:r>
              <a:rPr lang="en-US" sz="1600" b="1" i="1" dirty="0">
                <a:solidFill>
                  <a:srgbClr val="FF0000"/>
                </a:solidFill>
                <a:latin typeface="Courier"/>
                <a:cs typeface="Courier"/>
              </a:rPr>
              <a:t>fingers() </a:t>
            </a:r>
            <a:r>
              <a:rPr lang="en-US" sz="1600" b="1" dirty="0">
                <a:solidFill>
                  <a:srgbClr val="FF0000"/>
                </a:solidFill>
                <a:latin typeface="Courier"/>
                <a:cs typeface="Courier"/>
              </a:rPr>
              <a:t>by decreasing distance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for finger in fingers():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	  if id &gt;= </a:t>
            </a:r>
            <a:r>
              <a:rPr lang="en-US" sz="2200" b="1" dirty="0" err="1">
                <a:solidFill>
                  <a:srgbClr val="FF0000"/>
                </a:solidFill>
                <a:latin typeface="Courier"/>
                <a:cs typeface="Courier"/>
              </a:rPr>
              <a:t>finger.id</a:t>
            </a:r>
            <a:endParaRPr lang="en-US" sz="2200" b="1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    return </a:t>
            </a:r>
            <a:r>
              <a:rPr lang="en-US" sz="2200" b="1" dirty="0" err="1">
                <a:solidFill>
                  <a:srgbClr val="FF0000"/>
                </a:solidFill>
                <a:latin typeface="Courier"/>
                <a:cs typeface="Courier"/>
              </a:rPr>
              <a:t>finger.lookup(id</a:t>
            </a: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);</a:t>
            </a:r>
          </a:p>
          <a:p>
            <a:pPr marL="749300" indent="-4763">
              <a:spcAft>
                <a:spcPts val="1800"/>
              </a:spcAft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  <a:endParaRPr lang="en-US" dirty="0"/>
          </a:p>
          <a:p>
            <a:pPr>
              <a:buFont typeface="Arial" pitchFamily="-112" charset="0"/>
              <a:buChar char="•"/>
              <a:defRPr/>
            </a:pPr>
            <a:r>
              <a:rPr lang="en-US" dirty="0"/>
              <a:t>Route greedily via distant “finger” nodes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/>
              <a:t>O(log</a:t>
            </a:r>
            <a:r>
              <a:rPr lang="en-US" dirty="0"/>
              <a:t> </a:t>
            </a:r>
            <a:r>
              <a:rPr lang="en-US" dirty="0" err="1"/>
              <a:t>n</a:t>
            </a:r>
            <a:r>
              <a:rPr lang="en-US" dirty="0"/>
              <a:t>) hops to find destination id</a:t>
            </a:r>
            <a:endParaRPr lang="en-US" sz="2400" dirty="0"/>
          </a:p>
          <a:p>
            <a:pPr lvl="1">
              <a:buFont typeface="Arial" pitchFamily="-112" charset="0"/>
              <a:buChar char="–"/>
              <a:defRPr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Node Joins and Leaves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/>
              <a:t>Node does a lookup on its own id</a:t>
            </a:r>
          </a:p>
          <a:p>
            <a:pPr lvl="1"/>
            <a:r>
              <a:rPr lang="en-US" dirty="0"/>
              <a:t>And learns the node responsible for that id</a:t>
            </a:r>
          </a:p>
          <a:p>
            <a:pPr lvl="1"/>
            <a:r>
              <a:rPr lang="en-US" dirty="0"/>
              <a:t>This node becomes the new node’s successor</a:t>
            </a:r>
          </a:p>
          <a:p>
            <a:pPr lvl="1"/>
            <a:r>
              <a:rPr lang="en-US" dirty="0"/>
              <a:t>And the node can learn that node’s predecessor (which will become the new node’s predecessor)</a:t>
            </a:r>
          </a:p>
          <a:p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pairs, e.g., as Dynamo does.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DHT</a:t>
            </a:r>
          </a:p>
          <a:p>
            <a:pPr lvl="1"/>
            <a:r>
              <a:rPr lang="en-US" dirty="0"/>
              <a:t>Gives a hash table as an abstraction</a:t>
            </a:r>
          </a:p>
          <a:p>
            <a:pPr lvl="1"/>
            <a:r>
              <a:rPr lang="en-US" dirty="0"/>
              <a:t>Partitions the hash table and distributes them over the nodes</a:t>
            </a:r>
          </a:p>
          <a:p>
            <a:pPr lvl="1"/>
            <a:r>
              <a:rPr lang="en-US" dirty="0"/>
              <a:t>“Structured” peer-to-peer</a:t>
            </a:r>
          </a:p>
          <a:p>
            <a:r>
              <a:rPr lang="en-US" dirty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/>
              <a:t>Based on consistent hashing</a:t>
            </a:r>
          </a:p>
          <a:p>
            <a:pPr lvl="1"/>
            <a:r>
              <a:rPr lang="en-US" dirty="0"/>
              <a:t>Balances hash table partitions over the nodes</a:t>
            </a:r>
          </a:p>
          <a:p>
            <a:pPr lvl="1"/>
            <a:r>
              <a:rPr lang="en-US" dirty="0"/>
              <a:t>Basic lookup based on successors</a:t>
            </a:r>
          </a:p>
          <a:p>
            <a:pPr lvl="1"/>
            <a:r>
              <a:rPr lang="en-US" dirty="0"/>
              <a:t>Efficient lookup through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(UIUC), Michael Freedman (Princeton), and Jennifer Rexford (Princeton).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/>
              <a:t>Up to the 90’s</a:t>
            </a:r>
          </a:p>
          <a:p>
            <a:pPr lvl="1"/>
            <a:r>
              <a:rPr lang="en-US" dirty="0"/>
              <a:t>Prevalent architecture:</a:t>
            </a:r>
            <a:r>
              <a:rPr lang="en-US" dirty="0">
                <a:solidFill>
                  <a:srgbClr val="0000FF"/>
                </a:solidFill>
              </a:rPr>
              <a:t> client-server </a:t>
            </a:r>
            <a:r>
              <a:rPr lang="en-US" dirty="0"/>
              <a:t>(or master-slave)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Unequal</a:t>
            </a:r>
            <a:r>
              <a:rPr lang="en-US" dirty="0"/>
              <a:t> responsibilities</a:t>
            </a:r>
          </a:p>
          <a:p>
            <a:r>
              <a:rPr lang="en-US" dirty="0"/>
              <a:t>Now</a:t>
            </a:r>
          </a:p>
          <a:p>
            <a:pPr lvl="1"/>
            <a:r>
              <a:rPr lang="en-US" dirty="0"/>
              <a:t>Emerged architecture: </a:t>
            </a:r>
            <a:r>
              <a:rPr lang="en-US" dirty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Equal</a:t>
            </a:r>
            <a:r>
              <a:rPr lang="en-US" dirty="0"/>
              <a:t> responsibilities</a:t>
            </a:r>
          </a:p>
          <a:p>
            <a:r>
              <a:rPr lang="en-US" dirty="0"/>
              <a:t>Today: studying </a:t>
            </a:r>
            <a:r>
              <a:rPr lang="en-US" dirty="0">
                <a:solidFill>
                  <a:srgbClr val="0000FF"/>
                </a:solidFill>
              </a:rPr>
              <a:t>peer-to-peer as a paradigm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Functionality: </a:t>
            </a:r>
            <a:r>
              <a:rPr lang="en-US" dirty="0">
                <a:solidFill>
                  <a:srgbClr val="FF0000"/>
                </a:solidFill>
              </a:rPr>
              <a:t>lookup-response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1981200" y="1657290"/>
            <a:ext cx="1738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E.g., Gnutella</a:t>
            </a: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Don’t 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Cost (scalability)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no guarantee for lookup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Napster: cost not balanced, too much for the server-side</a:t>
            </a:r>
          </a:p>
          <a:p>
            <a:r>
              <a:rPr lang="en-US" dirty="0"/>
              <a:t>Gnutella: cost still not balanced, just too much, no guarantee for lookup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965887"/>
              </p:ext>
            </p:extLst>
          </p:nvPr>
        </p:nvGraphicFramePr>
        <p:xfrm>
          <a:off x="533400" y="1905000"/>
          <a:ext cx="8183880" cy="3101912"/>
        </p:xfrm>
        <a:graphic>
          <a:graphicData uri="http://schemas.openxmlformats.org/drawingml/2006/table">
            <a:tbl>
              <a:tblPr/>
              <a:tblGrid>
                <a:gridCol w="167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Lookup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#Messages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for a lookup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Napster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@server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Gnutella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data structure provides lookup-response?</a:t>
            </a:r>
          </a:p>
          <a:p>
            <a:r>
              <a:rPr lang="en-US" dirty="0"/>
              <a:t>Hash table: data structure that associates keys with values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Name-value pairs (or key-value pairs)</a:t>
            </a:r>
          </a:p>
          <a:p>
            <a:pPr lvl="1"/>
            <a:r>
              <a:rPr lang="en-US" dirty="0"/>
              <a:t>E.g., “http://</a:t>
            </a:r>
            <a:r>
              <a:rPr lang="en-US" dirty="0" err="1"/>
              <a:t>www.cnn.com/foo.html</a:t>
            </a:r>
            <a:r>
              <a:rPr lang="en-US" dirty="0"/>
              <a:t>” and the Web page</a:t>
            </a:r>
          </a:p>
          <a:p>
            <a:pPr lvl="1"/>
            <a:r>
              <a:rPr lang="en-US" dirty="0"/>
              <a:t>E.g., “BritneyHitMe.mp3” and “12.78.183.2”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2667000" y="20574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5486400" y="20574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Hash function</a:t>
            </a:r>
          </a:p>
          <a:p>
            <a:pPr lvl="1"/>
            <a:r>
              <a:rPr lang="en-US" dirty="0"/>
              <a:t>Function that maps a large, possibly variable-sized datum into a small datum, often a single integer that serves to index an associative array</a:t>
            </a:r>
          </a:p>
          <a:p>
            <a:pPr lvl="1"/>
            <a:r>
              <a:rPr lang="en-US" dirty="0"/>
              <a:t>In short: </a:t>
            </a:r>
            <a:r>
              <a:rPr lang="en-US" dirty="0">
                <a:solidFill>
                  <a:srgbClr val="0000FF"/>
                </a:solidFill>
              </a:rPr>
              <a:t>maps </a:t>
            </a:r>
            <a:r>
              <a:rPr lang="en-US" dirty="0" err="1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-bit datum into </a:t>
            </a:r>
            <a:r>
              <a:rPr lang="en-US" dirty="0" err="1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 buckets</a:t>
            </a:r>
            <a:r>
              <a:rPr lang="en-US" dirty="0"/>
              <a:t> (</a:t>
            </a:r>
            <a:r>
              <a:rPr lang="en-US" dirty="0" err="1"/>
              <a:t>k</a:t>
            </a:r>
            <a:r>
              <a:rPr lang="en-US" dirty="0"/>
              <a:t> &lt;&lt; 2</a:t>
            </a:r>
            <a:r>
              <a:rPr lang="en-US" baseline="30000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Provides </a:t>
            </a:r>
            <a:r>
              <a:rPr lang="en-US" dirty="0">
                <a:solidFill>
                  <a:srgbClr val="FF0000"/>
                </a:solidFill>
              </a:rPr>
              <a:t>time- &amp; space-saving data structure for lookup</a:t>
            </a:r>
          </a:p>
          <a:p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Main goals:</a:t>
            </a:r>
          </a:p>
          <a:p>
            <a:pPr lvl="1"/>
            <a:r>
              <a:rPr lang="en-US" dirty="0"/>
              <a:t>Low cost</a:t>
            </a:r>
          </a:p>
          <a:p>
            <a:pPr lvl="1"/>
            <a:r>
              <a:rPr lang="en-US" dirty="0"/>
              <a:t>Deterministic</a:t>
            </a:r>
          </a:p>
          <a:p>
            <a:pPr lvl="1"/>
            <a:r>
              <a:rPr lang="en-US" dirty="0"/>
              <a:t>Uniformity (load balanced)</a:t>
            </a:r>
          </a:p>
          <a:p>
            <a:r>
              <a:rPr lang="en-US" dirty="0"/>
              <a:t>E.g., mod</a:t>
            </a:r>
          </a:p>
          <a:p>
            <a:pPr lvl="1"/>
            <a:r>
              <a:rPr lang="en-US" i="1" dirty="0" err="1"/>
              <a:t>k</a:t>
            </a:r>
            <a:r>
              <a:rPr lang="en-US" dirty="0"/>
              <a:t> buckets (</a:t>
            </a:r>
            <a:r>
              <a:rPr lang="en-US" dirty="0" err="1"/>
              <a:t>k</a:t>
            </a:r>
            <a:r>
              <a:rPr lang="en-US" dirty="0"/>
              <a:t> &lt;&lt; 2</a:t>
            </a:r>
            <a:r>
              <a:rPr lang="en-US" baseline="30000" dirty="0"/>
              <a:t>n</a:t>
            </a:r>
            <a:r>
              <a:rPr lang="en-US" dirty="0"/>
              <a:t>), data </a:t>
            </a:r>
            <a:r>
              <a:rPr lang="en-US" i="1" dirty="0" err="1"/>
              <a:t>d</a:t>
            </a:r>
            <a:r>
              <a:rPr lang="en-US" i="1" dirty="0"/>
              <a:t> (</a:t>
            </a:r>
            <a:r>
              <a:rPr lang="en-US" i="1" dirty="0" err="1"/>
              <a:t>n</a:t>
            </a:r>
            <a:r>
              <a:rPr lang="en-US" i="1" dirty="0"/>
              <a:t>-bit)</a:t>
            </a:r>
          </a:p>
          <a:p>
            <a:pPr lvl="1"/>
            <a:r>
              <a:rPr lang="en-US" i="1" dirty="0" err="1"/>
              <a:t>b</a:t>
            </a:r>
            <a:r>
              <a:rPr lang="en-US" dirty="0"/>
              <a:t> = </a:t>
            </a:r>
            <a:r>
              <a:rPr lang="en-US" i="1" dirty="0" err="1"/>
              <a:t>d</a:t>
            </a:r>
            <a:r>
              <a:rPr lang="en-US" dirty="0"/>
              <a:t> mod </a:t>
            </a:r>
            <a:r>
              <a:rPr lang="en-US" i="1" dirty="0" err="1"/>
              <a:t>k</a:t>
            </a:r>
            <a:endParaRPr lang="en-US" i="1" dirty="0"/>
          </a:p>
          <a:p>
            <a:pPr lvl="1"/>
            <a:r>
              <a:rPr lang="en-US" dirty="0"/>
              <a:t>Distributes load uniformly only when data is distributed uniformly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DHT: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Let’s build a distributed system with a hash table abstraction!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3213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038600" y="19050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667000" y="4724400"/>
            <a:ext cx="3048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4724400" y="4864100"/>
            <a:ext cx="762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5715000" y="4038600"/>
            <a:ext cx="1524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H="1">
            <a:off x="5638800" y="2438400"/>
            <a:ext cx="12954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>
            <a:off x="1981200" y="2590800"/>
            <a:ext cx="1066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4267200" y="2438400"/>
            <a:ext cx="762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 flipH="1" flipV="1">
            <a:off x="5410200" y="4495800"/>
            <a:ext cx="19050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928269" y="3200400"/>
            <a:ext cx="1114425" cy="1209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34678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86000" y="3529024"/>
            <a:ext cx="944563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lookup(</a:t>
            </a:r>
            <a:r>
              <a:rPr lang="en-US" dirty="0" err="1">
                <a:solidFill>
                  <a:srgbClr val="FF3300"/>
                </a:solidFill>
              </a:rPr>
              <a:t>key</a:t>
            </a:r>
            <a:r>
              <a:rPr lang="en-US" dirty="0"/>
              <a:t>)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432693" y="3547646"/>
            <a:ext cx="688009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965575" y="3547646"/>
            <a:ext cx="503964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key</a:t>
            </a:r>
          </a:p>
        </p:txBody>
      </p:sp>
      <p:sp>
        <p:nvSpPr>
          <p:cNvPr id="48" name="Line 9"/>
          <p:cNvSpPr>
            <a:spLocks noChangeShapeType="1"/>
          </p:cNvSpPr>
          <p:nvPr/>
        </p:nvSpPr>
        <p:spPr bwMode="auto">
          <a:xfrm>
            <a:off x="4485482" y="3200400"/>
            <a:ext cx="0" cy="1209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>
            <a:off x="3928269" y="3603625"/>
            <a:ext cx="11144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3909219" y="3872707"/>
            <a:ext cx="113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50426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456253" y="3529024"/>
            <a:ext cx="481807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Keep the Hash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Server-side</a:t>
            </a:r>
            <a:r>
              <a:rPr lang="en-US" dirty="0"/>
              <a:t> </a:t>
            </a:r>
            <a:r>
              <a:rPr lang="en-US" dirty="0" err="1">
                <a:sym typeface="Wingdings"/>
              </a:rPr>
              <a:t></a:t>
            </a:r>
            <a:r>
              <a:rPr lang="en-US" dirty="0"/>
              <a:t> Napster</a:t>
            </a:r>
          </a:p>
          <a:p>
            <a:r>
              <a:rPr lang="en-US" dirty="0">
                <a:solidFill>
                  <a:srgbClr val="0000FF"/>
                </a:solidFill>
              </a:rPr>
              <a:t>Client-local</a:t>
            </a:r>
            <a:r>
              <a:rPr lang="en-US" dirty="0"/>
              <a:t>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Gnutella</a:t>
            </a:r>
          </a:p>
          <a:p>
            <a:r>
              <a:rPr lang="en-US" dirty="0">
                <a:sym typeface="Wingdings"/>
              </a:rPr>
              <a:t>What are the requirements (think Napster and Gnutella)?</a:t>
            </a:r>
          </a:p>
          <a:p>
            <a:pPr lvl="1"/>
            <a:r>
              <a:rPr lang="en-US" dirty="0">
                <a:sym typeface="Wingdings"/>
              </a:rPr>
              <a:t>Deterministic lookup</a:t>
            </a:r>
          </a:p>
          <a:p>
            <a:pPr lvl="1"/>
            <a:r>
              <a:rPr lang="en-US" dirty="0">
                <a:sym typeface="Wingdings"/>
              </a:rPr>
              <a:t>Low lookup time (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shouldn’t grow linearly</a:t>
            </a:r>
            <a:r>
              <a:rPr lang="en-US" dirty="0">
                <a:sym typeface="Wingdings"/>
              </a:rPr>
              <a:t> with the system size)</a:t>
            </a:r>
          </a:p>
          <a:p>
            <a:pPr lvl="1"/>
            <a:r>
              <a:rPr lang="en-US" dirty="0">
                <a:sym typeface="Wingdings"/>
              </a:rPr>
              <a:t>Should balance load</a:t>
            </a:r>
            <a:r>
              <a:rPr lang="en-US" dirty="0">
                <a:solidFill>
                  <a:srgbClr val="0000FF"/>
                </a:solidFill>
                <a:sym typeface="Wingdings"/>
              </a:rPr>
              <a:t> even with node join/leave</a:t>
            </a:r>
          </a:p>
          <a:p>
            <a:r>
              <a:rPr lang="en-US" dirty="0">
                <a:sym typeface="Wingdings"/>
              </a:rPr>
              <a:t>What we’ll do: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partition the hash table and distribute them</a:t>
            </a:r>
            <a:r>
              <a:rPr lang="en-US" dirty="0">
                <a:sym typeface="Wingdings"/>
              </a:rPr>
              <a:t> among the nodes in the system</a:t>
            </a:r>
          </a:p>
          <a:p>
            <a:r>
              <a:rPr lang="en-US" dirty="0">
                <a:sym typeface="Wingdings"/>
              </a:rPr>
              <a:t>We need to choose </a:t>
            </a:r>
            <a:r>
              <a:rPr lang="en-US" dirty="0">
                <a:solidFill>
                  <a:srgbClr val="0000FF"/>
                </a:solidFill>
                <a:sym typeface="Wingdings"/>
              </a:rPr>
              <a:t>the right hash function</a:t>
            </a:r>
          </a:p>
          <a:p>
            <a:r>
              <a:rPr lang="en-US" dirty="0">
                <a:sym typeface="Wingdings"/>
              </a:rPr>
              <a:t>We also need to somehow partition the table and distribute the partitions with minimal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relocation of partitions</a:t>
            </a:r>
            <a:r>
              <a:rPr lang="en-US" dirty="0">
                <a:sym typeface="Wingdings"/>
              </a:rPr>
              <a:t> in the presence of join/leave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18813</TotalTime>
  <Pages>12</Pages>
  <Words>1341</Words>
  <Application>Microsoft Macintosh PowerPoint</Application>
  <PresentationFormat>Letter Paper (8.5x11 in)</PresentationFormat>
  <Paragraphs>290</Paragraphs>
  <Slides>25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ＭＳ Ｐゴシック</vt:lpstr>
      <vt:lpstr>Arial</vt:lpstr>
      <vt:lpstr>Calibri</vt:lpstr>
      <vt:lpstr>Courier</vt:lpstr>
      <vt:lpstr>Helvetica</vt:lpstr>
      <vt:lpstr>Times New Roman</vt:lpstr>
      <vt:lpstr>Wingdings</vt:lpstr>
      <vt:lpstr>CS252-template</vt:lpstr>
      <vt:lpstr>Office Theme</vt:lpstr>
      <vt:lpstr>Equation</vt:lpstr>
      <vt:lpstr>CSE 486/586 Distributed Systems Distributed Hash Tables</vt:lpstr>
      <vt:lpstr>Last Time</vt:lpstr>
      <vt:lpstr>Today’s Question</vt:lpstr>
      <vt:lpstr>What We Want</vt:lpstr>
      <vt:lpstr>What We Don’t Want</vt:lpstr>
      <vt:lpstr>What We Want</vt:lpstr>
      <vt:lpstr>Hashing Basics</vt:lpstr>
      <vt:lpstr>DHT: Goal</vt:lpstr>
      <vt:lpstr>Where to Keep the Hash Table</vt:lpstr>
      <vt:lpstr>Where to Keep the Hash Table</vt:lpstr>
      <vt:lpstr>Using Basic Hashing and Bucket Partitioning?</vt:lpstr>
      <vt:lpstr>Using Basic Hashing and Bucket Partitioning?</vt:lpstr>
      <vt:lpstr>CSE 486/586 Administrivia</vt:lpstr>
      <vt:lpstr>Chord DHT</vt:lpstr>
      <vt:lpstr>Chord Ring: Global Hash Table</vt:lpstr>
      <vt:lpstr>Chord: Consistent Hashing</vt:lpstr>
      <vt:lpstr>Chord: When nodes come and go…</vt:lpstr>
      <vt:lpstr>Chord: Node Organization</vt:lpstr>
      <vt:lpstr>Chord: Basic Lookup</vt:lpstr>
      <vt:lpstr>Chord: Efficient Lookup --- Fingers</vt:lpstr>
      <vt:lpstr>Finger Table</vt:lpstr>
      <vt:lpstr>Chord: Efficient Lookup --- Fingers</vt:lpstr>
      <vt:lpstr>Chord: Node Joins and Leaves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796</cp:revision>
  <cp:lastPrinted>2016-02-29T16:40:13Z</cp:lastPrinted>
  <dcterms:created xsi:type="dcterms:W3CDTF">2012-02-10T21:33:39Z</dcterms:created>
  <dcterms:modified xsi:type="dcterms:W3CDTF">2019-03-04T17:24:24Z</dcterms:modified>
  <cp:category/>
</cp:coreProperties>
</file>