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46" r:id="rId4"/>
    <p:sldId id="748" r:id="rId5"/>
    <p:sldId id="713" r:id="rId6"/>
    <p:sldId id="714" r:id="rId7"/>
    <p:sldId id="745" r:id="rId8"/>
    <p:sldId id="715" r:id="rId9"/>
    <p:sldId id="731" r:id="rId10"/>
    <p:sldId id="716" r:id="rId11"/>
    <p:sldId id="742" r:id="rId12"/>
    <p:sldId id="733" r:id="rId13"/>
    <p:sldId id="734" r:id="rId14"/>
    <p:sldId id="735" r:id="rId15"/>
    <p:sldId id="736" r:id="rId16"/>
    <p:sldId id="737" r:id="rId17"/>
    <p:sldId id="738" r:id="rId18"/>
    <p:sldId id="741" r:id="rId19"/>
    <p:sldId id="744" r:id="rId20"/>
    <p:sldId id="747" r:id="rId21"/>
    <p:sldId id="743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8" autoAdjust="0"/>
    <p:restoredTop sz="80159" autoAdjust="0"/>
  </p:normalViewPr>
  <p:slideViewPr>
    <p:cSldViewPr>
      <p:cViewPr varScale="1">
        <p:scale>
          <a:sx n="39" d="100"/>
          <a:sy n="39" d="100"/>
        </p:scale>
        <p:origin x="108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A, after withdrawal it’s $100.</a:t>
            </a:r>
          </a:p>
          <a:p>
            <a:r>
              <a:rPr lang="en-US" dirty="0"/>
              <a:t>B, before deposit it’s $300.</a:t>
            </a:r>
          </a:p>
        </p:txBody>
      </p:sp>
    </p:spTree>
    <p:extLst>
      <p:ext uri="{BB962C8B-B14F-4D97-AF65-F5344CB8AC3E}">
        <p14:creationId xmlns:p14="http://schemas.microsoft.com/office/powerpoint/2010/main" val="318211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668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Better than one big lock, but</a:t>
            </a:r>
            <a:r>
              <a:rPr lang="en-US" baseline="0" dirty="0"/>
              <a:t> still losing the interleaving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86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Read-write conflicts are possible, so writes get delayed.</a:t>
            </a:r>
          </a:p>
          <a:p>
            <a:r>
              <a:rPr lang="en-US" dirty="0"/>
              <a:t>Write-write conflicts are not possible, so no need to worry.</a:t>
            </a:r>
          </a:p>
        </p:txBody>
      </p:sp>
    </p:spTree>
    <p:extLst>
      <p:ext uri="{BB962C8B-B14F-4D97-AF65-F5344CB8AC3E}">
        <p14:creationId xmlns:p14="http://schemas.microsoft.com/office/powerpoint/2010/main" val="15725593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Concurrency Control --- 2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re-grading: This Friday 4 pm – 6 pm during my office 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270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Do Better?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we saw was “exclusive” locks.</a:t>
            </a:r>
          </a:p>
          <a:p>
            <a:r>
              <a:rPr lang="en-US" dirty="0"/>
              <a:t>Non-exclusive locks: break a lock into a read lock and a write lock</a:t>
            </a:r>
          </a:p>
          <a:p>
            <a:r>
              <a:rPr lang="en-US" dirty="0"/>
              <a:t>Allows more concurrency</a:t>
            </a:r>
          </a:p>
          <a:p>
            <a:pPr lvl="1"/>
            <a:r>
              <a:rPr lang="en-US" dirty="0"/>
              <a:t>Read locks can be shared (no harm to share)</a:t>
            </a:r>
          </a:p>
          <a:p>
            <a:pPr lvl="1"/>
            <a:r>
              <a:rPr lang="en-US" dirty="0"/>
              <a:t>Write locks should be exclusive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45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Non-Exclusive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>
                <a:latin typeface="Arial" pitchFamily="-1" charset="0"/>
              </a:rPr>
              <a:t>non-exclusive</a:t>
            </a:r>
            <a:r>
              <a:rPr lang="en-US" u="sng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	      set		read		write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	none	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>
                <a:latin typeface="Arial" pitchFamily="-1" charset="0"/>
              </a:rPr>
              <a:t>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	read	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>
                <a:latin typeface="Arial" pitchFamily="-1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	write		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r>
              <a:rPr lang="en-US" dirty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Symbol" pitchFamily="-1" charset="2"/>
              <a:buChar char="§"/>
            </a:pPr>
            <a:endParaRPr lang="en-US" dirty="0">
              <a:latin typeface="Arial" pitchFamily="-1" charset="0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 read lock is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promoted</a:t>
            </a:r>
            <a:r>
              <a:rPr lang="en-US" dirty="0">
                <a:latin typeface="Arial" pitchFamily="-1" charset="0"/>
              </a:rPr>
              <a:t> to a write lock when the transaction needs write access to the same object.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 read lock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shared</a:t>
            </a:r>
            <a:r>
              <a:rPr lang="en-US" dirty="0">
                <a:latin typeface="Arial" pitchFamily="-1" charset="0"/>
              </a:rPr>
              <a:t> with other transactions’ read </a:t>
            </a:r>
            <a:r>
              <a:rPr lang="en-US" dirty="0" err="1">
                <a:latin typeface="Arial" pitchFamily="-1" charset="0"/>
              </a:rPr>
              <a:t>lock(s</a:t>
            </a:r>
            <a:r>
              <a:rPr lang="en-US" dirty="0">
                <a:latin typeface="Arial" pitchFamily="-1" charset="0"/>
              </a:rPr>
              <a:t>) cannot be promoted.  Transaction waits for other read locks to be released.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Cannot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demote</a:t>
            </a:r>
            <a:r>
              <a:rPr lang="en-US" dirty="0">
                <a:latin typeface="Arial" pitchFamily="-1" charset="0"/>
              </a:rPr>
              <a:t> a write lock to read lock during transaction – violates the strict 2P principle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977900" y="2413000"/>
            <a:ext cx="63373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952500" y="3733800"/>
            <a:ext cx="645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5384800" y="2235200"/>
            <a:ext cx="0" cy="14986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1905000"/>
            <a:ext cx="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46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Non-Exclusive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800" dirty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>
                <a:latin typeface="Arial" pitchFamily="-1" charset="0"/>
              </a:rPr>
              <a:t> </a:t>
            </a:r>
            <a:r>
              <a:rPr lang="en-US" sz="2800" u="sng" dirty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	       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is-IS" sz="2000" dirty="0">
                <a:solidFill>
                  <a:schemeClr val="hlink"/>
                </a:solidFill>
                <a:latin typeface="Arial" pitchFamily="-1" charset="0"/>
              </a:rPr>
              <a:t>…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			        balance = </a:t>
            </a:r>
            <a:r>
              <a:rPr lang="en-US" sz="2000" dirty="0" err="1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is-IS" sz="2000" dirty="0">
                <a:solidFill>
                  <a:schemeClr val="hlink"/>
                </a:solidFill>
                <a:latin typeface="Arial" pitchFamily="-1" charset="0"/>
              </a:rPr>
              <a:t>…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			      </a:t>
            </a:r>
            <a:r>
              <a:rPr lang="en-US" sz="2000" dirty="0" err="1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rgbClr val="0000FF"/>
                </a:solidFill>
                <a:latin typeface="Arial" pitchFamily="-1" charset="0"/>
              </a:rPr>
              <a:t>Commit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6985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Cannot Promote lock on B, Wait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303838" y="5114925"/>
            <a:ext cx="2959100" cy="296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Promote lock on B</a:t>
            </a:r>
          </a:p>
        </p:txBody>
      </p:sp>
    </p:spTree>
    <p:extLst>
      <p:ext uri="{BB962C8B-B14F-4D97-AF65-F5344CB8AC3E}">
        <p14:creationId xmlns:p14="http://schemas.microsoft.com/office/powerpoint/2010/main" val="449632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2PL: a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800" dirty="0">
                <a:latin typeface="Arial" pitchFamily="-1" charset="0"/>
              </a:rPr>
              <a:t> What happens in the example below?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800" u="sng" dirty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	       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2000" dirty="0">
                <a:solidFill>
                  <a:srgbClr val="0000FF"/>
                </a:solidFill>
                <a:latin typeface="Arial" pitchFamily="-1" charset="0"/>
              </a:rPr>
              <a:t>=balance*1.1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9271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295400" y="5292725"/>
            <a:ext cx="3357562" cy="34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365375" y="5681663"/>
            <a:ext cx="444500" cy="4206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03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Necessary conditions</a:t>
            </a:r>
          </a:p>
          <a:p>
            <a:pPr lvl="1"/>
            <a:r>
              <a:rPr lang="en-US" dirty="0"/>
              <a:t>Non-sharable resources (locked objects)</a:t>
            </a:r>
          </a:p>
          <a:p>
            <a:pPr lvl="1"/>
            <a:r>
              <a:rPr lang="en-US" dirty="0"/>
              <a:t>No lock preemption</a:t>
            </a:r>
          </a:p>
          <a:p>
            <a:pPr lvl="1"/>
            <a:r>
              <a:rPr lang="en-US" dirty="0"/>
              <a:t>Hold &amp; wait or circular wait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59200" y="3063875"/>
            <a:ext cx="45974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76300" y="3063875"/>
            <a:ext cx="27686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16000" y="36734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968500" y="4156075"/>
            <a:ext cx="317500" cy="381000"/>
            <a:chOff x="1000" y="2232"/>
            <a:chExt cx="200" cy="240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981200" y="3203575"/>
            <a:ext cx="317500" cy="381000"/>
            <a:chOff x="1000" y="2232"/>
            <a:chExt cx="200" cy="240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997200" y="36988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15" name="AutoShape 14"/>
          <p:cNvCxnSpPr>
            <a:cxnSpLocks noChangeShapeType="1"/>
            <a:stCxn id="7" idx="2"/>
          </p:cNvCxnSpPr>
          <p:nvPr/>
        </p:nvCxnSpPr>
        <p:spPr bwMode="auto">
          <a:xfrm rot="16200000" flipH="1">
            <a:off x="1461294" y="38393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6" name="AutoShape 15"/>
          <p:cNvCxnSpPr>
            <a:cxnSpLocks noChangeShapeType="1"/>
            <a:endCxn id="7" idx="0"/>
          </p:cNvCxnSpPr>
          <p:nvPr/>
        </p:nvCxnSpPr>
        <p:spPr bwMode="auto">
          <a:xfrm rot="16200000" flipH="1" flipV="1">
            <a:off x="1447006" y="3139282"/>
            <a:ext cx="280987" cy="787400"/>
          </a:xfrm>
          <a:prstGeom prst="curvedConnector3">
            <a:avLst>
              <a:gd name="adj1" fmla="val -4523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7" name="AutoShape 16"/>
          <p:cNvCxnSpPr>
            <a:cxnSpLocks noChangeShapeType="1"/>
            <a:stCxn id="14" idx="0"/>
          </p:cNvCxnSpPr>
          <p:nvPr/>
        </p:nvCxnSpPr>
        <p:spPr bwMode="auto">
          <a:xfrm rot="5400000" flipH="1">
            <a:off x="2613819" y="3105944"/>
            <a:ext cx="277812" cy="908050"/>
          </a:xfrm>
          <a:prstGeom prst="curvedConnector3">
            <a:avLst>
              <a:gd name="adj1" fmla="val 88569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8" name="AutoShape 17"/>
          <p:cNvCxnSpPr>
            <a:cxnSpLocks noChangeShapeType="1"/>
            <a:endCxn id="14" idx="2"/>
          </p:cNvCxnSpPr>
          <p:nvPr/>
        </p:nvCxnSpPr>
        <p:spPr bwMode="auto">
          <a:xfrm rot="5400000" flipH="1" flipV="1">
            <a:off x="2625725" y="3792538"/>
            <a:ext cx="241300" cy="920750"/>
          </a:xfrm>
          <a:prstGeom prst="curvedConnector3">
            <a:avLst>
              <a:gd name="adj1" fmla="val 526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286000" y="3190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0033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00300" y="4333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003300" y="42830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1943100" y="35591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930400" y="39020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860800" y="36861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4813300" y="4168775"/>
            <a:ext cx="317500" cy="381000"/>
            <a:chOff x="1000" y="2232"/>
            <a:chExt cx="200" cy="240"/>
          </a:xfrm>
        </p:grpSpPr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826000" y="3216275"/>
            <a:ext cx="317500" cy="381000"/>
            <a:chOff x="1000" y="2232"/>
            <a:chExt cx="200" cy="240"/>
          </a:xfrm>
        </p:grpSpPr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778500" y="41560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33" name="AutoShape 32"/>
          <p:cNvCxnSpPr>
            <a:cxnSpLocks noChangeShapeType="1"/>
            <a:stCxn id="25" idx="2"/>
          </p:cNvCxnSpPr>
          <p:nvPr/>
        </p:nvCxnSpPr>
        <p:spPr bwMode="auto">
          <a:xfrm rot="16200000" flipH="1">
            <a:off x="4306094" y="38520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4" name="AutoShape 33"/>
          <p:cNvCxnSpPr>
            <a:cxnSpLocks noChangeShapeType="1"/>
            <a:endCxn id="25" idx="0"/>
          </p:cNvCxnSpPr>
          <p:nvPr/>
        </p:nvCxnSpPr>
        <p:spPr bwMode="auto">
          <a:xfrm rot="16200000" flipH="1" flipV="1">
            <a:off x="4291806" y="3151982"/>
            <a:ext cx="280987" cy="787400"/>
          </a:xfrm>
          <a:prstGeom prst="curvedConnector3">
            <a:avLst>
              <a:gd name="adj1" fmla="val 1864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0165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8481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5016500" y="43846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848100" y="4295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4787900" y="35718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4775200" y="39147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810500" y="36226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V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5791200" y="3165475"/>
            <a:ext cx="4064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W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731000" y="40925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5118100" y="4371975"/>
            <a:ext cx="660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5130800" y="3419475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6819900" y="31654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cxnSp>
        <p:nvCxnSpPr>
          <p:cNvPr id="47" name="AutoShape 46"/>
          <p:cNvCxnSpPr>
            <a:cxnSpLocks noChangeShapeType="1"/>
            <a:stCxn id="43" idx="3"/>
            <a:endCxn id="41" idx="2"/>
          </p:cNvCxnSpPr>
          <p:nvPr/>
        </p:nvCxnSpPr>
        <p:spPr bwMode="auto">
          <a:xfrm flipV="1">
            <a:off x="7251700" y="4056063"/>
            <a:ext cx="768350" cy="2476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6197600" y="4384675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9" name="AutoShape 48"/>
          <p:cNvCxnSpPr>
            <a:cxnSpLocks noChangeShapeType="1"/>
            <a:stCxn id="41" idx="0"/>
            <a:endCxn id="46" idx="3"/>
          </p:cNvCxnSpPr>
          <p:nvPr/>
        </p:nvCxnSpPr>
        <p:spPr bwMode="auto">
          <a:xfrm rot="5400000" flipH="1">
            <a:off x="7557294" y="3159919"/>
            <a:ext cx="246062" cy="6794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6210300" y="3355975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6172200" y="435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4295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248400" y="308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7302500" y="4308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1384300" y="47529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Hold &amp; Wait</a:t>
            </a:r>
            <a:endParaRPr lang="en-US" sz="1800"/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991100" y="47656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Circular Wait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18381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Deadlocks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Acquiring all locks at once</a:t>
            </a:r>
          </a:p>
          <a:p>
            <a:r>
              <a:rPr lang="en-US" dirty="0"/>
              <a:t>Acquiring locks in a predefined order</a:t>
            </a:r>
          </a:p>
          <a:p>
            <a:r>
              <a:rPr lang="en-US" dirty="0"/>
              <a:t>Not always practical:</a:t>
            </a:r>
          </a:p>
          <a:p>
            <a:pPr lvl="1"/>
            <a:r>
              <a:rPr lang="en-US" dirty="0"/>
              <a:t>Transactions might not know which locks they will need in the future</a:t>
            </a:r>
          </a:p>
          <a:p>
            <a:r>
              <a:rPr lang="en-US" dirty="0"/>
              <a:t>One strategy: timeout</a:t>
            </a:r>
          </a:p>
          <a:p>
            <a:pPr lvl="1"/>
            <a:r>
              <a:rPr lang="en-US" dirty="0"/>
              <a:t>If we design each transaction to be short and fast, then we can abort() after some period of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1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dirty="0"/>
              <a:t>Three types of locks: read lock, write lock, commit lock</a:t>
            </a:r>
          </a:p>
          <a:p>
            <a:pPr lvl="1"/>
            <a:r>
              <a:rPr lang="en-US" dirty="0"/>
              <a:t>Acquiring a commit lock only happens at commit().</a:t>
            </a:r>
          </a:p>
          <a:p>
            <a:pPr lvl="1"/>
            <a:r>
              <a:rPr lang="en-US" dirty="0"/>
              <a:t>Transaction cannot get a read or write lock if there is a commit lock</a:t>
            </a:r>
          </a:p>
          <a:p>
            <a:pPr lvl="1"/>
            <a:r>
              <a:rPr lang="en-US" dirty="0"/>
              <a:t>Read and write (from different transactions) </a:t>
            </a:r>
            <a:r>
              <a:rPr lang="en-US" dirty="0">
                <a:solidFill>
                  <a:srgbClr val="FF0000"/>
                </a:solidFill>
              </a:rPr>
              <a:t>can go concurrently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can go wrong with this?</a:t>
            </a:r>
          </a:p>
          <a:p>
            <a:pPr lvl="1"/>
            <a:r>
              <a:rPr lang="en-US" dirty="0"/>
              <a:t>Read-write conflicts (but no </a:t>
            </a:r>
            <a:r>
              <a:rPr lang="en-US"/>
              <a:t>write-write conflict)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More: Two-Version 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3220027"/>
            <a:ext cx="7683500" cy="33274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u="sng" dirty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	  set			read	    write	commit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	none	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>
                <a:latin typeface="Arial" pitchFamily="-1" charset="0"/>
              </a:rPr>
              <a:t>	   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		  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	read	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>
                <a:latin typeface="Arial" pitchFamily="-1" charset="0"/>
              </a:rPr>
              <a:t>	   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None/>
            </a:pPr>
            <a:r>
              <a:rPr lang="en-US" dirty="0">
                <a:latin typeface="Arial" pitchFamily="-1" charset="0"/>
              </a:rPr>
              <a:t>		write	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None/>
            </a:pPr>
            <a:r>
              <a:rPr lang="en-US" dirty="0">
                <a:latin typeface="Arial" pitchFamily="-1" charset="0"/>
              </a:rPr>
              <a:t>		commit	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	   WAIT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371600" y="4413827"/>
            <a:ext cx="7010400" cy="2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52500" y="5760027"/>
            <a:ext cx="7429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4474316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5410200" y="4490027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H="1">
            <a:off x="6781800" y="4490027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887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78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Two-Version 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/>
          </a:bodyPr>
          <a:lstStyle/>
          <a:p>
            <a:r>
              <a:rPr lang="en-US" dirty="0"/>
              <a:t>Allow writing </a:t>
            </a:r>
            <a:r>
              <a:rPr lang="en-US" i="1" dirty="0">
                <a:solidFill>
                  <a:srgbClr val="FF0000"/>
                </a:solidFill>
              </a:rPr>
              <a:t>tentative versions</a:t>
            </a:r>
            <a:r>
              <a:rPr lang="en-US" dirty="0"/>
              <a:t> of objects</a:t>
            </a:r>
          </a:p>
          <a:p>
            <a:pPr lvl="1"/>
            <a:r>
              <a:rPr lang="en-US" dirty="0"/>
              <a:t>Letting other transactions read from the previously committed version</a:t>
            </a:r>
          </a:p>
          <a:p>
            <a:pPr lvl="1"/>
            <a:r>
              <a:rPr lang="en-US" dirty="0"/>
              <a:t>Optimistic writes: this works well if there’s little chance of read-write conflicts.</a:t>
            </a:r>
          </a:p>
          <a:p>
            <a:r>
              <a:rPr lang="en-US" dirty="0"/>
              <a:t>At commit(),</a:t>
            </a:r>
          </a:p>
          <a:p>
            <a:pPr lvl="1"/>
            <a:r>
              <a:rPr lang="en-US" dirty="0"/>
              <a:t>Promote all the write locks of the transaction into commit locks</a:t>
            </a:r>
          </a:p>
          <a:p>
            <a:pPr lvl="1"/>
            <a:r>
              <a:rPr lang="en-US" dirty="0"/>
              <a:t>If any objects have outstanding read locks, transaction must wait until the transactions that set these locks have completed and locks are released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14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Two-Version 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allows for more concurrency than read-write locks.</a:t>
            </a:r>
          </a:p>
          <a:p>
            <a:r>
              <a:rPr lang="en-US" dirty="0"/>
              <a:t>Writing transactions risk waiting when commit</a:t>
            </a:r>
          </a:p>
          <a:p>
            <a:r>
              <a:rPr lang="en-US" dirty="0"/>
              <a:t>Read operations wait only if another transaction is committing the same object</a:t>
            </a:r>
          </a:p>
          <a:p>
            <a:r>
              <a:rPr lang="en-US" dirty="0"/>
              <a:t>Read operations of one transaction can cause a delay in the committing of other transactions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73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How to support transactions?</a:t>
            </a:r>
          </a:p>
          <a:p>
            <a:pPr lvl="1"/>
            <a:r>
              <a:rPr lang="en-US" dirty="0"/>
              <a:t>Multiple transactions share data.</a:t>
            </a:r>
          </a:p>
          <a:p>
            <a:r>
              <a:rPr lang="en-US" dirty="0"/>
              <a:t>Complete serialization is correct</a:t>
            </a:r>
          </a:p>
          <a:p>
            <a:pPr lvl="1"/>
            <a:r>
              <a:rPr lang="en-US" dirty="0"/>
              <a:t>Use locks to serialize transactions.</a:t>
            </a:r>
          </a:p>
          <a:p>
            <a:r>
              <a:rPr lang="en-US" dirty="0"/>
              <a:t>But performance and abort are two issues.</a:t>
            </a:r>
          </a:p>
          <a:p>
            <a:pPr lvl="1"/>
            <a:r>
              <a:rPr lang="en-US" dirty="0"/>
              <a:t>For performance: Interleaving transactions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911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Strict Execution</a:t>
            </a:r>
          </a:p>
          <a:p>
            <a:pPr lvl="1"/>
            <a:r>
              <a:rPr lang="en-US" dirty="0"/>
              <a:t>Delaying both their read and write operations on an object until all transactions that previously wrote that object have either committed or aborted</a:t>
            </a:r>
          </a:p>
          <a:p>
            <a:r>
              <a:rPr lang="en-US" dirty="0"/>
              <a:t>Strict execution with exclusive locks</a:t>
            </a:r>
          </a:p>
          <a:p>
            <a:pPr lvl="1"/>
            <a:r>
              <a:rPr lang="en-US" dirty="0"/>
              <a:t>Strict 2PL</a:t>
            </a:r>
          </a:p>
          <a:p>
            <a:r>
              <a:rPr lang="en-US" dirty="0"/>
              <a:t>Increasing concurrency</a:t>
            </a:r>
          </a:p>
          <a:p>
            <a:pPr lvl="1"/>
            <a:r>
              <a:rPr lang="en-US" dirty="0"/>
              <a:t>Non-exclusive locks</a:t>
            </a:r>
          </a:p>
          <a:p>
            <a:pPr lvl="1"/>
            <a:r>
              <a:rPr lang="en-US" dirty="0"/>
              <a:t>Two-version locks</a:t>
            </a:r>
          </a:p>
          <a:p>
            <a:pPr lvl="1"/>
            <a:r>
              <a:rPr lang="en-US"/>
              <a:t>Etc.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646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AEF9C-1A33-0C4E-B198-A74781F92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Abort()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97874-91DD-2C4B-95A9-94BDD60D2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serialized transactions, abort() can be done if we only store </a:t>
            </a:r>
            <a:r>
              <a:rPr lang="en-US" dirty="0">
                <a:solidFill>
                  <a:srgbClr val="FF0000"/>
                </a:solidFill>
              </a:rPr>
              <a:t>temporary results in memory</a:t>
            </a:r>
            <a:r>
              <a:rPr lang="en-US" dirty="0"/>
              <a:t>.</a:t>
            </a:r>
          </a:p>
          <a:p>
            <a:r>
              <a:rPr lang="en-US" dirty="0"/>
              <a:t>When commit() is invoked at the end of each transaction, we write it to permanent storage, making the final outcomes visible to other transactions.</a:t>
            </a:r>
          </a:p>
          <a:p>
            <a:r>
              <a:rPr lang="en-US" dirty="0"/>
              <a:t>But for interleaving, </a:t>
            </a:r>
            <a:r>
              <a:rPr lang="en-US"/>
              <a:t>intermediate results are used</a:t>
            </a:r>
            <a:endParaRPr lang="en-US" dirty="0"/>
          </a:p>
          <a:p>
            <a:endParaRPr lang="en-US" dirty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u="sng" dirty="0">
                <a:solidFill>
                  <a:srgbClr val="0000FF"/>
                </a:solidFill>
              </a:rPr>
              <a:t>Transaction T1  </a:t>
            </a:r>
            <a:r>
              <a:rPr lang="en-US" b="1" u="sng" dirty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>
                <a:solidFill>
                  <a:srgbClr val="0000FF"/>
                </a:solidFill>
              </a:rPr>
              <a:t>begin()				</a:t>
            </a:r>
            <a:r>
              <a:rPr lang="en-US" sz="1600" b="1" dirty="0">
                <a:solidFill>
                  <a:srgbClr val="FF0000"/>
                </a:solidFill>
              </a:rPr>
              <a:t>begin()</a:t>
            </a:r>
            <a:endParaRPr lang="en-US" sz="1600" b="1" dirty="0">
              <a:solidFill>
                <a:srgbClr val="0000FF"/>
              </a:solidFill>
            </a:endParaRP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>
                <a:solidFill>
                  <a:srgbClr val="0000FF"/>
                </a:solidFill>
              </a:rPr>
              <a:t>balance = </a:t>
            </a:r>
            <a:r>
              <a:rPr lang="en-US" sz="1600" b="1" dirty="0" err="1">
                <a:solidFill>
                  <a:srgbClr val="0000FF"/>
                </a:solidFill>
              </a:rPr>
              <a:t>b.getBalance</a:t>
            </a:r>
            <a:r>
              <a:rPr lang="en-US" sz="1600" b="1" dirty="0">
                <a:solidFill>
                  <a:srgbClr val="0000FF"/>
                </a:solidFill>
              </a:rPr>
              <a:t>()</a:t>
            </a:r>
            <a:r>
              <a:rPr lang="en-US" b="1" dirty="0">
                <a:solidFill>
                  <a:srgbClr val="0000FF"/>
                </a:solidFill>
              </a:rPr>
              <a:t>		</a:t>
            </a:r>
            <a:r>
              <a:rPr lang="en-US" sz="1600" b="1" dirty="0" err="1">
                <a:solidFill>
                  <a:schemeClr val="hlink"/>
                </a:solidFill>
              </a:rPr>
              <a:t>bal</a:t>
            </a:r>
            <a:r>
              <a:rPr lang="en-US" sz="1600" b="1" dirty="0">
                <a:solidFill>
                  <a:schemeClr val="hlink"/>
                </a:solidFill>
              </a:rPr>
              <a:t> = </a:t>
            </a:r>
            <a:r>
              <a:rPr lang="en-US" sz="1600" b="1" dirty="0" err="1">
                <a:solidFill>
                  <a:schemeClr val="hlink"/>
                </a:solidFill>
              </a:rPr>
              <a:t>b.getBalance</a:t>
            </a:r>
            <a:r>
              <a:rPr lang="en-US" sz="1600" b="1" dirty="0">
                <a:solidFill>
                  <a:schemeClr val="hlink"/>
                </a:solidFill>
              </a:rPr>
              <a:t>()</a:t>
            </a:r>
            <a:endParaRPr lang="en-US" b="1" dirty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>
                <a:solidFill>
                  <a:srgbClr val="0000FF"/>
                </a:solidFill>
              </a:rPr>
              <a:t>b.setBalance</a:t>
            </a:r>
            <a:r>
              <a:rPr lang="en-US" sz="1600" b="1" dirty="0">
                <a:solidFill>
                  <a:srgbClr val="0000FF"/>
                </a:solidFill>
              </a:rPr>
              <a:t> = (balance*1.1)</a:t>
            </a:r>
            <a:r>
              <a:rPr lang="en-US" sz="1600" b="1" dirty="0">
                <a:solidFill>
                  <a:schemeClr val="hlink"/>
                </a:solidFill>
              </a:rPr>
              <a:t>		</a:t>
            </a:r>
            <a:r>
              <a:rPr lang="en-US" sz="1600" b="1" dirty="0" err="1">
                <a:solidFill>
                  <a:schemeClr val="hlink"/>
                </a:solidFill>
              </a:rPr>
              <a:t>b.setBalance</a:t>
            </a:r>
            <a:r>
              <a:rPr lang="en-US" sz="1600" b="1" dirty="0">
                <a:solidFill>
                  <a:schemeClr val="hlink"/>
                </a:solidFill>
              </a:rPr>
              <a:t>(</a:t>
            </a:r>
            <a:r>
              <a:rPr lang="en-US" sz="1600" b="1" dirty="0" err="1">
                <a:solidFill>
                  <a:schemeClr val="hlink"/>
                </a:solidFill>
              </a:rPr>
              <a:t>bal</a:t>
            </a:r>
            <a:r>
              <a:rPr lang="en-US" sz="1600" b="1" dirty="0">
                <a:solidFill>
                  <a:schemeClr val="hlink"/>
                </a:solidFill>
              </a:rPr>
              <a:t>*1.1)</a:t>
            </a:r>
            <a:r>
              <a:rPr lang="en-US" sz="1600" b="1" dirty="0">
                <a:solidFill>
                  <a:schemeClr val="bg2"/>
                </a:solidFill>
              </a:rPr>
              <a:t>	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>
                <a:solidFill>
                  <a:srgbClr val="0000FF"/>
                </a:solidFill>
              </a:rPr>
              <a:t>a.withdraw</a:t>
            </a:r>
            <a:r>
              <a:rPr lang="en-US" sz="1600" b="1" dirty="0">
                <a:solidFill>
                  <a:srgbClr val="0000FF"/>
                </a:solidFill>
              </a:rPr>
              <a:t>(balance* 0.1)		</a:t>
            </a:r>
            <a:r>
              <a:rPr lang="en-US" sz="1600" b="1" dirty="0" err="1">
                <a:solidFill>
                  <a:schemeClr val="hlink"/>
                </a:solidFill>
              </a:rPr>
              <a:t>c.withdraw</a:t>
            </a:r>
            <a:r>
              <a:rPr lang="en-US" sz="1600" b="1" dirty="0">
                <a:solidFill>
                  <a:schemeClr val="hlink"/>
                </a:solidFill>
              </a:rPr>
              <a:t>(</a:t>
            </a:r>
            <a:r>
              <a:rPr lang="en-US" sz="1600" b="1" dirty="0" err="1">
                <a:solidFill>
                  <a:schemeClr val="hlink"/>
                </a:solidFill>
              </a:rPr>
              <a:t>bal</a:t>
            </a:r>
            <a:r>
              <a:rPr lang="en-US" sz="1600" b="1" dirty="0">
                <a:solidFill>
                  <a:schemeClr val="hlink"/>
                </a:solidFill>
              </a:rPr>
              <a:t>*0.1)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>
                <a:solidFill>
                  <a:srgbClr val="0000FF"/>
                </a:solidFill>
              </a:rPr>
              <a:t>commit()				</a:t>
            </a:r>
            <a:r>
              <a:rPr lang="en-US" sz="1600" b="1" dirty="0">
                <a:solidFill>
                  <a:srgbClr val="FF0000"/>
                </a:solidFill>
              </a:rPr>
              <a:t>commit()</a:t>
            </a:r>
            <a:endParaRPr lang="en-US" sz="16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EA695-717B-934A-82E8-0053FABC9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3E4D8785-3C81-4F4D-A7D9-817F55B97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6068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9AABFC11-CAE8-3C4B-8C97-48CD1C707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359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76B99845-BE9F-1946-AFB3-7F23000F7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359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19053F63-854A-A943-90B6-588A232D1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36195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1DF27A87-762F-AE4B-9FE5-F07CC6F18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60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C3300C95-5F19-3F40-9DAD-EA94BB7CD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8600" y="360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</p:spTree>
    <p:extLst>
      <p:ext uri="{BB962C8B-B14F-4D97-AF65-F5344CB8AC3E}">
        <p14:creationId xmlns:p14="http://schemas.microsoft.com/office/powerpoint/2010/main" val="405328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Abort() with Interleaving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can go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315912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315912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71341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71341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71341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203041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76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356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a.getBalance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59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4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1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67" name="Picture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44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 Executions of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 of interleaving for abort()</a:t>
            </a:r>
          </a:p>
          <a:p>
            <a:pPr lvl="1"/>
            <a:r>
              <a:rPr lang="en-US" dirty="0"/>
              <a:t>Intermediate state visible to other transactions, i.e., other transactions could have used some results already.</a:t>
            </a:r>
          </a:p>
          <a:p>
            <a:r>
              <a:rPr lang="en-US" dirty="0"/>
              <a:t>For abort(), transactions should </a:t>
            </a:r>
            <a:r>
              <a:rPr lang="en-US" i="1" dirty="0">
                <a:solidFill>
                  <a:srgbClr val="FF0000"/>
                </a:solidFill>
              </a:rPr>
              <a:t>delay both their read and write operations </a:t>
            </a:r>
            <a:r>
              <a:rPr lang="en-US" dirty="0"/>
              <a:t>on an object (until commit time)</a:t>
            </a:r>
          </a:p>
          <a:p>
            <a:pPr lvl="1"/>
            <a:r>
              <a:rPr lang="en-US" dirty="0"/>
              <a:t>Until all transactions that previously wrote that object have either committed or aborted</a:t>
            </a:r>
          </a:p>
          <a:p>
            <a:pPr lvl="1"/>
            <a:r>
              <a:rPr lang="en-US" dirty="0"/>
              <a:t>This way, we avoid making intermediate states visible before commit, just in case we need to abort.</a:t>
            </a:r>
          </a:p>
          <a:p>
            <a:pPr lvl="1"/>
            <a:r>
              <a:rPr lang="en-US" dirty="0"/>
              <a:t>This is called </a:t>
            </a:r>
            <a:r>
              <a:rPr lang="en-US" i="1" dirty="0">
                <a:solidFill>
                  <a:srgbClr val="0000FF"/>
                </a:solidFill>
              </a:rPr>
              <a:t>strict executions</a:t>
            </a:r>
            <a:r>
              <a:rPr lang="en-US" dirty="0"/>
              <a:t>.</a:t>
            </a:r>
          </a:p>
          <a:p>
            <a:r>
              <a:rPr lang="en-US" dirty="0"/>
              <a:t>This further restricts which </a:t>
            </a:r>
            <a:r>
              <a:rPr lang="en-US" dirty="0" err="1"/>
              <a:t>interleavings</a:t>
            </a:r>
            <a:r>
              <a:rPr lang="en-US" dirty="0"/>
              <a:t> of transactions are allowed.</a:t>
            </a:r>
          </a:p>
          <a:p>
            <a:r>
              <a:rPr lang="en-US" dirty="0"/>
              <a:t>Thus, correctness criteria for transactions:</a:t>
            </a:r>
          </a:p>
          <a:p>
            <a:pPr lvl="1"/>
            <a:r>
              <a:rPr lang="en-US" dirty="0"/>
              <a:t>Serial equivalence</a:t>
            </a:r>
          </a:p>
          <a:p>
            <a:pPr lvl="1"/>
            <a:r>
              <a:rPr lang="en-US" dirty="0"/>
              <a:t>Strict execution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66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Story Thus Far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How to support transactions?</a:t>
            </a:r>
          </a:p>
          <a:p>
            <a:pPr lvl="1"/>
            <a:r>
              <a:rPr lang="en-US" dirty="0"/>
              <a:t>With multiple transactions sharing data</a:t>
            </a:r>
          </a:p>
          <a:p>
            <a:r>
              <a:rPr lang="en-US" dirty="0"/>
              <a:t>First strategy: Complete serialization</a:t>
            </a:r>
          </a:p>
          <a:p>
            <a:pPr lvl="1"/>
            <a:r>
              <a:rPr lang="en-US" dirty="0"/>
              <a:t>One transaction at a time with one big lock</a:t>
            </a:r>
          </a:p>
          <a:p>
            <a:pPr lvl="1"/>
            <a:r>
              <a:rPr lang="en-US" dirty="0"/>
              <a:t>Correct, but at the cost of performance</a:t>
            </a:r>
          </a:p>
          <a:p>
            <a:r>
              <a:rPr lang="en-US" dirty="0"/>
              <a:t>How to improve performance?</a:t>
            </a:r>
          </a:p>
          <a:p>
            <a:pPr lvl="1"/>
            <a:r>
              <a:rPr lang="en-US" dirty="0"/>
              <a:t>Let’s see if we can interleave different transactions.</a:t>
            </a:r>
          </a:p>
          <a:p>
            <a:r>
              <a:rPr lang="en-US" dirty="0"/>
              <a:t>Problem: Not all </a:t>
            </a:r>
            <a:r>
              <a:rPr lang="en-US" dirty="0" err="1"/>
              <a:t>interleavings</a:t>
            </a:r>
            <a:r>
              <a:rPr lang="en-US" dirty="0"/>
              <a:t> produce a correct outcome</a:t>
            </a:r>
          </a:p>
          <a:p>
            <a:pPr lvl="1"/>
            <a:r>
              <a:rPr lang="en-US" dirty="0"/>
              <a:t>Serial equivalence &amp; strict execution must be met.</a:t>
            </a:r>
          </a:p>
          <a:p>
            <a:r>
              <a:rPr lang="en-US" dirty="0">
                <a:solidFill>
                  <a:srgbClr val="FF0000"/>
                </a:solidFill>
              </a:rPr>
              <a:t>Now, how do we meet the requirements?</a:t>
            </a:r>
          </a:p>
          <a:p>
            <a:pPr lvl="1"/>
            <a:r>
              <a:rPr lang="en-US" dirty="0"/>
              <a:t>Overall strategy: using more and more fine-grained locking</a:t>
            </a:r>
          </a:p>
          <a:p>
            <a:pPr lvl="1"/>
            <a:r>
              <a:rPr lang="en-US" dirty="0"/>
              <a:t>No silver bullet. Fine-grained locks have their own implications.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761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Exclusive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064500" cy="4927600"/>
          </a:xfrm>
        </p:spPr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 Exclusive Locks (Avoiding One </a:t>
            </a:r>
            <a:r>
              <a:rPr lang="en-US">
                <a:latin typeface="Arial" pitchFamily="-1" charset="0"/>
              </a:rPr>
              <a:t>Big Lock)</a:t>
            </a:r>
            <a:endParaRPr lang="en-US" dirty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4000" dirty="0">
                <a:latin typeface="Arial" pitchFamily="-1" charset="0"/>
              </a:rPr>
              <a:t> </a:t>
            </a:r>
            <a:r>
              <a:rPr lang="en-US" u="sng" dirty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u="sng" dirty="0">
                <a:solidFill>
                  <a:schemeClr val="hlink"/>
                </a:solidFill>
                <a:latin typeface="Arial" pitchFamily="-1" charset="0"/>
              </a:rPr>
              <a:t>			Transaction T2</a:t>
            </a:r>
            <a:r>
              <a:rPr lang="en-US" sz="4000" u="sng" dirty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800" dirty="0" err="1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			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						 balance = </a:t>
            </a:r>
            <a:r>
              <a:rPr lang="en-US" sz="1800" dirty="0" err="1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 = (balance*1.1) 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* 0.1) 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	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commit()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solidFill>
                  <a:schemeClr val="bg2"/>
                </a:solidFill>
                <a:latin typeface="Arial" pitchFamily="-1" charset="0"/>
              </a:rPr>
              <a:t>						 </a:t>
            </a:r>
            <a:r>
              <a:rPr lang="en-US" sz="1800" dirty="0" err="1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 = (balance*1.1) 				        									</a:t>
            </a:r>
            <a:r>
              <a:rPr lang="en-US" sz="1800" dirty="0" err="1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latin typeface="Arial" pitchFamily="-1" charset="0"/>
              </a:rPr>
              <a:t>						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commit()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798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54400" y="38735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819400" y="44323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97200" y="48387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924800" y="5207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C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04100" y="5715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581900" y="61214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C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50000" y="4165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572000" y="22860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622800" y="3022600"/>
            <a:ext cx="7112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WAIT on B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533900" y="4432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B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350000" y="35687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810000" y="4673600"/>
            <a:ext cx="723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87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Acquire/Release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Can’t do it naively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Serially equivalent?</a:t>
            </a:r>
          </a:p>
          <a:p>
            <a:r>
              <a:rPr lang="en-US" dirty="0"/>
              <a:t>Strict execution?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50900" y="1930400"/>
            <a:ext cx="76835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x= </a:t>
            </a:r>
            <a:r>
              <a:rPr lang="en-US" sz="1800" dirty="0" err="1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err="1">
                <a:solidFill>
                  <a:srgbClr val="0000FF"/>
                </a:solidFill>
                <a:latin typeface="Arial" pitchFamily="-1" charset="0"/>
              </a:rPr>
              <a:t>a.write</a:t>
            </a: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(20)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		       				       					y = </a:t>
            </a:r>
            <a:r>
              <a:rPr lang="en-US" sz="1800" dirty="0" err="1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>
                <a:solidFill>
                  <a:schemeClr val="hlink"/>
                </a:solidFill>
                <a:latin typeface="Arial" pitchFamily="-1" charset="0"/>
              </a:rPr>
              <a:t>b.write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(30)</a:t>
            </a:r>
            <a:r>
              <a:rPr lang="en-US" sz="1800" dirty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>
                <a:solidFill>
                  <a:srgbClr val="0000FF"/>
                </a:solidFill>
                <a:latin typeface="Arial" pitchFamily="-1" charset="0"/>
              </a:rPr>
              <a:t>b.write</a:t>
            </a:r>
            <a:r>
              <a:rPr lang="en-US" sz="1800" dirty="0">
                <a:solidFill>
                  <a:srgbClr val="0000FF"/>
                </a:solidFill>
                <a:latin typeface="Arial" pitchFamily="-1" charset="0"/>
              </a:rPr>
              <a:t>(x)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						z = </a:t>
            </a:r>
            <a:r>
              <a:rPr lang="en-US" sz="1800" dirty="0" err="1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33800" y="1905000"/>
            <a:ext cx="0" cy="2667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14400" y="2286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914400" y="2895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7945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781800" y="3276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27100" y="35052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914400" y="41275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781800" y="39624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781800" y="4572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</p:spTree>
    <p:extLst>
      <p:ext uri="{BB962C8B-B14F-4D97-AF65-F5344CB8AC3E}">
        <p14:creationId xmlns:p14="http://schemas.microsoft.com/office/powerpoint/2010/main" val="2667550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Exclusive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phase locking</a:t>
            </a:r>
          </a:p>
          <a:p>
            <a:pPr lvl="1"/>
            <a:r>
              <a:rPr lang="en-US" dirty="0"/>
              <a:t>To satisfy serial equivalence</a:t>
            </a:r>
          </a:p>
          <a:p>
            <a:pPr lvl="1"/>
            <a:r>
              <a:rPr lang="en-US" dirty="0"/>
              <a:t>First phase (growing phase): new locks are acquired</a:t>
            </a:r>
          </a:p>
          <a:p>
            <a:pPr lvl="1"/>
            <a:r>
              <a:rPr lang="en-US" dirty="0"/>
              <a:t>Second phase (shrinking phase): locks are only released</a:t>
            </a:r>
          </a:p>
          <a:p>
            <a:pPr lvl="1"/>
            <a:r>
              <a:rPr lang="en-US" dirty="0"/>
              <a:t>A transaction is not allowed to acquire any new lock, once it has released any one lock</a:t>
            </a:r>
          </a:p>
          <a:p>
            <a:r>
              <a:rPr lang="en-US" dirty="0"/>
              <a:t>Strict two phase locking</a:t>
            </a:r>
          </a:p>
          <a:p>
            <a:pPr lvl="1"/>
            <a:r>
              <a:rPr lang="en-US" dirty="0"/>
              <a:t>To further satisfy strict execution, i.e., to handle abort() &amp; failures</a:t>
            </a:r>
          </a:p>
          <a:p>
            <a:pPr lvl="1"/>
            <a:r>
              <a:rPr lang="en-US" dirty="0"/>
              <a:t>Locks are only released at the end of the transaction, either at commit() or abort(), i.e., the second phase is only executed at commit() or abort().</a:t>
            </a:r>
          </a:p>
          <a:p>
            <a:r>
              <a:rPr lang="en-US" dirty="0"/>
              <a:t>The first example shown before does both. But the second example does neither.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428455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27980</TotalTime>
  <Pages>12</Pages>
  <Words>1139</Words>
  <Application>Microsoft Macintosh PowerPoint</Application>
  <PresentationFormat>Letter Paper (8.5x11 in)</PresentationFormat>
  <Paragraphs>300</Paragraphs>
  <Slides>21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ＭＳ Ｐゴシック</vt:lpstr>
      <vt:lpstr>Arial</vt:lpstr>
      <vt:lpstr>Calibri</vt:lpstr>
      <vt:lpstr>Helvetica</vt:lpstr>
      <vt:lpstr>Symbol</vt:lpstr>
      <vt:lpstr>Times</vt:lpstr>
      <vt:lpstr>Times New Roman</vt:lpstr>
      <vt:lpstr>Wingdings</vt:lpstr>
      <vt:lpstr>CS252-template</vt:lpstr>
      <vt:lpstr>Office Theme</vt:lpstr>
      <vt:lpstr>CSE 486/586 Distributed Systems Concurrency Control --- 2</vt:lpstr>
      <vt:lpstr>Recap</vt:lpstr>
      <vt:lpstr>Handling Abort()</vt:lpstr>
      <vt:lpstr>Handling Abort() with Interleaving</vt:lpstr>
      <vt:lpstr>Strict Executions of Transactions</vt:lpstr>
      <vt:lpstr>Story Thus Far</vt:lpstr>
      <vt:lpstr>Using Exclusive Locks</vt:lpstr>
      <vt:lpstr>How to Acquire/Release Locks</vt:lpstr>
      <vt:lpstr>Using Exclusive Locks</vt:lpstr>
      <vt:lpstr>CSE 486/586 Administrivia</vt:lpstr>
      <vt:lpstr>Can We Do Better?</vt:lpstr>
      <vt:lpstr>Non-Exclusive Locks</vt:lpstr>
      <vt:lpstr>Example: Non-Exclusive Locks</vt:lpstr>
      <vt:lpstr>2PL: a Problem</vt:lpstr>
      <vt:lpstr>Deadlock Conditions</vt:lpstr>
      <vt:lpstr>Preventing Deadlocks</vt:lpstr>
      <vt:lpstr>Even More: Two-Version Locking</vt:lpstr>
      <vt:lpstr>Two-Version Locking</vt:lpstr>
      <vt:lpstr>Two-Version Locking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1183</cp:revision>
  <cp:lastPrinted>2015-03-27T16:28:48Z</cp:lastPrinted>
  <dcterms:created xsi:type="dcterms:W3CDTF">2012-03-19T17:30:09Z</dcterms:created>
  <dcterms:modified xsi:type="dcterms:W3CDTF">2019-04-08T15:57:29Z</dcterms:modified>
  <cp:category/>
</cp:coreProperties>
</file>