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7"/>
  </p:notesMasterIdLst>
  <p:handoutMasterIdLst>
    <p:handoutMasterId r:id="rId18"/>
  </p:handoutMasterIdLst>
  <p:sldIdLst>
    <p:sldId id="322" r:id="rId3"/>
    <p:sldId id="732" r:id="rId4"/>
    <p:sldId id="733" r:id="rId5"/>
    <p:sldId id="669" r:id="rId6"/>
    <p:sldId id="689" r:id="rId7"/>
    <p:sldId id="690" r:id="rId8"/>
    <p:sldId id="691" r:id="rId9"/>
    <p:sldId id="692" r:id="rId10"/>
    <p:sldId id="693" r:id="rId11"/>
    <p:sldId id="697" r:id="rId12"/>
    <p:sldId id="698" r:id="rId13"/>
    <p:sldId id="710" r:id="rId14"/>
    <p:sldId id="687" r:id="rId15"/>
    <p:sldId id="584" r:id="rId1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67" autoAdjust="0"/>
    <p:restoredTop sz="80148" autoAdjust="0"/>
  </p:normalViewPr>
  <p:slideViewPr>
    <p:cSldViewPr>
      <p:cViewPr varScale="1">
        <p:scale>
          <a:sx n="73" d="100"/>
          <a:sy n="73" d="100"/>
        </p:scale>
        <p:origin x="55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03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0200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</a:t>
            </a:r>
            <a:r>
              <a:rPr lang="en-US"/>
              <a:t>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Concurrency Control --- 3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57213" y="2286000"/>
            <a:ext cx="7883525" cy="2590800"/>
            <a:chOff x="363" y="1487"/>
            <a:chExt cx="5380" cy="1632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71" y="1495"/>
              <a:ext cx="1826" cy="161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63" y="1487"/>
              <a:ext cx="1839" cy="1632"/>
            </a:xfrm>
            <a:prstGeom prst="rect">
              <a:avLst/>
            </a:prstGeom>
            <a:noFill/>
            <a:ln w="317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37" y="1578"/>
              <a:ext cx="1507" cy="1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537" y="1578"/>
              <a:ext cx="1521" cy="145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912" y="1495"/>
              <a:ext cx="1825" cy="161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904" y="1487"/>
              <a:ext cx="1839" cy="1632"/>
            </a:xfrm>
            <a:prstGeom prst="rect">
              <a:avLst/>
            </a:prstGeom>
            <a:noFill/>
            <a:ln w="317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659" y="2063"/>
              <a:ext cx="67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canCommit?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903" y="2295"/>
              <a:ext cx="21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Yes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2739" y="2503"/>
              <a:ext cx="55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doCommit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577" y="2708"/>
              <a:ext cx="84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haveCommitted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072" y="2920"/>
              <a:ext cx="69" cy="41"/>
            </a:xfrm>
            <a:custGeom>
              <a:avLst/>
              <a:gdLst>
                <a:gd name="T0" fmla="*/ 69 w 69"/>
                <a:gd name="T1" fmla="*/ 13 h 41"/>
                <a:gd name="T2" fmla="*/ 69 w 69"/>
                <a:gd name="T3" fmla="*/ 41 h 41"/>
                <a:gd name="T4" fmla="*/ 0 w 69"/>
                <a:gd name="T5" fmla="*/ 27 h 41"/>
                <a:gd name="T6" fmla="*/ 69 w 69"/>
                <a:gd name="T7" fmla="*/ 0 h 41"/>
                <a:gd name="T8" fmla="*/ 69 w 69"/>
                <a:gd name="T9" fmla="*/ 13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1"/>
                <a:gd name="T17" fmla="*/ 69 w 6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1">
                  <a:moveTo>
                    <a:pt x="69" y="13"/>
                  </a:moveTo>
                  <a:lnTo>
                    <a:pt x="69" y="41"/>
                  </a:lnTo>
                  <a:lnTo>
                    <a:pt x="0" y="27"/>
                  </a:lnTo>
                  <a:lnTo>
                    <a:pt x="69" y="0"/>
                  </a:lnTo>
                  <a:lnTo>
                    <a:pt x="69" y="13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H="1">
              <a:off x="2141" y="2795"/>
              <a:ext cx="2047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2072" y="2477"/>
              <a:ext cx="69" cy="41"/>
            </a:xfrm>
            <a:custGeom>
              <a:avLst/>
              <a:gdLst>
                <a:gd name="T0" fmla="*/ 69 w 69"/>
                <a:gd name="T1" fmla="*/ 28 h 41"/>
                <a:gd name="T2" fmla="*/ 69 w 69"/>
                <a:gd name="T3" fmla="*/ 41 h 41"/>
                <a:gd name="T4" fmla="*/ 0 w 69"/>
                <a:gd name="T5" fmla="*/ 28 h 41"/>
                <a:gd name="T6" fmla="*/ 69 w 69"/>
                <a:gd name="T7" fmla="*/ 0 h 41"/>
                <a:gd name="T8" fmla="*/ 69 w 69"/>
                <a:gd name="T9" fmla="*/ 28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1"/>
                <a:gd name="T17" fmla="*/ 69 w 6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1">
                  <a:moveTo>
                    <a:pt x="69" y="28"/>
                  </a:moveTo>
                  <a:lnTo>
                    <a:pt x="69" y="41"/>
                  </a:lnTo>
                  <a:lnTo>
                    <a:pt x="0" y="28"/>
                  </a:lnTo>
                  <a:lnTo>
                    <a:pt x="69" y="0"/>
                  </a:lnTo>
                  <a:lnTo>
                    <a:pt x="69" y="28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H="1">
              <a:off x="2141" y="2352"/>
              <a:ext cx="2047" cy="153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953" y="2297"/>
              <a:ext cx="69" cy="42"/>
            </a:xfrm>
            <a:custGeom>
              <a:avLst/>
              <a:gdLst>
                <a:gd name="T0" fmla="*/ 0 w 69"/>
                <a:gd name="T1" fmla="*/ 14 h 42"/>
                <a:gd name="T2" fmla="*/ 14 w 69"/>
                <a:gd name="T3" fmla="*/ 0 h 42"/>
                <a:gd name="T4" fmla="*/ 69 w 69"/>
                <a:gd name="T5" fmla="*/ 28 h 42"/>
                <a:gd name="T6" fmla="*/ 0 w 69"/>
                <a:gd name="T7" fmla="*/ 42 h 42"/>
                <a:gd name="T8" fmla="*/ 0 w 69"/>
                <a:gd name="T9" fmla="*/ 14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2"/>
                <a:gd name="T17" fmla="*/ 69 w 69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2">
                  <a:moveTo>
                    <a:pt x="0" y="14"/>
                  </a:moveTo>
                  <a:lnTo>
                    <a:pt x="14" y="0"/>
                  </a:lnTo>
                  <a:lnTo>
                    <a:pt x="69" y="28"/>
                  </a:lnTo>
                  <a:lnTo>
                    <a:pt x="0" y="42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1879" y="2173"/>
              <a:ext cx="2074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3953" y="2698"/>
              <a:ext cx="69" cy="42"/>
            </a:xfrm>
            <a:custGeom>
              <a:avLst/>
              <a:gdLst>
                <a:gd name="T0" fmla="*/ 0 w 69"/>
                <a:gd name="T1" fmla="*/ 28 h 42"/>
                <a:gd name="T2" fmla="*/ 14 w 69"/>
                <a:gd name="T3" fmla="*/ 0 h 42"/>
                <a:gd name="T4" fmla="*/ 69 w 69"/>
                <a:gd name="T5" fmla="*/ 28 h 42"/>
                <a:gd name="T6" fmla="*/ 0 w 69"/>
                <a:gd name="T7" fmla="*/ 42 h 42"/>
                <a:gd name="T8" fmla="*/ 0 w 69"/>
                <a:gd name="T9" fmla="*/ 28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2"/>
                <a:gd name="T17" fmla="*/ 69 w 69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2">
                  <a:moveTo>
                    <a:pt x="0" y="28"/>
                  </a:moveTo>
                  <a:lnTo>
                    <a:pt x="14" y="0"/>
                  </a:lnTo>
                  <a:lnTo>
                    <a:pt x="69" y="28"/>
                  </a:lnTo>
                  <a:lnTo>
                    <a:pt x="0" y="42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1879" y="2588"/>
              <a:ext cx="2074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585" y="1681"/>
              <a:ext cx="63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Coordinator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85" y="2151"/>
              <a:ext cx="6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1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585" y="2539"/>
              <a:ext cx="6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815" y="2303"/>
              <a:ext cx="95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(waiting for votes)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815" y="2539"/>
              <a:ext cx="55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committed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875" y="2884"/>
              <a:ext cx="26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done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815" y="2137"/>
              <a:ext cx="104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prepared to commit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571" y="1922"/>
              <a:ext cx="22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step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37" y="2062"/>
              <a:ext cx="1507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050" y="1578"/>
              <a:ext cx="1507" cy="1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4050" y="1578"/>
              <a:ext cx="1521" cy="145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098" y="1681"/>
              <a:ext cx="57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4098" y="2317"/>
              <a:ext cx="6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2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098" y="2718"/>
              <a:ext cx="6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4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351" y="2497"/>
              <a:ext cx="57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(uncertain)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351" y="2331"/>
              <a:ext cx="104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prepared to commit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4351" y="2718"/>
              <a:ext cx="55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committed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4430" y="1922"/>
              <a:ext cx="32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status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4098" y="1922"/>
              <a:ext cx="22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step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>
              <a:off x="4064" y="2076"/>
              <a:ext cx="1490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875" y="1922"/>
              <a:ext cx="32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status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Failures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To deal with server crashes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Each participant saves tentative updates into permanent storage, </a:t>
            </a:r>
            <a:r>
              <a:rPr lang="en-US" u="sng" dirty="0">
                <a:latin typeface="Arial" pitchFamily="-1" charset="0"/>
              </a:rPr>
              <a:t>right before </a:t>
            </a:r>
            <a:r>
              <a:rPr lang="en-US" dirty="0">
                <a:latin typeface="Arial" pitchFamily="-1" charset="0"/>
              </a:rPr>
              <a:t>replying yes/no in first phase. Retrievable after crash recovery.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To deal with </a:t>
            </a:r>
            <a:r>
              <a:rPr lang="en-US" dirty="0" err="1">
                <a:latin typeface="Arial" pitchFamily="-1" charset="0"/>
              </a:rPr>
              <a:t>canCommit</a:t>
            </a:r>
            <a:r>
              <a:rPr lang="en-US" dirty="0">
                <a:latin typeface="Arial" pitchFamily="-1" charset="0"/>
              </a:rPr>
              <a:t>? loss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The participant may decide to abort unilaterally after a timeout (coordinator will eventually abort)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To deal with Yes/No loss, the coordinator aborts the transaction after a timeout (pessimistic). It must announce </a:t>
            </a:r>
            <a:r>
              <a:rPr lang="en-US" dirty="0" err="1">
                <a:latin typeface="Arial" pitchFamily="-1" charset="0"/>
              </a:rPr>
              <a:t>doAbort</a:t>
            </a:r>
            <a:r>
              <a:rPr lang="en-US" dirty="0">
                <a:latin typeface="Arial" pitchFamily="-1" charset="0"/>
              </a:rPr>
              <a:t> to those who sent in their votes.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To deal with </a:t>
            </a:r>
            <a:r>
              <a:rPr lang="en-US" dirty="0" err="1">
                <a:latin typeface="Arial" pitchFamily="-1" charset="0"/>
              </a:rPr>
              <a:t>doCommit</a:t>
            </a:r>
            <a:r>
              <a:rPr lang="en-US" dirty="0">
                <a:latin typeface="Arial" pitchFamily="-1" charset="0"/>
              </a:rPr>
              <a:t> loss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The participant may wait for a timeout, send a </a:t>
            </a:r>
            <a:r>
              <a:rPr lang="en-US" dirty="0" err="1">
                <a:latin typeface="Arial" pitchFamily="-1" charset="0"/>
              </a:rPr>
              <a:t>getDecision</a:t>
            </a:r>
            <a:r>
              <a:rPr lang="en-US" dirty="0">
                <a:latin typeface="Arial" pitchFamily="-1" charset="0"/>
              </a:rPr>
              <a:t> request (retries until reply received) – cannot abort after having voted Yes but before receiving </a:t>
            </a:r>
            <a:r>
              <a:rPr lang="en-US" dirty="0" err="1">
                <a:latin typeface="Arial" pitchFamily="-1" charset="0"/>
              </a:rPr>
              <a:t>doCommit/doAbort</a:t>
            </a:r>
            <a:r>
              <a:rPr lang="en-US" dirty="0">
                <a:latin typeface="Arial" pitchFamily="-1" charset="0"/>
              </a:rPr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 </a:t>
            </a:r>
            <a:r>
              <a:rPr lang="en-US" dirty="0"/>
              <a:t>with 2PC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a blocking protocol.</a:t>
            </a:r>
          </a:p>
          <a:p>
            <a:r>
              <a:rPr lang="en-US" dirty="0"/>
              <a:t>Scalability &amp; availability issues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Increasing concurrency</a:t>
            </a:r>
          </a:p>
          <a:p>
            <a:pPr lvl="1"/>
            <a:r>
              <a:rPr lang="en-US" dirty="0"/>
              <a:t>Non-exclusive locks</a:t>
            </a:r>
          </a:p>
          <a:p>
            <a:pPr lvl="1"/>
            <a:r>
              <a:rPr lang="en-US" dirty="0"/>
              <a:t>Two-version locks</a:t>
            </a:r>
          </a:p>
          <a:p>
            <a:pPr lvl="1"/>
            <a:r>
              <a:rPr lang="en-US" dirty="0"/>
              <a:t>Hierarchical locks</a:t>
            </a:r>
          </a:p>
          <a:p>
            <a:r>
              <a:rPr lang="en-US" dirty="0"/>
              <a:t>Distributed transactions</a:t>
            </a:r>
          </a:p>
          <a:p>
            <a:pPr lvl="1"/>
            <a:r>
              <a:rPr lang="en-US" dirty="0"/>
              <a:t>One-phase commit cannot handle failures &amp; abort well</a:t>
            </a:r>
          </a:p>
          <a:p>
            <a:pPr lvl="1"/>
            <a:r>
              <a:rPr lang="en-US" dirty="0"/>
              <a:t>Two-phase commit mitigates the problems of one-phase commit</a:t>
            </a:r>
          </a:p>
          <a:p>
            <a:pPr lvl="1"/>
            <a:r>
              <a:rPr lang="en-US" dirty="0"/>
              <a:t>Two-phase commit has its own limitation: blocking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Strict execution of transactions?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Delay both their read and write operations </a:t>
            </a:r>
            <a:r>
              <a:rPr lang="en-US" dirty="0"/>
              <a:t>on an object until all transactions that previously wrote that object have either committed or aborted</a:t>
            </a:r>
          </a:p>
          <a:p>
            <a:r>
              <a:rPr lang="en-US" dirty="0"/>
              <a:t>Two phase locking?</a:t>
            </a:r>
          </a:p>
          <a:p>
            <a:pPr lvl="1"/>
            <a:r>
              <a:rPr lang="en-US" dirty="0"/>
              <a:t>Growing phase</a:t>
            </a:r>
          </a:p>
          <a:p>
            <a:pPr lvl="1"/>
            <a:r>
              <a:rPr lang="en-US" dirty="0"/>
              <a:t>Shrinking phase</a:t>
            </a:r>
          </a:p>
          <a:p>
            <a:r>
              <a:rPr lang="en-US" dirty="0"/>
              <a:t>Strict two phase locking?</a:t>
            </a:r>
          </a:p>
          <a:p>
            <a:pPr lvl="1"/>
            <a:r>
              <a:rPr lang="en-US" dirty="0"/>
              <a:t>Release locks only at either commit() or abort()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4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PA3 deadline: 4/8 (Friday)</a:t>
            </a:r>
          </a:p>
          <a:p>
            <a:r>
              <a:rPr lang="en-US" dirty="0"/>
              <a:t>PA2-B &amp; Midterm grades on </a:t>
            </a:r>
            <a:r>
              <a:rPr lang="en-US" dirty="0" err="1"/>
              <a:t>UBLearns</a:t>
            </a:r>
            <a:endParaRPr lang="en-US" dirty="0"/>
          </a:p>
          <a:p>
            <a:r>
              <a:rPr lang="en-US" dirty="0"/>
              <a:t>I will post midterm (letter) grades to show you where you are at this </a:t>
            </a:r>
            <a:r>
              <a:rPr lang="en-US"/>
              <a:t>point.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638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/>
              <a:t>Transactions that invoke operations at multiple servers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1054100" y="28829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2667000" y="2108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692400" y="3378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2705100" y="4610100"/>
            <a:ext cx="787400" cy="1003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7" name="Oval 8"/>
          <p:cNvSpPr>
            <a:spLocks noChangeArrowheads="1"/>
          </p:cNvSpPr>
          <p:nvPr/>
        </p:nvSpPr>
        <p:spPr bwMode="auto">
          <a:xfrm>
            <a:off x="2895600" y="23241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2882900" y="25146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10"/>
          <p:cNvSpPr>
            <a:spLocks noChangeArrowheads="1"/>
          </p:cNvSpPr>
          <p:nvPr/>
        </p:nvSpPr>
        <p:spPr bwMode="auto">
          <a:xfrm>
            <a:off x="2959100" y="35560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2946400" y="37465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12"/>
          <p:cNvSpPr>
            <a:spLocks noChangeArrowheads="1"/>
          </p:cNvSpPr>
          <p:nvPr/>
        </p:nvSpPr>
        <p:spPr bwMode="auto">
          <a:xfrm>
            <a:off x="2946400" y="46609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2933700" y="48514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14"/>
          <p:cNvSpPr>
            <a:spLocks noChangeArrowheads="1"/>
          </p:cNvSpPr>
          <p:nvPr/>
        </p:nvSpPr>
        <p:spPr bwMode="auto">
          <a:xfrm>
            <a:off x="2971800" y="51689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15"/>
          <p:cNvSpPr>
            <a:spLocks noChangeShapeType="1"/>
          </p:cNvSpPr>
          <p:nvPr/>
        </p:nvSpPr>
        <p:spPr bwMode="auto">
          <a:xfrm>
            <a:off x="2959100" y="53594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5" name="AutoShape 16"/>
          <p:cNvCxnSpPr>
            <a:cxnSpLocks noChangeShapeType="1"/>
            <a:stCxn id="39" idx="0"/>
            <a:endCxn id="27" idx="2"/>
          </p:cNvCxnSpPr>
          <p:nvPr/>
        </p:nvCxnSpPr>
        <p:spPr bwMode="auto">
          <a:xfrm rot="16200000">
            <a:off x="1889125" y="2079625"/>
            <a:ext cx="571500" cy="14414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6" name="AutoShape 17"/>
          <p:cNvCxnSpPr>
            <a:cxnSpLocks noChangeShapeType="1"/>
            <a:stCxn id="39" idx="3"/>
            <a:endCxn id="30" idx="0"/>
          </p:cNvCxnSpPr>
          <p:nvPr/>
        </p:nvCxnSpPr>
        <p:spPr bwMode="auto">
          <a:xfrm>
            <a:off x="1612900" y="3249613"/>
            <a:ext cx="1333500" cy="48260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7" name="AutoShape 18"/>
          <p:cNvCxnSpPr>
            <a:cxnSpLocks noChangeShapeType="1"/>
            <a:stCxn id="39" idx="2"/>
            <a:endCxn id="31" idx="2"/>
          </p:cNvCxnSpPr>
          <p:nvPr/>
        </p:nvCxnSpPr>
        <p:spPr bwMode="auto">
          <a:xfrm rot="16200000" flipH="1">
            <a:off x="1480344" y="3385344"/>
            <a:ext cx="1439862" cy="14922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8" name="AutoShape 19"/>
          <p:cNvCxnSpPr>
            <a:cxnSpLocks noChangeShapeType="1"/>
            <a:stCxn id="39" idx="2"/>
            <a:endCxn id="33" idx="2"/>
          </p:cNvCxnSpPr>
          <p:nvPr/>
        </p:nvCxnSpPr>
        <p:spPr bwMode="auto">
          <a:xfrm rot="16200000" flipH="1">
            <a:off x="1239044" y="3626644"/>
            <a:ext cx="1947862" cy="15176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1295400" y="30861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3162300" y="2413000"/>
            <a:ext cx="2667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2641600" y="39116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42" name="Text Box 23"/>
          <p:cNvSpPr txBox="1">
            <a:spLocks noChangeArrowheads="1"/>
          </p:cNvSpPr>
          <p:nvPr/>
        </p:nvSpPr>
        <p:spPr bwMode="auto">
          <a:xfrm>
            <a:off x="2667000" y="53721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3200400" y="3619500"/>
            <a:ext cx="292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3213100" y="47117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45" name="Text Box 26"/>
          <p:cNvSpPr txBox="1">
            <a:spLocks noChangeArrowheads="1"/>
          </p:cNvSpPr>
          <p:nvPr/>
        </p:nvSpPr>
        <p:spPr bwMode="auto">
          <a:xfrm>
            <a:off x="3225800" y="5219700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4318000" y="32766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7" name="Text Box 28"/>
          <p:cNvSpPr txBox="1">
            <a:spLocks noChangeArrowheads="1"/>
          </p:cNvSpPr>
          <p:nvPr/>
        </p:nvSpPr>
        <p:spPr bwMode="auto">
          <a:xfrm>
            <a:off x="4394200" y="35052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48" name="Rectangle 29"/>
          <p:cNvSpPr>
            <a:spLocks noChangeArrowheads="1"/>
          </p:cNvSpPr>
          <p:nvPr/>
        </p:nvSpPr>
        <p:spPr bwMode="auto">
          <a:xfrm>
            <a:off x="5524500" y="2540000"/>
            <a:ext cx="914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9" name="Text Box 30"/>
          <p:cNvSpPr txBox="1">
            <a:spLocks noChangeArrowheads="1"/>
          </p:cNvSpPr>
          <p:nvPr/>
        </p:nvSpPr>
        <p:spPr bwMode="auto">
          <a:xfrm>
            <a:off x="5219700" y="2743200"/>
            <a:ext cx="419100" cy="296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50" name="Rectangle 31"/>
          <p:cNvSpPr>
            <a:spLocks noChangeArrowheads="1"/>
          </p:cNvSpPr>
          <p:nvPr/>
        </p:nvSpPr>
        <p:spPr bwMode="auto">
          <a:xfrm>
            <a:off x="5486400" y="3860800"/>
            <a:ext cx="952500" cy="863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1" name="Rectangle 32"/>
          <p:cNvSpPr>
            <a:spLocks noChangeArrowheads="1"/>
          </p:cNvSpPr>
          <p:nvPr/>
        </p:nvSpPr>
        <p:spPr bwMode="auto">
          <a:xfrm>
            <a:off x="6870700" y="2146300"/>
            <a:ext cx="1041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2" name="Rectangle 33"/>
          <p:cNvSpPr>
            <a:spLocks noChangeArrowheads="1"/>
          </p:cNvSpPr>
          <p:nvPr/>
        </p:nvSpPr>
        <p:spPr bwMode="auto">
          <a:xfrm>
            <a:off x="7035800" y="3289300"/>
            <a:ext cx="1092200" cy="939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3" name="Rectangle 34"/>
          <p:cNvSpPr>
            <a:spLocks noChangeArrowheads="1"/>
          </p:cNvSpPr>
          <p:nvPr/>
        </p:nvSpPr>
        <p:spPr bwMode="auto">
          <a:xfrm>
            <a:off x="6896100" y="4533900"/>
            <a:ext cx="990600" cy="914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4" name="Text Box 35"/>
          <p:cNvSpPr txBox="1">
            <a:spLocks noChangeArrowheads="1"/>
          </p:cNvSpPr>
          <p:nvPr/>
        </p:nvSpPr>
        <p:spPr bwMode="auto">
          <a:xfrm>
            <a:off x="5270500" y="4152900"/>
            <a:ext cx="419100" cy="296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6578600" y="22733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T11</a:t>
            </a:r>
          </a:p>
        </p:txBody>
      </p:sp>
      <p:sp>
        <p:nvSpPr>
          <p:cNvPr id="56" name="Text Box 37"/>
          <p:cNvSpPr txBox="1">
            <a:spLocks noChangeArrowheads="1"/>
          </p:cNvSpPr>
          <p:nvPr/>
        </p:nvSpPr>
        <p:spPr bwMode="auto">
          <a:xfrm>
            <a:off x="6769100" y="33909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T12</a:t>
            </a:r>
          </a:p>
        </p:txBody>
      </p:sp>
      <p:sp>
        <p:nvSpPr>
          <p:cNvPr id="57" name="Text Box 38"/>
          <p:cNvSpPr txBox="1">
            <a:spLocks noChangeArrowheads="1"/>
          </p:cNvSpPr>
          <p:nvPr/>
        </p:nvSpPr>
        <p:spPr bwMode="auto">
          <a:xfrm>
            <a:off x="6769100" y="38354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T21</a:t>
            </a:r>
          </a:p>
        </p:txBody>
      </p:sp>
      <p:sp>
        <p:nvSpPr>
          <p:cNvPr id="58" name="Text Box 39"/>
          <p:cNvSpPr txBox="1">
            <a:spLocks noChangeArrowheads="1"/>
          </p:cNvSpPr>
          <p:nvPr/>
        </p:nvSpPr>
        <p:spPr bwMode="auto">
          <a:xfrm>
            <a:off x="6553200" y="48768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T22</a:t>
            </a:r>
          </a:p>
        </p:txBody>
      </p:sp>
      <p:sp>
        <p:nvSpPr>
          <p:cNvPr id="59" name="Oval 40"/>
          <p:cNvSpPr>
            <a:spLocks noChangeArrowheads="1"/>
          </p:cNvSpPr>
          <p:nvPr/>
        </p:nvSpPr>
        <p:spPr bwMode="auto">
          <a:xfrm>
            <a:off x="7378700" y="22987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41"/>
          <p:cNvSpPr>
            <a:spLocks noChangeShapeType="1"/>
          </p:cNvSpPr>
          <p:nvPr/>
        </p:nvSpPr>
        <p:spPr bwMode="auto">
          <a:xfrm>
            <a:off x="7366000" y="24892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Text Box 42"/>
          <p:cNvSpPr txBox="1">
            <a:spLocks noChangeArrowheads="1"/>
          </p:cNvSpPr>
          <p:nvPr/>
        </p:nvSpPr>
        <p:spPr bwMode="auto">
          <a:xfrm>
            <a:off x="7645400" y="2349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62" name="Oval 43"/>
          <p:cNvSpPr>
            <a:spLocks noChangeArrowheads="1"/>
          </p:cNvSpPr>
          <p:nvPr/>
        </p:nvSpPr>
        <p:spPr bwMode="auto">
          <a:xfrm>
            <a:off x="7569200" y="33401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44"/>
          <p:cNvSpPr>
            <a:spLocks noChangeShapeType="1"/>
          </p:cNvSpPr>
          <p:nvPr/>
        </p:nvSpPr>
        <p:spPr bwMode="auto">
          <a:xfrm>
            <a:off x="7556500" y="35306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Text Box 45"/>
          <p:cNvSpPr txBox="1">
            <a:spLocks noChangeArrowheads="1"/>
          </p:cNvSpPr>
          <p:nvPr/>
        </p:nvSpPr>
        <p:spPr bwMode="auto">
          <a:xfrm>
            <a:off x="7835900" y="3390900"/>
            <a:ext cx="3175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65" name="Oval 46"/>
          <p:cNvSpPr>
            <a:spLocks noChangeArrowheads="1"/>
          </p:cNvSpPr>
          <p:nvPr/>
        </p:nvSpPr>
        <p:spPr bwMode="auto">
          <a:xfrm>
            <a:off x="7569200" y="3784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47"/>
          <p:cNvSpPr>
            <a:spLocks noChangeShapeType="1"/>
          </p:cNvSpPr>
          <p:nvPr/>
        </p:nvSpPr>
        <p:spPr bwMode="auto">
          <a:xfrm>
            <a:off x="7556500" y="3975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Text Box 48"/>
          <p:cNvSpPr txBox="1">
            <a:spLocks noChangeArrowheads="1"/>
          </p:cNvSpPr>
          <p:nvPr/>
        </p:nvSpPr>
        <p:spPr bwMode="auto">
          <a:xfrm>
            <a:off x="7835900" y="3835400"/>
            <a:ext cx="3048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68" name="Oval 49"/>
          <p:cNvSpPr>
            <a:spLocks noChangeArrowheads="1"/>
          </p:cNvSpPr>
          <p:nvPr/>
        </p:nvSpPr>
        <p:spPr bwMode="auto">
          <a:xfrm>
            <a:off x="7327900" y="45720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Line 50"/>
          <p:cNvSpPr>
            <a:spLocks noChangeShapeType="1"/>
          </p:cNvSpPr>
          <p:nvPr/>
        </p:nvSpPr>
        <p:spPr bwMode="auto">
          <a:xfrm>
            <a:off x="7315200" y="47625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Text Box 51"/>
          <p:cNvSpPr txBox="1">
            <a:spLocks noChangeArrowheads="1"/>
          </p:cNvSpPr>
          <p:nvPr/>
        </p:nvSpPr>
        <p:spPr bwMode="auto">
          <a:xfrm>
            <a:off x="7594600" y="4622800"/>
            <a:ext cx="3175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71" name="Oval 52"/>
          <p:cNvSpPr>
            <a:spLocks noChangeArrowheads="1"/>
          </p:cNvSpPr>
          <p:nvPr/>
        </p:nvSpPr>
        <p:spPr bwMode="auto">
          <a:xfrm>
            <a:off x="7327900" y="50165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Line 53"/>
          <p:cNvSpPr>
            <a:spLocks noChangeShapeType="1"/>
          </p:cNvSpPr>
          <p:nvPr/>
        </p:nvSpPr>
        <p:spPr bwMode="auto">
          <a:xfrm>
            <a:off x="7315200" y="52070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Text Box 54"/>
          <p:cNvSpPr txBox="1">
            <a:spLocks noChangeArrowheads="1"/>
          </p:cNvSpPr>
          <p:nvPr/>
        </p:nvSpPr>
        <p:spPr bwMode="auto">
          <a:xfrm>
            <a:off x="7594600" y="5067300"/>
            <a:ext cx="3048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</a:t>
            </a:r>
          </a:p>
        </p:txBody>
      </p:sp>
      <p:sp>
        <p:nvSpPr>
          <p:cNvPr id="74" name="Oval 55"/>
          <p:cNvSpPr>
            <a:spLocks noChangeArrowheads="1"/>
          </p:cNvSpPr>
          <p:nvPr/>
        </p:nvSpPr>
        <p:spPr bwMode="auto">
          <a:xfrm>
            <a:off x="5918200" y="27178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Text Box 56"/>
          <p:cNvSpPr txBox="1">
            <a:spLocks noChangeArrowheads="1"/>
          </p:cNvSpPr>
          <p:nvPr/>
        </p:nvSpPr>
        <p:spPr bwMode="auto">
          <a:xfrm>
            <a:off x="6172200" y="27686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</a:t>
            </a:r>
          </a:p>
        </p:txBody>
      </p:sp>
      <p:sp>
        <p:nvSpPr>
          <p:cNvPr id="76" name="Line 57"/>
          <p:cNvSpPr>
            <a:spLocks noChangeShapeType="1"/>
          </p:cNvSpPr>
          <p:nvPr/>
        </p:nvSpPr>
        <p:spPr bwMode="auto">
          <a:xfrm>
            <a:off x="5918200" y="29083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Oval 58"/>
          <p:cNvSpPr>
            <a:spLocks noChangeArrowheads="1"/>
          </p:cNvSpPr>
          <p:nvPr/>
        </p:nvSpPr>
        <p:spPr bwMode="auto">
          <a:xfrm>
            <a:off x="5905500" y="42037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Text Box 59"/>
          <p:cNvSpPr txBox="1">
            <a:spLocks noChangeArrowheads="1"/>
          </p:cNvSpPr>
          <p:nvPr/>
        </p:nvSpPr>
        <p:spPr bwMode="auto">
          <a:xfrm>
            <a:off x="6159500" y="4254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K</a:t>
            </a:r>
          </a:p>
        </p:txBody>
      </p:sp>
      <p:sp>
        <p:nvSpPr>
          <p:cNvPr id="79" name="Line 60"/>
          <p:cNvSpPr>
            <a:spLocks noChangeShapeType="1"/>
          </p:cNvSpPr>
          <p:nvPr/>
        </p:nvSpPr>
        <p:spPr bwMode="auto">
          <a:xfrm>
            <a:off x="5905500" y="43942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80" name="AutoShape 61"/>
          <p:cNvCxnSpPr>
            <a:cxnSpLocks noChangeShapeType="1"/>
            <a:stCxn id="54" idx="2"/>
            <a:endCxn id="58" idx="1"/>
          </p:cNvCxnSpPr>
          <p:nvPr/>
        </p:nvCxnSpPr>
        <p:spPr bwMode="auto">
          <a:xfrm rot="16200000" flipH="1">
            <a:off x="5735637" y="4194176"/>
            <a:ext cx="561975" cy="10731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81" name="AutoShape 62"/>
          <p:cNvCxnSpPr>
            <a:cxnSpLocks noChangeShapeType="1"/>
            <a:stCxn id="49" idx="0"/>
            <a:endCxn id="55" idx="1"/>
          </p:cNvCxnSpPr>
          <p:nvPr/>
        </p:nvCxnSpPr>
        <p:spPr bwMode="auto">
          <a:xfrm rot="16200000">
            <a:off x="5836444" y="2001044"/>
            <a:ext cx="334962" cy="1149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82" name="Line 63"/>
          <p:cNvSpPr>
            <a:spLocks noChangeShapeType="1"/>
          </p:cNvSpPr>
          <p:nvPr/>
        </p:nvSpPr>
        <p:spPr bwMode="auto">
          <a:xfrm>
            <a:off x="5638800" y="2895600"/>
            <a:ext cx="279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Line 64"/>
          <p:cNvSpPr>
            <a:spLocks noChangeShapeType="1"/>
          </p:cNvSpPr>
          <p:nvPr/>
        </p:nvSpPr>
        <p:spPr bwMode="auto">
          <a:xfrm flipV="1">
            <a:off x="4559300" y="2882900"/>
            <a:ext cx="0" cy="622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Line 65"/>
          <p:cNvSpPr>
            <a:spLocks noChangeShapeType="1"/>
          </p:cNvSpPr>
          <p:nvPr/>
        </p:nvSpPr>
        <p:spPr bwMode="auto">
          <a:xfrm>
            <a:off x="4559300" y="2870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66"/>
          <p:cNvSpPr>
            <a:spLocks noChangeShapeType="1"/>
          </p:cNvSpPr>
          <p:nvPr/>
        </p:nvSpPr>
        <p:spPr bwMode="auto">
          <a:xfrm flipV="1">
            <a:off x="4559300" y="3835400"/>
            <a:ext cx="0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67"/>
          <p:cNvSpPr>
            <a:spLocks noChangeShapeType="1"/>
          </p:cNvSpPr>
          <p:nvPr/>
        </p:nvSpPr>
        <p:spPr bwMode="auto">
          <a:xfrm>
            <a:off x="4584700" y="42799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87" name="AutoShape 68"/>
          <p:cNvCxnSpPr>
            <a:cxnSpLocks noChangeShapeType="1"/>
            <a:stCxn id="49" idx="2"/>
            <a:endCxn id="56" idx="1"/>
          </p:cNvCxnSpPr>
          <p:nvPr/>
        </p:nvCxnSpPr>
        <p:spPr bwMode="auto">
          <a:xfrm rot="16200000" flipH="1">
            <a:off x="5856287" y="2613026"/>
            <a:ext cx="485775" cy="13398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88" name="AutoShape 69"/>
          <p:cNvCxnSpPr>
            <a:cxnSpLocks noChangeShapeType="1"/>
            <a:stCxn id="54" idx="0"/>
            <a:endCxn id="57" idx="1"/>
          </p:cNvCxnSpPr>
          <p:nvPr/>
        </p:nvCxnSpPr>
        <p:spPr bwMode="auto">
          <a:xfrm rot="16200000">
            <a:off x="6033294" y="3417094"/>
            <a:ext cx="182562" cy="12890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89" name="Line 70"/>
          <p:cNvSpPr>
            <a:spLocks noChangeShapeType="1"/>
          </p:cNvSpPr>
          <p:nvPr/>
        </p:nvSpPr>
        <p:spPr bwMode="auto">
          <a:xfrm>
            <a:off x="5676900" y="4330700"/>
            <a:ext cx="266700" cy="63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71"/>
          <p:cNvSpPr>
            <a:spLocks noChangeShapeType="1"/>
          </p:cNvSpPr>
          <p:nvPr/>
        </p:nvSpPr>
        <p:spPr bwMode="auto">
          <a:xfrm>
            <a:off x="7048500" y="2400300"/>
            <a:ext cx="342900" cy="88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72"/>
          <p:cNvSpPr>
            <a:spLocks noChangeShapeType="1"/>
          </p:cNvSpPr>
          <p:nvPr/>
        </p:nvSpPr>
        <p:spPr bwMode="auto">
          <a:xfrm>
            <a:off x="7251700" y="3543300"/>
            <a:ext cx="317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73"/>
          <p:cNvSpPr>
            <a:spLocks noChangeShapeType="1"/>
          </p:cNvSpPr>
          <p:nvPr/>
        </p:nvSpPr>
        <p:spPr bwMode="auto">
          <a:xfrm>
            <a:off x="7251700" y="3975100"/>
            <a:ext cx="3302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74"/>
          <p:cNvSpPr>
            <a:spLocks noChangeShapeType="1"/>
          </p:cNvSpPr>
          <p:nvPr/>
        </p:nvSpPr>
        <p:spPr bwMode="auto">
          <a:xfrm flipV="1">
            <a:off x="7048500" y="4762500"/>
            <a:ext cx="27940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75"/>
          <p:cNvSpPr>
            <a:spLocks noChangeShapeType="1"/>
          </p:cNvSpPr>
          <p:nvPr/>
        </p:nvSpPr>
        <p:spPr bwMode="auto">
          <a:xfrm>
            <a:off x="7048500" y="5003800"/>
            <a:ext cx="279400" cy="215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Text Box 76"/>
          <p:cNvSpPr txBox="1">
            <a:spLocks noChangeArrowheads="1"/>
          </p:cNvSpPr>
          <p:nvPr/>
        </p:nvSpPr>
        <p:spPr bwMode="auto">
          <a:xfrm>
            <a:off x="1460500" y="5765800"/>
            <a:ext cx="32766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Flat Distributed Transaction</a:t>
            </a:r>
          </a:p>
        </p:txBody>
      </p:sp>
      <p:sp>
        <p:nvSpPr>
          <p:cNvPr id="96" name="Text Box 77"/>
          <p:cNvSpPr txBox="1">
            <a:spLocks noChangeArrowheads="1"/>
          </p:cNvSpPr>
          <p:nvPr/>
        </p:nvSpPr>
        <p:spPr bwMode="auto">
          <a:xfrm>
            <a:off x="4927600" y="5753100"/>
            <a:ext cx="32766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Nested Distributed Transaction</a:t>
            </a:r>
          </a:p>
        </p:txBody>
      </p:sp>
      <p:sp>
        <p:nvSpPr>
          <p:cNvPr id="97" name="Text Box 78"/>
          <p:cNvSpPr txBox="1">
            <a:spLocks noChangeArrowheads="1"/>
          </p:cNvSpPr>
          <p:nvPr/>
        </p:nvSpPr>
        <p:spPr bwMode="auto">
          <a:xfrm>
            <a:off x="2654300" y="25781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X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Coordinator and Participants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Coordinator</a:t>
            </a:r>
          </a:p>
          <a:p>
            <a:pPr lvl="1"/>
            <a:r>
              <a:rPr lang="en-US" dirty="0"/>
              <a:t>In charge of begin, commit, and abort</a:t>
            </a:r>
          </a:p>
          <a:p>
            <a:r>
              <a:rPr lang="en-US" dirty="0"/>
              <a:t>Participants</a:t>
            </a:r>
          </a:p>
          <a:p>
            <a:pPr lvl="1"/>
            <a:r>
              <a:rPr lang="en-US" dirty="0"/>
              <a:t>Server processes that handle local operations</a:t>
            </a:r>
          </a:p>
        </p:txBody>
      </p:sp>
      <p:sp>
        <p:nvSpPr>
          <p:cNvPr id="82" name="Content Placeholder 8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495800" y="1905000"/>
            <a:ext cx="3810000" cy="4216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48200" y="3505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680200" y="2171700"/>
            <a:ext cx="889000" cy="939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718300" y="3378200"/>
            <a:ext cx="876300" cy="1003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718300" y="4699000"/>
            <a:ext cx="889000" cy="1320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086600" y="2641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7073900" y="2832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112000" y="38862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7099300" y="40767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7061200" y="5054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7048500" y="5245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7086600" y="5562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7073900" y="5753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9" name="AutoShape 18"/>
          <p:cNvCxnSpPr>
            <a:cxnSpLocks noChangeShapeType="1"/>
            <a:stCxn id="22" idx="0"/>
            <a:endCxn id="11" idx="2"/>
          </p:cNvCxnSpPr>
          <p:nvPr/>
        </p:nvCxnSpPr>
        <p:spPr bwMode="auto">
          <a:xfrm rot="16200000">
            <a:off x="5629275" y="2251075"/>
            <a:ext cx="876300" cy="2038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20" name="AutoShape 19"/>
          <p:cNvCxnSpPr>
            <a:cxnSpLocks noChangeShapeType="1"/>
            <a:stCxn id="22" idx="2"/>
            <a:endCxn id="15" idx="2"/>
          </p:cNvCxnSpPr>
          <p:nvPr/>
        </p:nvCxnSpPr>
        <p:spPr bwMode="auto">
          <a:xfrm rot="16200000" flipH="1">
            <a:off x="5449094" y="3632994"/>
            <a:ext cx="1211262" cy="20129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21" name="AutoShape 20"/>
          <p:cNvCxnSpPr>
            <a:cxnSpLocks noChangeShapeType="1"/>
            <a:stCxn id="22" idx="2"/>
            <a:endCxn id="17" idx="2"/>
          </p:cNvCxnSpPr>
          <p:nvPr/>
        </p:nvCxnSpPr>
        <p:spPr bwMode="auto">
          <a:xfrm rot="16200000" flipH="1">
            <a:off x="5207794" y="3874294"/>
            <a:ext cx="1719262" cy="2038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4889500" y="37084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7353300" y="2730500"/>
            <a:ext cx="2667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6756400" y="41402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807200" y="58039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353300" y="3949700"/>
            <a:ext cx="292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327900" y="51054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7340600" y="5613400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6769100" y="2857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5194300" y="3924300"/>
            <a:ext cx="1955800" cy="15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638800" y="22479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5626100" y="24384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6896100" y="22479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>
            <a:off x="6883400" y="24384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6858000" y="34290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6845300" y="36195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6807200" y="47498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6794500" y="49403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H="1">
            <a:off x="5918200" y="2425700"/>
            <a:ext cx="9779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 flipH="1" flipV="1">
            <a:off x="5930900" y="2451100"/>
            <a:ext cx="914400" cy="1168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 flipH="1" flipV="1">
            <a:off x="5918200" y="2540000"/>
            <a:ext cx="901700" cy="24003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6083300" y="21336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337300" y="31115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6007100" y="35814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4559300" y="2552284"/>
            <a:ext cx="1397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Coordinator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7099300" y="22098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7073900" y="34417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023100" y="47371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80" name="Text Box 79"/>
          <p:cNvSpPr txBox="1">
            <a:spLocks noChangeArrowheads="1"/>
          </p:cNvSpPr>
          <p:nvPr/>
        </p:nvSpPr>
        <p:spPr bwMode="auto">
          <a:xfrm>
            <a:off x="5029200" y="6235700"/>
            <a:ext cx="290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Coordinator &amp; Participants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Distributed Transactions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341313" y="1371600"/>
            <a:ext cx="8316912" cy="4716463"/>
            <a:chOff x="233" y="864"/>
            <a:chExt cx="5675" cy="2971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1535" y="1385"/>
              <a:ext cx="935" cy="1041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1848" y="1825"/>
              <a:ext cx="304" cy="24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AutoShape 6"/>
            <p:cNvSpPr>
              <a:spLocks noChangeArrowheads="1"/>
            </p:cNvSpPr>
            <p:nvPr/>
          </p:nvSpPr>
          <p:spPr bwMode="auto">
            <a:xfrm>
              <a:off x="2546" y="864"/>
              <a:ext cx="153" cy="214"/>
            </a:xfrm>
            <a:prstGeom prst="roundRect">
              <a:avLst>
                <a:gd name="adj" fmla="val 42481"/>
              </a:avLst>
            </a:prstGeom>
            <a:solidFill>
              <a:srgbClr val="FFDC9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2546" y="864"/>
              <a:ext cx="169" cy="230"/>
            </a:xfrm>
            <a:prstGeom prst="roundRect">
              <a:avLst>
                <a:gd name="adj" fmla="val 38463"/>
              </a:avLst>
            </a:prstGeom>
            <a:noFill/>
            <a:ln w="34925">
              <a:solidFill>
                <a:srgbClr val="FFDC9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2561" y="864"/>
              <a:ext cx="138" cy="1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2561" y="864"/>
              <a:ext cx="154" cy="122"/>
            </a:xfrm>
            <a:prstGeom prst="rect">
              <a:avLst/>
            </a:prstGeom>
            <a:noFill/>
            <a:ln w="34925">
              <a:solidFill>
                <a:srgbClr val="FFFFFF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AutoShape 10"/>
            <p:cNvSpPr>
              <a:spLocks noChangeArrowheads="1"/>
            </p:cNvSpPr>
            <p:nvPr/>
          </p:nvSpPr>
          <p:spPr bwMode="auto">
            <a:xfrm>
              <a:off x="2546" y="864"/>
              <a:ext cx="169" cy="230"/>
            </a:xfrm>
            <a:prstGeom prst="roundRect">
              <a:avLst>
                <a:gd name="adj" fmla="val 38463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546" y="971"/>
              <a:ext cx="153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4093" y="1905"/>
              <a:ext cx="934" cy="904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4093" y="2916"/>
              <a:ext cx="934" cy="904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4093" y="925"/>
              <a:ext cx="934" cy="88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AutoShape 15"/>
            <p:cNvSpPr>
              <a:spLocks noChangeArrowheads="1"/>
            </p:cNvSpPr>
            <p:nvPr/>
          </p:nvSpPr>
          <p:spPr bwMode="auto">
            <a:xfrm>
              <a:off x="4154" y="1140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utoShape 16"/>
            <p:cNvSpPr>
              <a:spLocks noChangeArrowheads="1"/>
            </p:cNvSpPr>
            <p:nvPr/>
          </p:nvSpPr>
          <p:spPr bwMode="auto">
            <a:xfrm>
              <a:off x="4154" y="1140"/>
              <a:ext cx="153" cy="214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4154" y="1247"/>
              <a:ext cx="138" cy="107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4154" y="1247"/>
              <a:ext cx="153" cy="122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AutoShape 19"/>
            <p:cNvSpPr>
              <a:spLocks noChangeArrowheads="1"/>
            </p:cNvSpPr>
            <p:nvPr/>
          </p:nvSpPr>
          <p:spPr bwMode="auto">
            <a:xfrm>
              <a:off x="4154" y="1140"/>
              <a:ext cx="153" cy="214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>
              <a:off x="4154" y="1247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AutoShape 21"/>
            <p:cNvSpPr>
              <a:spLocks noChangeArrowheads="1"/>
            </p:cNvSpPr>
            <p:nvPr/>
          </p:nvSpPr>
          <p:spPr bwMode="auto">
            <a:xfrm>
              <a:off x="4736" y="1170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AutoShape 22"/>
            <p:cNvSpPr>
              <a:spLocks noChangeArrowheads="1"/>
            </p:cNvSpPr>
            <p:nvPr/>
          </p:nvSpPr>
          <p:spPr bwMode="auto">
            <a:xfrm>
              <a:off x="4736" y="1170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4736" y="1277"/>
              <a:ext cx="138" cy="10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736" y="1277"/>
              <a:ext cx="153" cy="123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AutoShape 25"/>
            <p:cNvSpPr>
              <a:spLocks noChangeArrowheads="1"/>
            </p:cNvSpPr>
            <p:nvPr/>
          </p:nvSpPr>
          <p:spPr bwMode="auto">
            <a:xfrm>
              <a:off x="4736" y="1170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>
              <a:off x="4736" y="1277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AutoShape 27"/>
            <p:cNvSpPr>
              <a:spLocks noChangeArrowheads="1"/>
            </p:cNvSpPr>
            <p:nvPr/>
          </p:nvSpPr>
          <p:spPr bwMode="auto">
            <a:xfrm>
              <a:off x="4154" y="2104"/>
              <a:ext cx="138" cy="200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AutoShape 28"/>
            <p:cNvSpPr>
              <a:spLocks noChangeArrowheads="1"/>
            </p:cNvSpPr>
            <p:nvPr/>
          </p:nvSpPr>
          <p:spPr bwMode="auto">
            <a:xfrm>
              <a:off x="4154" y="2104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4154" y="2212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4154" y="2212"/>
              <a:ext cx="153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AutoShape 31"/>
            <p:cNvSpPr>
              <a:spLocks noChangeArrowheads="1"/>
            </p:cNvSpPr>
            <p:nvPr/>
          </p:nvSpPr>
          <p:spPr bwMode="auto">
            <a:xfrm>
              <a:off x="4154" y="2104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2"/>
            <p:cNvSpPr>
              <a:spLocks noChangeShapeType="1"/>
            </p:cNvSpPr>
            <p:nvPr/>
          </p:nvSpPr>
          <p:spPr bwMode="auto">
            <a:xfrm>
              <a:off x="4154" y="2196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AutoShape 33"/>
            <p:cNvSpPr>
              <a:spLocks noChangeArrowheads="1"/>
            </p:cNvSpPr>
            <p:nvPr/>
          </p:nvSpPr>
          <p:spPr bwMode="auto">
            <a:xfrm>
              <a:off x="4752" y="2227"/>
              <a:ext cx="137" cy="214"/>
            </a:xfrm>
            <a:prstGeom prst="roundRect">
              <a:avLst>
                <a:gd name="adj" fmla="val 47444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AutoShape 34"/>
            <p:cNvSpPr>
              <a:spLocks noChangeArrowheads="1"/>
            </p:cNvSpPr>
            <p:nvPr/>
          </p:nvSpPr>
          <p:spPr bwMode="auto">
            <a:xfrm>
              <a:off x="4752" y="2227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4752" y="2349"/>
              <a:ext cx="137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4752" y="2349"/>
              <a:ext cx="153" cy="108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AutoShape 37"/>
            <p:cNvSpPr>
              <a:spLocks noChangeArrowheads="1"/>
            </p:cNvSpPr>
            <p:nvPr/>
          </p:nvSpPr>
          <p:spPr bwMode="auto">
            <a:xfrm>
              <a:off x="4752" y="2227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38"/>
            <p:cNvSpPr>
              <a:spLocks noChangeShapeType="1"/>
            </p:cNvSpPr>
            <p:nvPr/>
          </p:nvSpPr>
          <p:spPr bwMode="auto">
            <a:xfrm>
              <a:off x="4752" y="2334"/>
              <a:ext cx="137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AutoShape 39"/>
            <p:cNvSpPr>
              <a:spLocks noChangeArrowheads="1"/>
            </p:cNvSpPr>
            <p:nvPr/>
          </p:nvSpPr>
          <p:spPr bwMode="auto">
            <a:xfrm>
              <a:off x="4154" y="3069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AutoShape 40"/>
            <p:cNvSpPr>
              <a:spLocks noChangeArrowheads="1"/>
            </p:cNvSpPr>
            <p:nvPr/>
          </p:nvSpPr>
          <p:spPr bwMode="auto">
            <a:xfrm>
              <a:off x="4154" y="3069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4154" y="3176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4154" y="3176"/>
              <a:ext cx="153" cy="108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AutoShape 43"/>
            <p:cNvSpPr>
              <a:spLocks noChangeArrowheads="1"/>
            </p:cNvSpPr>
            <p:nvPr/>
          </p:nvSpPr>
          <p:spPr bwMode="auto">
            <a:xfrm>
              <a:off x="4154" y="3069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44"/>
            <p:cNvSpPr>
              <a:spLocks noChangeShapeType="1"/>
            </p:cNvSpPr>
            <p:nvPr/>
          </p:nvSpPr>
          <p:spPr bwMode="auto">
            <a:xfrm>
              <a:off x="4154" y="3161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AutoShape 45"/>
            <p:cNvSpPr>
              <a:spLocks noChangeArrowheads="1"/>
            </p:cNvSpPr>
            <p:nvPr/>
          </p:nvSpPr>
          <p:spPr bwMode="auto">
            <a:xfrm>
              <a:off x="4736" y="3069"/>
              <a:ext cx="138" cy="215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AutoShape 46"/>
            <p:cNvSpPr>
              <a:spLocks noChangeArrowheads="1"/>
            </p:cNvSpPr>
            <p:nvPr/>
          </p:nvSpPr>
          <p:spPr bwMode="auto">
            <a:xfrm>
              <a:off x="4736" y="3069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4736" y="3192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4736" y="3192"/>
              <a:ext cx="153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AutoShape 49"/>
            <p:cNvSpPr>
              <a:spLocks noChangeArrowheads="1"/>
            </p:cNvSpPr>
            <p:nvPr/>
          </p:nvSpPr>
          <p:spPr bwMode="auto">
            <a:xfrm>
              <a:off x="4736" y="3069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0"/>
            <p:cNvSpPr>
              <a:spLocks noChangeShapeType="1"/>
            </p:cNvSpPr>
            <p:nvPr/>
          </p:nvSpPr>
          <p:spPr bwMode="auto">
            <a:xfrm>
              <a:off x="4736" y="3176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AutoShape 51"/>
            <p:cNvSpPr>
              <a:spLocks noChangeArrowheads="1"/>
            </p:cNvSpPr>
            <p:nvPr/>
          </p:nvSpPr>
          <p:spPr bwMode="auto">
            <a:xfrm>
              <a:off x="4721" y="3376"/>
              <a:ext cx="138" cy="214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AutoShape 52"/>
            <p:cNvSpPr>
              <a:spLocks noChangeArrowheads="1"/>
            </p:cNvSpPr>
            <p:nvPr/>
          </p:nvSpPr>
          <p:spPr bwMode="auto">
            <a:xfrm>
              <a:off x="4721" y="3376"/>
              <a:ext cx="153" cy="229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4736" y="3498"/>
              <a:ext cx="123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4736" y="3498"/>
              <a:ext cx="138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AutoShape 55"/>
            <p:cNvSpPr>
              <a:spLocks noChangeArrowheads="1"/>
            </p:cNvSpPr>
            <p:nvPr/>
          </p:nvSpPr>
          <p:spPr bwMode="auto">
            <a:xfrm>
              <a:off x="4721" y="3376"/>
              <a:ext cx="153" cy="229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>
              <a:off x="4721" y="3483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3282" y="1331"/>
              <a:ext cx="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.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3282" y="1331"/>
              <a:ext cx="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.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4446" y="3674"/>
              <a:ext cx="52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BranchZ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4430" y="1652"/>
              <a:ext cx="5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BranchX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4137" y="1959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6" name="Rectangle 62"/>
            <p:cNvSpPr>
              <a:spLocks noChangeArrowheads="1"/>
            </p:cNvSpPr>
            <p:nvPr/>
          </p:nvSpPr>
          <p:spPr bwMode="auto">
            <a:xfrm>
              <a:off x="4113" y="2939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4507" y="3214"/>
              <a:ext cx="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C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8" name="Rectangle 64"/>
            <p:cNvSpPr>
              <a:spLocks noChangeArrowheads="1"/>
            </p:cNvSpPr>
            <p:nvPr/>
          </p:nvSpPr>
          <p:spPr bwMode="auto">
            <a:xfrm>
              <a:off x="4507" y="3444"/>
              <a:ext cx="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D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9" name="Rectangle 65"/>
            <p:cNvSpPr>
              <a:spLocks noChangeArrowheads="1"/>
            </p:cNvSpPr>
            <p:nvPr/>
          </p:nvSpPr>
          <p:spPr bwMode="auto">
            <a:xfrm>
              <a:off x="1639" y="2280"/>
              <a:ext cx="32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0" name="Rectangle 66"/>
            <p:cNvSpPr>
              <a:spLocks noChangeArrowheads="1"/>
            </p:cNvSpPr>
            <p:nvPr/>
          </p:nvSpPr>
          <p:spPr bwMode="auto">
            <a:xfrm>
              <a:off x="4430" y="2648"/>
              <a:ext cx="5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BranchY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1" name="Rectangle 67"/>
            <p:cNvSpPr>
              <a:spLocks noChangeArrowheads="1"/>
            </p:cNvSpPr>
            <p:nvPr/>
          </p:nvSpPr>
          <p:spPr bwMode="auto">
            <a:xfrm>
              <a:off x="4507" y="2311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4507" y="1254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A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3" name="Rectangle 69"/>
            <p:cNvSpPr>
              <a:spLocks noChangeArrowheads="1"/>
            </p:cNvSpPr>
            <p:nvPr/>
          </p:nvSpPr>
          <p:spPr bwMode="auto">
            <a:xfrm>
              <a:off x="4107" y="994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4" name="Freeform 70"/>
            <p:cNvSpPr>
              <a:spLocks/>
            </p:cNvSpPr>
            <p:nvPr/>
          </p:nvSpPr>
          <p:spPr bwMode="auto">
            <a:xfrm>
              <a:off x="2699" y="941"/>
              <a:ext cx="62" cy="61"/>
            </a:xfrm>
            <a:custGeom>
              <a:avLst/>
              <a:gdLst>
                <a:gd name="T0" fmla="*/ 62 w 62"/>
                <a:gd name="T1" fmla="*/ 30 h 61"/>
                <a:gd name="T2" fmla="*/ 46 w 62"/>
                <a:gd name="T3" fmla="*/ 61 h 61"/>
                <a:gd name="T4" fmla="*/ 0 w 62"/>
                <a:gd name="T5" fmla="*/ 15 h 61"/>
                <a:gd name="T6" fmla="*/ 62 w 62"/>
                <a:gd name="T7" fmla="*/ 0 h 61"/>
                <a:gd name="T8" fmla="*/ 62 w 62"/>
                <a:gd name="T9" fmla="*/ 30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1"/>
                <a:gd name="T17" fmla="*/ 62 w 62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1">
                  <a:moveTo>
                    <a:pt x="62" y="30"/>
                  </a:moveTo>
                  <a:lnTo>
                    <a:pt x="46" y="61"/>
                  </a:lnTo>
                  <a:lnTo>
                    <a:pt x="0" y="15"/>
                  </a:lnTo>
                  <a:lnTo>
                    <a:pt x="62" y="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71"/>
            <p:cNvSpPr>
              <a:spLocks noChangeShapeType="1"/>
            </p:cNvSpPr>
            <p:nvPr/>
          </p:nvSpPr>
          <p:spPr bwMode="auto">
            <a:xfrm flipH="1" flipV="1">
              <a:off x="2761" y="971"/>
              <a:ext cx="1393" cy="26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2"/>
            <p:cNvSpPr>
              <a:spLocks/>
            </p:cNvSpPr>
            <p:nvPr/>
          </p:nvSpPr>
          <p:spPr bwMode="auto">
            <a:xfrm>
              <a:off x="2699" y="1048"/>
              <a:ext cx="62" cy="61"/>
            </a:xfrm>
            <a:custGeom>
              <a:avLst/>
              <a:gdLst>
                <a:gd name="T0" fmla="*/ 46 w 62"/>
                <a:gd name="T1" fmla="*/ 30 h 61"/>
                <a:gd name="T2" fmla="*/ 16 w 62"/>
                <a:gd name="T3" fmla="*/ 61 h 61"/>
                <a:gd name="T4" fmla="*/ 0 w 62"/>
                <a:gd name="T5" fmla="*/ 0 h 61"/>
                <a:gd name="T6" fmla="*/ 62 w 62"/>
                <a:gd name="T7" fmla="*/ 0 h 61"/>
                <a:gd name="T8" fmla="*/ 46 w 62"/>
                <a:gd name="T9" fmla="*/ 30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1"/>
                <a:gd name="T17" fmla="*/ 62 w 62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1">
                  <a:moveTo>
                    <a:pt x="46" y="30"/>
                  </a:moveTo>
                  <a:lnTo>
                    <a:pt x="16" y="61"/>
                  </a:lnTo>
                  <a:lnTo>
                    <a:pt x="0" y="0"/>
                  </a:lnTo>
                  <a:lnTo>
                    <a:pt x="62" y="0"/>
                  </a:lnTo>
                  <a:lnTo>
                    <a:pt x="46" y="30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73"/>
            <p:cNvSpPr>
              <a:spLocks noChangeShapeType="1"/>
            </p:cNvSpPr>
            <p:nvPr/>
          </p:nvSpPr>
          <p:spPr bwMode="auto">
            <a:xfrm flipH="1" flipV="1">
              <a:off x="2745" y="1078"/>
              <a:ext cx="1409" cy="113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4"/>
            <p:cNvSpPr>
              <a:spLocks/>
            </p:cNvSpPr>
            <p:nvPr/>
          </p:nvSpPr>
          <p:spPr bwMode="auto">
            <a:xfrm>
              <a:off x="2638" y="1078"/>
              <a:ext cx="61" cy="62"/>
            </a:xfrm>
            <a:custGeom>
              <a:avLst/>
              <a:gdLst>
                <a:gd name="T0" fmla="*/ 31 w 61"/>
                <a:gd name="T1" fmla="*/ 46 h 62"/>
                <a:gd name="T2" fmla="*/ 0 w 61"/>
                <a:gd name="T3" fmla="*/ 62 h 62"/>
                <a:gd name="T4" fmla="*/ 0 w 61"/>
                <a:gd name="T5" fmla="*/ 0 h 62"/>
                <a:gd name="T6" fmla="*/ 61 w 61"/>
                <a:gd name="T7" fmla="*/ 31 h 62"/>
                <a:gd name="T8" fmla="*/ 31 w 61"/>
                <a:gd name="T9" fmla="*/ 46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62"/>
                <a:gd name="T17" fmla="*/ 61 w 61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62">
                  <a:moveTo>
                    <a:pt x="31" y="46"/>
                  </a:moveTo>
                  <a:lnTo>
                    <a:pt x="0" y="62"/>
                  </a:lnTo>
                  <a:lnTo>
                    <a:pt x="0" y="0"/>
                  </a:lnTo>
                  <a:lnTo>
                    <a:pt x="61" y="31"/>
                  </a:lnTo>
                  <a:lnTo>
                    <a:pt x="31" y="46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Line 75"/>
            <p:cNvSpPr>
              <a:spLocks noChangeShapeType="1"/>
            </p:cNvSpPr>
            <p:nvPr/>
          </p:nvSpPr>
          <p:spPr bwMode="auto">
            <a:xfrm flipH="1" flipV="1">
              <a:off x="2669" y="1124"/>
              <a:ext cx="1470" cy="2037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Rectangle 76"/>
            <p:cNvSpPr>
              <a:spLocks noChangeArrowheads="1"/>
            </p:cNvSpPr>
            <p:nvPr/>
          </p:nvSpPr>
          <p:spPr bwMode="auto">
            <a:xfrm>
              <a:off x="3291" y="948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1" name="Rectangle 77"/>
            <p:cNvSpPr>
              <a:spLocks noChangeArrowheads="1"/>
            </p:cNvSpPr>
            <p:nvPr/>
          </p:nvSpPr>
          <p:spPr bwMode="auto">
            <a:xfrm>
              <a:off x="3282" y="1464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2" name="Rectangle 78"/>
            <p:cNvSpPr>
              <a:spLocks noChangeArrowheads="1"/>
            </p:cNvSpPr>
            <p:nvPr/>
          </p:nvSpPr>
          <p:spPr bwMode="auto">
            <a:xfrm>
              <a:off x="3470" y="2709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3" name="Rectangle 79"/>
            <p:cNvSpPr>
              <a:spLocks noChangeArrowheads="1"/>
            </p:cNvSpPr>
            <p:nvPr/>
          </p:nvSpPr>
          <p:spPr bwMode="auto">
            <a:xfrm>
              <a:off x="1968" y="1882"/>
              <a:ext cx="7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4888" y="1254"/>
              <a:ext cx="102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a.withdraw(4);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5" name="Rectangle 81"/>
            <p:cNvSpPr>
              <a:spLocks noChangeArrowheads="1"/>
            </p:cNvSpPr>
            <p:nvPr/>
          </p:nvSpPr>
          <p:spPr bwMode="auto">
            <a:xfrm>
              <a:off x="4921" y="3153"/>
              <a:ext cx="92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c.deposit(4);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6" name="Rectangle 82"/>
            <p:cNvSpPr>
              <a:spLocks noChangeArrowheads="1"/>
            </p:cNvSpPr>
            <p:nvPr/>
          </p:nvSpPr>
          <p:spPr bwMode="auto">
            <a:xfrm>
              <a:off x="4888" y="2311"/>
              <a:ext cx="102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b.withdraw(3);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7" name="Rectangle 83"/>
            <p:cNvSpPr>
              <a:spLocks noChangeArrowheads="1"/>
            </p:cNvSpPr>
            <p:nvPr/>
          </p:nvSpPr>
          <p:spPr bwMode="auto">
            <a:xfrm>
              <a:off x="4877" y="3459"/>
              <a:ext cx="9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d.deposit(3);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8" name="Freeform 84"/>
            <p:cNvSpPr>
              <a:spLocks/>
            </p:cNvSpPr>
            <p:nvPr/>
          </p:nvSpPr>
          <p:spPr bwMode="auto">
            <a:xfrm>
              <a:off x="2822" y="2058"/>
              <a:ext cx="76" cy="62"/>
            </a:xfrm>
            <a:custGeom>
              <a:avLst/>
              <a:gdLst>
                <a:gd name="T0" fmla="*/ 15 w 76"/>
                <a:gd name="T1" fmla="*/ 31 h 62"/>
                <a:gd name="T2" fmla="*/ 15 w 76"/>
                <a:gd name="T3" fmla="*/ 0 h 62"/>
                <a:gd name="T4" fmla="*/ 76 w 76"/>
                <a:gd name="T5" fmla="*/ 46 h 62"/>
                <a:gd name="T6" fmla="*/ 0 w 76"/>
                <a:gd name="T7" fmla="*/ 62 h 62"/>
                <a:gd name="T8" fmla="*/ 15 w 76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"/>
                <a:gd name="T16" fmla="*/ 0 h 62"/>
                <a:gd name="T17" fmla="*/ 76 w 76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" h="62">
                  <a:moveTo>
                    <a:pt x="15" y="31"/>
                  </a:moveTo>
                  <a:lnTo>
                    <a:pt x="15" y="0"/>
                  </a:lnTo>
                  <a:lnTo>
                    <a:pt x="76" y="46"/>
                  </a:lnTo>
                  <a:lnTo>
                    <a:pt x="0" y="62"/>
                  </a:lnTo>
                  <a:lnTo>
                    <a:pt x="15" y="31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85"/>
            <p:cNvSpPr>
              <a:spLocks noChangeShapeType="1"/>
            </p:cNvSpPr>
            <p:nvPr/>
          </p:nvSpPr>
          <p:spPr bwMode="auto">
            <a:xfrm>
              <a:off x="2179" y="1936"/>
              <a:ext cx="643" cy="153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86"/>
            <p:cNvSpPr>
              <a:spLocks/>
            </p:cNvSpPr>
            <p:nvPr/>
          </p:nvSpPr>
          <p:spPr bwMode="auto">
            <a:xfrm>
              <a:off x="2485" y="986"/>
              <a:ext cx="61" cy="62"/>
            </a:xfrm>
            <a:custGeom>
              <a:avLst/>
              <a:gdLst>
                <a:gd name="T0" fmla="*/ 30 w 61"/>
                <a:gd name="T1" fmla="*/ 46 h 62"/>
                <a:gd name="T2" fmla="*/ 0 w 61"/>
                <a:gd name="T3" fmla="*/ 16 h 62"/>
                <a:gd name="T4" fmla="*/ 61 w 61"/>
                <a:gd name="T5" fmla="*/ 0 h 62"/>
                <a:gd name="T6" fmla="*/ 46 w 61"/>
                <a:gd name="T7" fmla="*/ 62 h 62"/>
                <a:gd name="T8" fmla="*/ 30 w 61"/>
                <a:gd name="T9" fmla="*/ 46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62"/>
                <a:gd name="T17" fmla="*/ 61 w 61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62">
                  <a:moveTo>
                    <a:pt x="30" y="46"/>
                  </a:moveTo>
                  <a:lnTo>
                    <a:pt x="0" y="16"/>
                  </a:lnTo>
                  <a:lnTo>
                    <a:pt x="61" y="0"/>
                  </a:lnTo>
                  <a:lnTo>
                    <a:pt x="46" y="62"/>
                  </a:lnTo>
                  <a:lnTo>
                    <a:pt x="30" y="46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87"/>
            <p:cNvSpPr>
              <a:spLocks noChangeShapeType="1"/>
            </p:cNvSpPr>
            <p:nvPr/>
          </p:nvSpPr>
          <p:spPr bwMode="auto">
            <a:xfrm flipV="1">
              <a:off x="1995" y="1032"/>
              <a:ext cx="505" cy="75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Rectangle 88"/>
            <p:cNvSpPr>
              <a:spLocks noChangeArrowheads="1"/>
            </p:cNvSpPr>
            <p:nvPr/>
          </p:nvSpPr>
          <p:spPr bwMode="auto">
            <a:xfrm>
              <a:off x="1358" y="960"/>
              <a:ext cx="10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openTransaction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3" name="Rectangle 89"/>
            <p:cNvSpPr>
              <a:spLocks noChangeArrowheads="1"/>
            </p:cNvSpPr>
            <p:nvPr/>
          </p:nvSpPr>
          <p:spPr bwMode="auto">
            <a:xfrm>
              <a:off x="2297" y="2188"/>
              <a:ext cx="117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b.withdraw(T, 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4" name="Rectangle 90"/>
            <p:cNvSpPr>
              <a:spLocks noChangeArrowheads="1"/>
            </p:cNvSpPr>
            <p:nvPr/>
          </p:nvSpPr>
          <p:spPr bwMode="auto">
            <a:xfrm>
              <a:off x="1292" y="1089"/>
              <a:ext cx="11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chemeClr val="tx1"/>
                  </a:solidFill>
                  <a:latin typeface="Arial" pitchFamily="-1" charset="0"/>
                </a:rPr>
                <a:t>closeTransaction</a:t>
              </a:r>
              <a:endParaRPr lang="en-GB">
                <a:solidFill>
                  <a:schemeClr val="tx1"/>
                </a:solidFill>
                <a:latin typeface="Arial" pitchFamily="-1" charset="0"/>
              </a:endParaRPr>
            </a:p>
          </p:txBody>
        </p:sp>
        <p:sp>
          <p:nvSpPr>
            <p:cNvPr id="95" name="Rectangle 91"/>
            <p:cNvSpPr>
              <a:spLocks noChangeArrowheads="1"/>
            </p:cNvSpPr>
            <p:nvPr/>
          </p:nvSpPr>
          <p:spPr bwMode="auto">
            <a:xfrm>
              <a:off x="396" y="2592"/>
              <a:ext cx="20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T </a:t>
              </a: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= 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6" name="Rectangle 92"/>
            <p:cNvSpPr>
              <a:spLocks noChangeArrowheads="1"/>
            </p:cNvSpPr>
            <p:nvPr/>
          </p:nvSpPr>
          <p:spPr bwMode="auto">
            <a:xfrm>
              <a:off x="605" y="2592"/>
              <a:ext cx="97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openTransaction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7" name="Rectangle 93"/>
            <p:cNvSpPr>
              <a:spLocks noChangeArrowheads="1"/>
            </p:cNvSpPr>
            <p:nvPr/>
          </p:nvSpPr>
          <p:spPr bwMode="auto">
            <a:xfrm>
              <a:off x="439" y="2742"/>
              <a:ext cx="95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a.withdraw(4);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8" name="Rectangle 94"/>
            <p:cNvSpPr>
              <a:spLocks noChangeArrowheads="1"/>
            </p:cNvSpPr>
            <p:nvPr/>
          </p:nvSpPr>
          <p:spPr bwMode="auto">
            <a:xfrm>
              <a:off x="439" y="2906"/>
              <a:ext cx="85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c.deposit(4);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9" name="Rectangle 95"/>
            <p:cNvSpPr>
              <a:spLocks noChangeArrowheads="1"/>
            </p:cNvSpPr>
            <p:nvPr/>
          </p:nvSpPr>
          <p:spPr bwMode="auto">
            <a:xfrm>
              <a:off x="439" y="3040"/>
              <a:ext cx="95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b.withdraw(3);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0" name="Rectangle 96"/>
            <p:cNvSpPr>
              <a:spLocks noChangeArrowheads="1"/>
            </p:cNvSpPr>
            <p:nvPr/>
          </p:nvSpPr>
          <p:spPr bwMode="auto">
            <a:xfrm>
              <a:off x="439" y="3175"/>
              <a:ext cx="86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d.deposit(3);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1" name="Rectangle 97"/>
            <p:cNvSpPr>
              <a:spLocks noChangeArrowheads="1"/>
            </p:cNvSpPr>
            <p:nvPr/>
          </p:nvSpPr>
          <p:spPr bwMode="auto">
            <a:xfrm>
              <a:off x="364" y="3324"/>
              <a:ext cx="119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      </a:t>
              </a: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closeTransaction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2" name="Rectangle 98"/>
            <p:cNvSpPr>
              <a:spLocks noChangeArrowheads="1"/>
            </p:cNvSpPr>
            <p:nvPr/>
          </p:nvSpPr>
          <p:spPr bwMode="auto">
            <a:xfrm>
              <a:off x="233" y="3547"/>
              <a:ext cx="37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chemeClr val="tx1"/>
                  </a:solidFill>
                  <a:latin typeface="Times" pitchFamily="-1" charset="0"/>
                </a:rPr>
                <a:t> </a:t>
              </a:r>
              <a:r>
                <a:rPr lang="en-GB" sz="1600" dirty="0">
                  <a:solidFill>
                    <a:schemeClr val="tx1"/>
                  </a:solidFill>
                  <a:latin typeface="Arial" pitchFamily="-1" charset="0"/>
                </a:rPr>
                <a:t>Note: the coordinator is in one of the servers, e.g. </a:t>
              </a:r>
              <a:r>
                <a:rPr lang="en-GB" sz="1600" dirty="0" err="1">
                  <a:solidFill>
                    <a:schemeClr val="tx1"/>
                  </a:solidFill>
                  <a:latin typeface="Arial" pitchFamily="-1" charset="0"/>
                </a:rPr>
                <a:t>BranchX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Problem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Atomicity principle requires that either all the distributed operations of a transaction complete, or all 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At some stage, client executes commit(). Now, atomicity requires that either </a:t>
            </a:r>
            <a:r>
              <a:rPr lang="en-US" i="1" dirty="0">
                <a:latin typeface="Arial" pitchFamily="-1" charset="0"/>
              </a:rPr>
              <a:t>all</a:t>
            </a:r>
            <a:r>
              <a:rPr lang="en-US" dirty="0">
                <a:latin typeface="Arial" pitchFamily="-1" charset="0"/>
              </a:rPr>
              <a:t> participants (remember these are on the server side) and the coordinator commit or </a:t>
            </a:r>
            <a:r>
              <a:rPr lang="en-US" i="1" dirty="0">
                <a:latin typeface="Arial" pitchFamily="-1" charset="0"/>
              </a:rPr>
              <a:t>all </a:t>
            </a:r>
            <a:r>
              <a:rPr lang="en-US" dirty="0">
                <a:latin typeface="Arial" pitchFamily="-1" charset="0"/>
              </a:rPr>
              <a:t>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What problem statement is this?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Consensus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Failure model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Arbitrary message delay &amp; loss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Crash-recovery with persistent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9058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We need to ensure </a:t>
            </a:r>
            <a:r>
              <a:rPr lang="en-US" i="1" dirty="0">
                <a:latin typeface="Arial" pitchFamily="-1" charset="0"/>
              </a:rPr>
              <a:t>safety </a:t>
            </a:r>
            <a:r>
              <a:rPr lang="en-US" dirty="0">
                <a:latin typeface="Arial" pitchFamily="-1" charset="0"/>
              </a:rPr>
              <a:t>in real-life implementation.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Never have some agreeing to commit, and others agreeing to 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First cut: </a:t>
            </a:r>
            <a:r>
              <a:rPr lang="en-US" i="1" u="sng" dirty="0">
                <a:latin typeface="Arial" pitchFamily="-1" charset="0"/>
              </a:rPr>
              <a:t>one-phase commit</a:t>
            </a:r>
            <a:r>
              <a:rPr lang="en-US" i="1" dirty="0">
                <a:latin typeface="Arial" pitchFamily="-1" charset="0"/>
              </a:rPr>
              <a:t> </a:t>
            </a:r>
            <a:r>
              <a:rPr lang="en-US" dirty="0">
                <a:latin typeface="Arial" pitchFamily="-1" charset="0"/>
              </a:rPr>
              <a:t>protocol. The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coordinator communicates either commit or abort,</a:t>
            </a:r>
            <a:r>
              <a:rPr lang="en-US" dirty="0">
                <a:latin typeface="Arial" pitchFamily="-1" charset="0"/>
              </a:rPr>
              <a:t> to all participants until all acknowledge.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What can go wrong?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Does not allow participant to abort the transaction, e.g., under deadlock.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Doesn’t work well with failures (e.g., when a participant crashes before receiving this message). Need to have some extra mechanism.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581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Commit </a:t>
            </a:r>
            <a:r>
              <a:rPr lang="en-US"/>
              <a:t>(Handling Abort)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First phase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Coordinator collects </a:t>
            </a:r>
            <a:r>
              <a:rPr lang="en-US" i="1" dirty="0">
                <a:solidFill>
                  <a:srgbClr val="FF0000"/>
                </a:solidFill>
                <a:latin typeface="Arial" pitchFamily="-1" charset="0"/>
              </a:rPr>
              <a:t>a vote</a:t>
            </a:r>
            <a:r>
              <a:rPr lang="en-US" dirty="0">
                <a:latin typeface="Arial" pitchFamily="-1" charset="0"/>
              </a:rPr>
              <a:t> (commit or abort) from each participant (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which stores partial results in permanent storage before voting</a:t>
            </a:r>
            <a:r>
              <a:rPr lang="en-US" dirty="0">
                <a:latin typeface="Arial" pitchFamily="-1" charset="0"/>
              </a:rPr>
              <a:t>).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Second phase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If all participants want to commit, coordinator multicasts commit message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If any participant has aborted, coordinator multicasts abort message to all participants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25834</TotalTime>
  <Pages>12</Pages>
  <Words>740</Words>
  <Application>Microsoft Macintosh PowerPoint</Application>
  <PresentationFormat>Letter Paper (8.5x11 in)</PresentationFormat>
  <Paragraphs>176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Ｐゴシック</vt:lpstr>
      <vt:lpstr>Arial</vt:lpstr>
      <vt:lpstr>Calibri</vt:lpstr>
      <vt:lpstr>Helvetica</vt:lpstr>
      <vt:lpstr>Times</vt:lpstr>
      <vt:lpstr>Times New Roman</vt:lpstr>
      <vt:lpstr>CS252-template</vt:lpstr>
      <vt:lpstr>Office Theme</vt:lpstr>
      <vt:lpstr>CSE 486/586 Distributed Systems Concurrency Control --- 3</vt:lpstr>
      <vt:lpstr>Recap</vt:lpstr>
      <vt:lpstr>CSE 486/586 Administrivia</vt:lpstr>
      <vt:lpstr>Distributed Transactions</vt:lpstr>
      <vt:lpstr>Coordinator and Participants</vt:lpstr>
      <vt:lpstr>Example of Distributed Transactions</vt:lpstr>
      <vt:lpstr>Atomic Commit Problem</vt:lpstr>
      <vt:lpstr>Atomic Commit</vt:lpstr>
      <vt:lpstr>Two-Phase Commit (Handling Abort)</vt:lpstr>
      <vt:lpstr>Two-Phase Commit</vt:lpstr>
      <vt:lpstr>Dealing with Failures</vt:lpstr>
      <vt:lpstr>Problems with 2PC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1088</cp:revision>
  <cp:lastPrinted>2016-03-25T16:33:54Z</cp:lastPrinted>
  <dcterms:created xsi:type="dcterms:W3CDTF">2012-03-19T17:30:09Z</dcterms:created>
  <dcterms:modified xsi:type="dcterms:W3CDTF">2019-04-05T16:15:34Z</dcterms:modified>
  <cp:category/>
</cp:coreProperties>
</file>