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637" r:id="rId4"/>
    <p:sldId id="638" r:id="rId5"/>
    <p:sldId id="642" r:id="rId6"/>
    <p:sldId id="639" r:id="rId7"/>
    <p:sldId id="641" r:id="rId8"/>
    <p:sldId id="640" r:id="rId9"/>
    <p:sldId id="643" r:id="rId10"/>
    <p:sldId id="644" r:id="rId11"/>
    <p:sldId id="645" r:id="rId12"/>
    <p:sldId id="661" r:id="rId13"/>
    <p:sldId id="662" r:id="rId14"/>
    <p:sldId id="663" r:id="rId15"/>
    <p:sldId id="664" r:id="rId16"/>
    <p:sldId id="666" r:id="rId17"/>
    <p:sldId id="646" r:id="rId18"/>
    <p:sldId id="647" r:id="rId19"/>
    <p:sldId id="648" r:id="rId20"/>
    <p:sldId id="649" r:id="rId21"/>
    <p:sldId id="650" r:id="rId22"/>
    <p:sldId id="651" r:id="rId23"/>
    <p:sldId id="652" r:id="rId24"/>
    <p:sldId id="653" r:id="rId25"/>
    <p:sldId id="630" r:id="rId26"/>
    <p:sldId id="636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10" autoAdjust="0"/>
    <p:restoredTop sz="80123" autoAdjust="0"/>
  </p:normalViewPr>
  <p:slideViewPr>
    <p:cSldViewPr>
      <p:cViewPr varScale="1">
        <p:scale>
          <a:sx n="77" d="100"/>
          <a:sy n="77" d="100"/>
        </p:scale>
        <p:origin x="120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8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4265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Maybe: probably not what you want</a:t>
            </a:r>
          </a:p>
          <a:p>
            <a:r>
              <a:rPr lang="en-US" dirty="0"/>
              <a:t>At-least-once: good for idempotent functions</a:t>
            </a:r>
          </a:p>
          <a:p>
            <a:r>
              <a:rPr lang="en-US" dirty="0"/>
              <a:t>At-most-once: good for non-idempotent functions</a:t>
            </a:r>
          </a:p>
        </p:txBody>
      </p:sp>
    </p:spTree>
    <p:extLst>
      <p:ext uri="{BB962C8B-B14F-4D97-AF65-F5344CB8AC3E}">
        <p14:creationId xmlns:p14="http://schemas.microsoft.com/office/powerpoint/2010/main" val="2400359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Remote Procedure Call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Marshalling/</a:t>
            </a:r>
            <a:r>
              <a:rPr lang="en-US" sz="2000" dirty="0" err="1">
                <a:solidFill>
                  <a:srgbClr val="000000"/>
                </a:solidFill>
              </a:rPr>
              <a:t>unmarshalling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post mid-semester grades this week</a:t>
            </a:r>
          </a:p>
          <a:p>
            <a:r>
              <a:rPr lang="en-US" dirty="0"/>
              <a:t>PA3 is due this Friday.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4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Invocation Semantics Due </a:t>
            </a:r>
            <a:r>
              <a:rPr lang="en-US"/>
              <a:t>to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calls do not fail.</a:t>
            </a:r>
          </a:p>
          <a:p>
            <a:r>
              <a:rPr lang="en-US" dirty="0"/>
              <a:t>Remote calls might fail.</a:t>
            </a:r>
          </a:p>
          <a:p>
            <a:r>
              <a:rPr lang="en-US" dirty="0">
                <a:solidFill>
                  <a:srgbClr val="FF0000"/>
                </a:solidFill>
              </a:rPr>
              <a:t>Programmers should deal with this.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5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 Modes of RPC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476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Invocation Semantics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Local procedure call: </a:t>
            </a:r>
            <a:r>
              <a:rPr lang="en-US" dirty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/>
              <a:t>Remote procedure call:</a:t>
            </a:r>
          </a:p>
          <a:p>
            <a:pPr lvl="1"/>
            <a:r>
              <a:rPr lang="en-US" dirty="0"/>
              <a:t>0 times: server crashed or server process died before executing server code</a:t>
            </a:r>
          </a:p>
          <a:p>
            <a:pPr lvl="1"/>
            <a:r>
              <a:rPr lang="en-US" dirty="0"/>
              <a:t>1 time: everything worked well, as expected</a:t>
            </a:r>
          </a:p>
          <a:p>
            <a:pPr lvl="1"/>
            <a:r>
              <a:rPr lang="en-US" dirty="0"/>
              <a:t>1 or more: excess latency or lost reply from server and client retransmission</a:t>
            </a:r>
          </a:p>
          <a:p>
            <a:r>
              <a:rPr lang="en-US" dirty="0"/>
              <a:t>When do these make sense?</a:t>
            </a:r>
          </a:p>
          <a:p>
            <a:pPr lvl="1"/>
            <a:r>
              <a:rPr lang="en-US" dirty="0"/>
              <a:t>Idempotent functions: OK to run any number of times</a:t>
            </a:r>
          </a:p>
          <a:p>
            <a:pPr lvl="1"/>
            <a:r>
              <a:rPr lang="en-US" dirty="0"/>
              <a:t>Non-idempotent functions: cannot do it</a:t>
            </a:r>
          </a:p>
          <a:p>
            <a:r>
              <a:rPr lang="en-US" dirty="0"/>
              <a:t>What we can offer</a:t>
            </a:r>
          </a:p>
          <a:p>
            <a:pPr lvl="1"/>
            <a:r>
              <a:rPr lang="en-US" dirty="0"/>
              <a:t>At least once</a:t>
            </a:r>
          </a:p>
          <a:p>
            <a:pPr lvl="1"/>
            <a:r>
              <a:rPr lang="en-US" dirty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71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97D8-8B5F-5944-8445-BA58EEC6B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Invocation Semantics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D843-222D-B140-A275-1117D6DC6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choices that you can make (depends on what your server function does---idempotent or non-idempotent)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ABDB1A-F403-F048-BD9F-63428198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3B22C0E9-07AC-A048-B0C1-065B5D9A9D62}"/>
              </a:ext>
            </a:extLst>
          </p:cNvPr>
          <p:cNvGrpSpPr>
            <a:grpSpLocks/>
          </p:cNvGrpSpPr>
          <p:nvPr/>
        </p:nvGrpSpPr>
        <p:grpSpPr bwMode="auto">
          <a:xfrm>
            <a:off x="603250" y="2657475"/>
            <a:ext cx="7937500" cy="3209925"/>
            <a:chOff x="375" y="1097"/>
            <a:chExt cx="5416" cy="2022"/>
          </a:xfrm>
        </p:grpSpPr>
        <p:sp>
          <p:nvSpPr>
            <p:cNvPr id="6" name="Line 4">
              <a:extLst>
                <a:ext uri="{FF2B5EF4-FFF2-40B4-BE49-F238E27FC236}">
                  <a16:creationId xmlns:a16="http://schemas.microsoft.com/office/drawing/2014/main" id="{B7891EE2-86E2-4646-9C70-88465C41EE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:a16="http://schemas.microsoft.com/office/drawing/2014/main" id="{B7540C84-8CC4-D243-A7D0-CA34EA9C0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7C5CDDA7-239E-D747-BA66-B2183E40E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DB096237-A4A7-A243-AD30-65B898633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5C0281F9-69F7-0C40-9B7A-0BCDA8123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5808B10A-BE5D-2043-B6FA-3A77F2B95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488CF412-7865-684F-BD2E-61FC48029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479A9AFA-9530-984A-8881-0CF322A807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0EB4AFCD-9B95-0343-9925-DB7B61447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189D98D3-F74D-A147-8E82-312D764DF7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C9E71F0E-7C1A-2048-98EA-B60B6049A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>
              <a:extLst>
                <a:ext uri="{FF2B5EF4-FFF2-40B4-BE49-F238E27FC236}">
                  <a16:creationId xmlns:a16="http://schemas.microsoft.com/office/drawing/2014/main" id="{D5B76F4B-CCF5-3442-B56C-F3FECD556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8" name="Rectangle 16">
              <a:extLst>
                <a:ext uri="{FF2B5EF4-FFF2-40B4-BE49-F238E27FC236}">
                  <a16:creationId xmlns:a16="http://schemas.microsoft.com/office/drawing/2014/main" id="{19DEF879-C800-944C-823C-AC12F3809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>
              <a:extLst>
                <a:ext uri="{FF2B5EF4-FFF2-40B4-BE49-F238E27FC236}">
                  <a16:creationId xmlns:a16="http://schemas.microsoft.com/office/drawing/2014/main" id="{B8A177F6-6218-884F-BD9F-FC14DA7ED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85E4737D-5320-8149-8BF7-4A28063F6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00039980-5390-444B-A213-4EFA3C761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ADC91061-3726-7C43-8F7E-3A9FD9C090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1723DF4A-EDDC-2B44-B8B5-54F7352F6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7D1C14E7-3C58-0242-AFA7-8B5397F31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823752F3-EBC7-9A4D-B237-39F8ADBB0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97CA43DB-99A2-E442-978C-CB81FF4F3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>
              <a:extLst>
                <a:ext uri="{FF2B5EF4-FFF2-40B4-BE49-F238E27FC236}">
                  <a16:creationId xmlns:a16="http://schemas.microsoft.com/office/drawing/2014/main" id="{8B6A8C85-710F-6442-8C12-BCA18BA944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>
              <a:extLst>
                <a:ext uri="{FF2B5EF4-FFF2-40B4-BE49-F238E27FC236}">
                  <a16:creationId xmlns:a16="http://schemas.microsoft.com/office/drawing/2014/main" id="{F3DB27B8-A8DA-5E4B-818A-F39C0D383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F6FB607B-80A9-3745-B986-22924C97B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4349A506-E9E1-C944-A23C-F7277C3D76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389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Generate Stubs?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 heard of C/C++, Java, Python syntax for RPC?</a:t>
            </a:r>
          </a:p>
          <a:p>
            <a:pPr lvl="1"/>
            <a:r>
              <a:rPr lang="en-US" dirty="0"/>
              <a:t>None!</a:t>
            </a:r>
          </a:p>
          <a:p>
            <a:r>
              <a:rPr lang="en-US" dirty="0"/>
              <a:t>Language compilers don’t generate client and server stubs.</a:t>
            </a:r>
          </a:p>
          <a:p>
            <a:r>
              <a:rPr lang="en-US" dirty="0">
                <a:solidFill>
                  <a:srgbClr val="0000FF"/>
                </a:solidFill>
              </a:rPr>
              <a:t>Common solution: </a:t>
            </a:r>
            <a:r>
              <a:rPr lang="en-US" dirty="0"/>
              <a:t>use </a:t>
            </a:r>
            <a:r>
              <a:rPr lang="en-US" dirty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Definition Language (IDL)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Allow programmers to express remote procedures, e.g., names, parameters, and return values.</a:t>
            </a:r>
          </a:p>
          <a:p>
            <a:r>
              <a:rPr lang="en-US" dirty="0"/>
              <a:t>Pre-compilers take this and generate stubs, marshalling/</a:t>
            </a:r>
            <a:r>
              <a:rPr lang="en-US" dirty="0" err="1"/>
              <a:t>unmarshalling</a:t>
            </a:r>
            <a:r>
              <a:rPr lang="en-US" dirty="0"/>
              <a:t> mechanisms.</a:t>
            </a:r>
          </a:p>
          <a:p>
            <a:r>
              <a:rPr lang="en-US" dirty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SUN XDR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335406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WRITE(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READ(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Stub 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Device Drivers</a:t>
            </a: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Network Interface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Find the Server Process?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Solution 1</a:t>
            </a:r>
          </a:p>
          <a:p>
            <a:pPr lvl="1"/>
            <a:r>
              <a:rPr lang="en-US" dirty="0"/>
              <a:t>Central DB (the first solution proposed)</a:t>
            </a:r>
          </a:p>
          <a:p>
            <a:r>
              <a:rPr lang="en-US" dirty="0"/>
              <a:t>Solution 2</a:t>
            </a:r>
          </a:p>
          <a:p>
            <a:pPr lvl="1"/>
            <a:r>
              <a:rPr lang="en-US" dirty="0"/>
              <a:t>Local DB with a well-known port (SUN RPC)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DB with Well-Known 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Network Code</a:t>
            </a: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Port </a:t>
            </a:r>
            <a:r>
              <a:rPr lang="en-US" sz="1600" b="1" dirty="0" err="1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Pass Parameters?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 by value: no problem</a:t>
            </a:r>
          </a:p>
          <a:p>
            <a:pPr lvl="1"/>
            <a:r>
              <a:rPr lang="en-US" dirty="0"/>
              <a:t>Just copy the value</a:t>
            </a:r>
          </a:p>
          <a:p>
            <a:r>
              <a:rPr lang="en-US" dirty="0"/>
              <a:t>What about pointers/references?</a:t>
            </a:r>
          </a:p>
          <a:p>
            <a:pPr lvl="1"/>
            <a:r>
              <a:rPr lang="en-US" dirty="0"/>
              <a:t>Need to copy the actual data as well</a:t>
            </a:r>
          </a:p>
          <a:p>
            <a:pPr lvl="1"/>
            <a:r>
              <a:rPr lang="en-US" dirty="0"/>
              <a:t>Marshall them at the client and </a:t>
            </a:r>
            <a:r>
              <a:rPr lang="en-US" dirty="0" err="1"/>
              <a:t>unmarshall</a:t>
            </a:r>
            <a:r>
              <a:rPr lang="en-US" dirty="0"/>
              <a:t> them at the server</a:t>
            </a:r>
          </a:p>
          <a:p>
            <a:pPr lvl="1"/>
            <a:r>
              <a:rPr lang="en-US" dirty="0"/>
              <a:t>Pass the local pointers/references</a:t>
            </a:r>
          </a:p>
          <a:p>
            <a:r>
              <a:rPr lang="en-US" dirty="0"/>
              <a:t>What about complex data structures? </a:t>
            </a:r>
            <a:r>
              <a:rPr lang="en-US" dirty="0" err="1"/>
              <a:t>struct</a:t>
            </a:r>
            <a:r>
              <a:rPr lang="en-US" dirty="0"/>
              <a:t>, class, etc.</a:t>
            </a:r>
          </a:p>
          <a:p>
            <a:pPr lvl="1"/>
            <a:r>
              <a:rPr lang="en-US" dirty="0"/>
              <a:t>Need to have a platform independent way of representing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Data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Commonly called serialization</a:t>
            </a:r>
          </a:p>
          <a:p>
            <a:r>
              <a:rPr lang="en-US" dirty="0"/>
              <a:t>Communication between two heterogeneous machines</a:t>
            </a:r>
          </a:p>
          <a:p>
            <a:pPr lvl="1"/>
            <a:r>
              <a:rPr lang="en-US" dirty="0"/>
              <a:t>Different byte ordering (big-endian &amp; little-endian)</a:t>
            </a:r>
          </a:p>
          <a:p>
            <a:pPr lvl="1"/>
            <a:r>
              <a:rPr lang="en-US" dirty="0"/>
              <a:t>Different sizes of integers and other types</a:t>
            </a:r>
          </a:p>
          <a:p>
            <a:pPr lvl="1"/>
            <a:r>
              <a:rPr lang="en-US" dirty="0"/>
              <a:t>Different floating point representations</a:t>
            </a:r>
          </a:p>
          <a:p>
            <a:pPr lvl="1"/>
            <a:r>
              <a:rPr lang="en-US" dirty="0"/>
              <a:t>Different character sets</a:t>
            </a:r>
          </a:p>
          <a:p>
            <a:pPr lvl="1"/>
            <a:r>
              <a:rPr lang="en-US" dirty="0"/>
              <a:t>Alignment requirements</a:t>
            </a:r>
          </a:p>
          <a:p>
            <a:r>
              <a:rPr lang="en-US" dirty="0"/>
              <a:t>Used in general contexts, not just in RPCs</a:t>
            </a:r>
          </a:p>
          <a:p>
            <a:r>
              <a:rPr lang="en-US" dirty="0"/>
              <a:t>Many protocols exist</a:t>
            </a:r>
          </a:p>
          <a:p>
            <a:pPr lvl="1"/>
            <a:r>
              <a:rPr lang="en-US" dirty="0"/>
              <a:t>Java serialization, Google </a:t>
            </a:r>
            <a:r>
              <a:rPr lang="en-US" dirty="0" err="1"/>
              <a:t>ProtoBuf</a:t>
            </a:r>
            <a:r>
              <a:rPr lang="en-US" dirty="0"/>
              <a:t>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Example: Remote Method Invocation (RMI)</a:t>
            </a: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B</a:t>
              </a:r>
              <a:r>
                <a:rPr lang="fr-FR" sz="1600" dirty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s 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RPC enables programmers to call functions in remote processes.</a:t>
            </a:r>
          </a:p>
          <a:p>
            <a:r>
              <a:rPr lang="en-US" dirty="0"/>
              <a:t>IDL (Interface Definition Language) allows programmers to define remote procedure calls.</a:t>
            </a:r>
          </a:p>
          <a:p>
            <a:r>
              <a:rPr lang="en-US" dirty="0"/>
              <a:t>Stubs are used to make it appear that the call is local.</a:t>
            </a:r>
          </a:p>
          <a:p>
            <a:r>
              <a:rPr lang="en-US" dirty="0"/>
              <a:t>Semantics</a:t>
            </a:r>
          </a:p>
          <a:p>
            <a:pPr lvl="1"/>
            <a:r>
              <a:rPr lang="en-US" dirty="0"/>
              <a:t>Cannot provide exactly once </a:t>
            </a:r>
          </a:p>
          <a:p>
            <a:pPr lvl="1"/>
            <a:r>
              <a:rPr lang="en-US" dirty="0"/>
              <a:t>At least once</a:t>
            </a:r>
          </a:p>
          <a:p>
            <a:pPr lvl="1"/>
            <a:r>
              <a:rPr lang="en-US" dirty="0"/>
              <a:t>At most once</a:t>
            </a:r>
          </a:p>
          <a:p>
            <a:pPr lvl="1"/>
            <a:r>
              <a:rPr lang="en-US" dirty="0"/>
              <a:t>Depends on the application requirements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Wrong with Socket API?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Low-level read/write</a:t>
            </a:r>
          </a:p>
          <a:p>
            <a:r>
              <a:rPr lang="en-US" dirty="0"/>
              <a:t>Communication oriented</a:t>
            </a:r>
          </a:p>
          <a:p>
            <a:r>
              <a:rPr lang="en-US" dirty="0"/>
              <a:t>Same sequence of calls, repeated many times</a:t>
            </a:r>
          </a:p>
          <a:p>
            <a:r>
              <a:rPr lang="en-US" dirty="0"/>
              <a:t>Etc, etc…</a:t>
            </a:r>
          </a:p>
          <a:p>
            <a:r>
              <a:rPr lang="en-US" dirty="0">
                <a:solidFill>
                  <a:srgbClr val="FF0000"/>
                </a:solidFill>
              </a:rPr>
              <a:t>Not programmer friendly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RPC (Remote Procedure Call)</a:t>
            </a:r>
          </a:p>
          <a:p>
            <a:pPr lvl="1"/>
            <a:r>
              <a:rPr lang="en-US" dirty="0"/>
              <a:t>Goal: it should appear that the programmer is calling a local function</a:t>
            </a:r>
          </a:p>
          <a:p>
            <a:pPr lvl="1"/>
            <a:r>
              <a:rPr lang="en-US" dirty="0"/>
              <a:t>Mechanism to enable function calls between different processes</a:t>
            </a:r>
          </a:p>
          <a:p>
            <a:pPr lvl="1"/>
            <a:r>
              <a:rPr lang="en-US" dirty="0"/>
              <a:t>First proposed in the 80’s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Sun RPC</a:t>
            </a:r>
          </a:p>
          <a:p>
            <a:pPr lvl="1"/>
            <a:r>
              <a:rPr lang="en-US" dirty="0"/>
              <a:t>Java RMI</a:t>
            </a:r>
          </a:p>
          <a:p>
            <a:pPr lvl="1"/>
            <a:r>
              <a:rPr lang="en-US" dirty="0"/>
              <a:t>CORBA</a:t>
            </a:r>
          </a:p>
          <a:p>
            <a:r>
              <a:rPr lang="en-US" dirty="0"/>
              <a:t>Other examples that borrow the idea</a:t>
            </a:r>
          </a:p>
          <a:p>
            <a:pPr lvl="1"/>
            <a:r>
              <a:rPr lang="en-US" dirty="0"/>
              <a:t>XML-RPC</a:t>
            </a:r>
          </a:p>
          <a:p>
            <a:pPr lvl="1"/>
            <a:r>
              <a:rPr lang="en-US" dirty="0"/>
              <a:t>Android Bound Services with AIDL</a:t>
            </a:r>
          </a:p>
          <a:p>
            <a:pPr lvl="1"/>
            <a:r>
              <a:rPr lang="en-US" dirty="0"/>
              <a:t>Google Protocol Buffers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Client</a:t>
            </a:r>
          </a:p>
          <a:p>
            <a:pPr>
              <a:buNone/>
            </a:pPr>
            <a:r>
              <a:rPr lang="en-US" dirty="0" err="1"/>
              <a:t>int</a:t>
            </a:r>
            <a:r>
              <a:rPr lang="en-US" dirty="0"/>
              <a:t> main (…)</a:t>
            </a:r>
          </a:p>
          <a:p>
            <a:pPr>
              <a:buNone/>
            </a:pPr>
            <a:r>
              <a:rPr lang="en-US" dirty="0"/>
              <a:t>{</a:t>
            </a:r>
          </a:p>
          <a:p>
            <a:pPr>
              <a:buNone/>
            </a:pPr>
            <a:r>
              <a:rPr lang="en-US" dirty="0"/>
              <a:t>   …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rpc_call</a:t>
            </a:r>
            <a:r>
              <a:rPr lang="en-US" dirty="0"/>
              <a:t>(…);</a:t>
            </a:r>
          </a:p>
          <a:p>
            <a:pPr>
              <a:buNone/>
            </a:pPr>
            <a:r>
              <a:rPr lang="en-US" dirty="0"/>
              <a:t>	…</a:t>
            </a:r>
          </a:p>
          <a:p>
            <a:pPr>
              <a:buNone/>
            </a:pPr>
            <a:r>
              <a:rPr lang="en-US" dirty="0"/>
              <a:t>}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Server</a:t>
            </a:r>
          </a:p>
          <a:p>
            <a:pPr>
              <a:buNone/>
            </a:pPr>
            <a:r>
              <a:rPr lang="en-US" dirty="0"/>
              <a:t>…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rpc_call</a:t>
            </a:r>
            <a:r>
              <a:rPr lang="en-US" dirty="0"/>
              <a:t>(…) {</a:t>
            </a:r>
          </a:p>
          <a:p>
            <a:pPr>
              <a:buNone/>
            </a:pPr>
            <a:r>
              <a:rPr lang="en-US" dirty="0"/>
              <a:t>	…</a:t>
            </a:r>
          </a:p>
          <a:p>
            <a:pPr>
              <a:buNone/>
            </a:pPr>
            <a:r>
              <a:rPr lang="en-US" dirty="0"/>
              <a:t>}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Procedure Call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E.g., </a:t>
            </a:r>
            <a:r>
              <a:rPr lang="en-US" dirty="0" err="1"/>
              <a:t>x</a:t>
            </a:r>
            <a:r>
              <a:rPr lang="en-US" dirty="0"/>
              <a:t> = </a:t>
            </a:r>
            <a:r>
              <a:rPr lang="en-US" dirty="0" err="1"/>
              <a:t>local_call(“str</a:t>
            </a:r>
            <a:r>
              <a:rPr lang="en-US" dirty="0"/>
              <a:t>”);</a:t>
            </a:r>
          </a:p>
          <a:p>
            <a:r>
              <a:rPr lang="en-US" dirty="0"/>
              <a:t>The compiler generates code to </a:t>
            </a:r>
            <a:r>
              <a:rPr lang="en-US" i="1" dirty="0">
                <a:solidFill>
                  <a:srgbClr val="0000FF"/>
                </a:solidFill>
              </a:rPr>
              <a:t>transfer necessary things</a:t>
            </a:r>
            <a:r>
              <a:rPr lang="en-US" dirty="0"/>
              <a:t> to </a:t>
            </a:r>
            <a:r>
              <a:rPr lang="en-US" dirty="0" err="1"/>
              <a:t>local_call</a:t>
            </a:r>
            <a:endParaRPr lang="en-US" dirty="0"/>
          </a:p>
          <a:p>
            <a:pPr lvl="1"/>
            <a:r>
              <a:rPr lang="en-US" dirty="0"/>
              <a:t>Push the parameters to the stack</a:t>
            </a:r>
          </a:p>
          <a:p>
            <a:pPr lvl="1"/>
            <a:r>
              <a:rPr lang="en-US" dirty="0"/>
              <a:t>Call </a:t>
            </a:r>
            <a:r>
              <a:rPr lang="en-US" dirty="0" err="1"/>
              <a:t>local_call</a:t>
            </a:r>
            <a:endParaRPr lang="en-US" dirty="0"/>
          </a:p>
          <a:p>
            <a:r>
              <a:rPr lang="en-US" dirty="0"/>
              <a:t>The compiler also generates code to </a:t>
            </a:r>
            <a:r>
              <a:rPr lang="en-US" i="1" dirty="0">
                <a:solidFill>
                  <a:srgbClr val="0000FF"/>
                </a:solidFill>
              </a:rPr>
              <a:t>execute the local call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Assigns registers</a:t>
            </a:r>
          </a:p>
          <a:p>
            <a:pPr lvl="1"/>
            <a:r>
              <a:rPr lang="en-US" dirty="0"/>
              <a:t>Adjust stack pointers</a:t>
            </a:r>
          </a:p>
          <a:p>
            <a:pPr lvl="1"/>
            <a:r>
              <a:rPr lang="en-US" dirty="0"/>
              <a:t>Saves the return value</a:t>
            </a:r>
          </a:p>
          <a:p>
            <a:pPr lvl="1"/>
            <a:r>
              <a:rPr lang="en-US" dirty="0"/>
              <a:t>Calls the return instruction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Procedure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an illusion of doing a local call</a:t>
            </a:r>
          </a:p>
          <a:p>
            <a:r>
              <a:rPr lang="en-US" dirty="0"/>
              <a:t>Closer to the programmers</a:t>
            </a:r>
          </a:p>
          <a:p>
            <a:pPr lvl="1"/>
            <a:r>
              <a:rPr lang="en-US" dirty="0"/>
              <a:t>Language-level construct, not OS-level support</a:t>
            </a:r>
          </a:p>
          <a:p>
            <a:r>
              <a:rPr lang="en-US" dirty="0"/>
              <a:t>What are some of the challenges?</a:t>
            </a:r>
          </a:p>
          <a:p>
            <a:pPr lvl="1"/>
            <a:r>
              <a:rPr lang="en-US" dirty="0"/>
              <a:t>How do you know that there are remote calls available?</a:t>
            </a:r>
          </a:p>
          <a:p>
            <a:pPr lvl="1"/>
            <a:r>
              <a:rPr lang="en-US" dirty="0"/>
              <a:t>How do you pass the parameters?</a:t>
            </a:r>
          </a:p>
          <a:p>
            <a:pPr lvl="1"/>
            <a:r>
              <a:rPr lang="en-US" dirty="0"/>
              <a:t>How do you find the correct server process?</a:t>
            </a:r>
          </a:p>
          <a:p>
            <a:pPr lvl="1"/>
            <a:r>
              <a:rPr lang="en-US" dirty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Stub, Marshalling, &amp; </a:t>
            </a:r>
            <a:r>
              <a:rPr lang="en-US" dirty="0" err="1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Stub functions:</a:t>
            </a:r>
            <a:r>
              <a:rPr lang="en-US" dirty="0"/>
              <a:t> local interface to make it appear that the call is local.</a:t>
            </a:r>
          </a:p>
          <a:p>
            <a:r>
              <a:rPr lang="en-US" dirty="0">
                <a:solidFill>
                  <a:srgbClr val="0000FF"/>
                </a:solidFill>
              </a:rPr>
              <a:t>Marshalling:</a:t>
            </a:r>
            <a:r>
              <a:rPr lang="en-US" dirty="0"/>
              <a:t> the act of taking a collection of data items (platform dependent) and assembling them into the external data representation (platform independent).</a:t>
            </a:r>
            <a:endParaRPr lang="en-US" dirty="0">
              <a:sym typeface="Symbol" charset="0"/>
            </a:endParaRPr>
          </a:p>
          <a:p>
            <a:r>
              <a:rPr lang="en-US" dirty="0" err="1">
                <a:solidFill>
                  <a:srgbClr val="0000FF"/>
                </a:solidFill>
              </a:rPr>
              <a:t>Unmarshalling</a:t>
            </a:r>
            <a:r>
              <a:rPr lang="en-US" dirty="0">
                <a:solidFill>
                  <a:srgbClr val="0000FF"/>
                </a:solidFill>
              </a:rPr>
              <a:t>: </a:t>
            </a:r>
            <a:r>
              <a:rPr lang="en-US" dirty="0"/>
              <a:t>the process of disassembling data that is in external data representation form, into a locally interpretable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24815</TotalTime>
  <Pages>12</Pages>
  <Words>1175</Words>
  <Application>Microsoft Macintosh PowerPoint</Application>
  <PresentationFormat>Letter Paper (8.5x11 in)</PresentationFormat>
  <Paragraphs>345</Paragraphs>
  <Slides>26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ＭＳ Ｐゴシック</vt:lpstr>
      <vt:lpstr>Arial</vt:lpstr>
      <vt:lpstr>Calibri</vt:lpstr>
      <vt:lpstr>Helvetica</vt:lpstr>
      <vt:lpstr>Symbol</vt:lpstr>
      <vt:lpstr>Times</vt:lpstr>
      <vt:lpstr>Times New Roman</vt:lpstr>
      <vt:lpstr>Wingdings</vt:lpstr>
      <vt:lpstr>CS252-template</vt:lpstr>
      <vt:lpstr>Office Theme</vt:lpstr>
      <vt:lpstr>CSE 486/586 Distributed Systems Remote Procedure Call</vt:lpstr>
      <vt:lpstr>Recall?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Stub, Marshalling, &amp; Unmarshalling</vt:lpstr>
      <vt:lpstr>RPC Process</vt:lpstr>
      <vt:lpstr>CSE 486/586 Administrivia</vt:lpstr>
      <vt:lpstr>Invocation Semantics Due to Failures</vt:lpstr>
      <vt:lpstr>Failure Modes of RPC</vt:lpstr>
      <vt:lpstr>Invocation Semantics</vt:lpstr>
      <vt:lpstr>Invocation Semantics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971</cp:revision>
  <cp:lastPrinted>2019-04-08T15:58:16Z</cp:lastPrinted>
  <dcterms:created xsi:type="dcterms:W3CDTF">2012-02-29T14:30:44Z</dcterms:created>
  <dcterms:modified xsi:type="dcterms:W3CDTF">2019-04-08T18:02:46Z</dcterms:modified>
  <cp:category/>
</cp:coreProperties>
</file>