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48" r:id="rId1"/>
    <p:sldMasterId id="2147483682" r:id="rId2"/>
  </p:sldMasterIdLst>
  <p:notesMasterIdLst>
    <p:notesMasterId r:id="rId24"/>
  </p:notesMasterIdLst>
  <p:handoutMasterIdLst>
    <p:handoutMasterId r:id="rId25"/>
  </p:handoutMasterIdLst>
  <p:sldIdLst>
    <p:sldId id="322" r:id="rId3"/>
    <p:sldId id="769" r:id="rId4"/>
    <p:sldId id="823" r:id="rId5"/>
    <p:sldId id="825" r:id="rId6"/>
    <p:sldId id="824" r:id="rId7"/>
    <p:sldId id="826" r:id="rId8"/>
    <p:sldId id="827" r:id="rId9"/>
    <p:sldId id="807" r:id="rId10"/>
    <p:sldId id="815" r:id="rId11"/>
    <p:sldId id="816" r:id="rId12"/>
    <p:sldId id="828" r:id="rId13"/>
    <p:sldId id="813" r:id="rId14"/>
    <p:sldId id="808" r:id="rId15"/>
    <p:sldId id="809" r:id="rId16"/>
    <p:sldId id="829" r:id="rId17"/>
    <p:sldId id="832" r:id="rId18"/>
    <p:sldId id="831" r:id="rId19"/>
    <p:sldId id="830" r:id="rId20"/>
    <p:sldId id="770" r:id="rId21"/>
    <p:sldId id="777" r:id="rId22"/>
    <p:sldId id="584" r:id="rId23"/>
  </p:sldIdLst>
  <p:sldSz cx="9144000" cy="6858000" type="letter"/>
  <p:notesSz cx="7315200" cy="9601200"/>
  <p:defaultTextStyle>
    <a:defPPr>
      <a:defRPr lang="en-US"/>
    </a:defPPr>
    <a:lvl1pPr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5pPr>
    <a:lvl6pPr marL="22860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6pPr>
    <a:lvl7pPr marL="27432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7pPr>
    <a:lvl8pPr marL="32004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8pPr>
    <a:lvl9pPr marL="36576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24">
          <p15:clr>
            <a:srgbClr val="A4A3A4"/>
          </p15:clr>
        </p15:guide>
        <p15:guide id="2" pos="230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frameSlides="1"/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14FFB"/>
    <a:srgbClr val="0332B7"/>
    <a:srgbClr val="0066FF"/>
    <a:srgbClr val="55FC02"/>
    <a:srgbClr val="FBBA03"/>
    <a:srgbClr val="000000"/>
    <a:srgbClr val="7B00E4"/>
    <a:srgbClr val="EFFB03"/>
    <a:srgbClr val="F905F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044" autoAdjust="0"/>
    <p:restoredTop sz="80118" autoAdjust="0"/>
  </p:normalViewPr>
  <p:slideViewPr>
    <p:cSldViewPr>
      <p:cViewPr varScale="1">
        <p:scale>
          <a:sx n="80" d="100"/>
          <a:sy n="80" d="100"/>
        </p:scale>
        <p:origin x="616" y="17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84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112" d="100"/>
          <a:sy n="112" d="100"/>
        </p:scale>
        <p:origin x="-3904" y="-104"/>
      </p:cViewPr>
      <p:guideLst>
        <p:guide orient="horz" pos="3024"/>
        <p:guide pos="23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viewProps" Target="viewProps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3813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62425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-23813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en-US"/>
              <a:t>C</a:t>
            </a:r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9FF668F6-92AF-F14F-959F-F8E6BDC5598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1627699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3813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62425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-23813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 smtClean="0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r>
              <a:rPr lang="en-US"/>
              <a:t>C</a:t>
            </a:r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903442F8-CACF-AA42-83D4-E0A09A06F5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3254375" y="9148763"/>
            <a:ext cx="808038" cy="265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3016" tIns="46508" rIns="93016" bIns="46508">
            <a:prstTxWarp prst="textNoShape">
              <a:avLst/>
            </a:prstTxWarp>
            <a:spAutoFit/>
          </a:bodyPr>
          <a:lstStyle/>
          <a:p>
            <a:pPr algn="ctr" defTabSz="919163">
              <a:lnSpc>
                <a:spcPct val="90000"/>
              </a:lnSpc>
              <a:spcBef>
                <a:spcPct val="0"/>
              </a:spcBef>
              <a:defRPr/>
            </a:pPr>
            <a:r>
              <a:rPr lang="en-US" sz="1300">
                <a:solidFill>
                  <a:schemeClr val="tx1"/>
                </a:solidFill>
              </a:rPr>
              <a:t>Page </a:t>
            </a:r>
            <a:fld id="{ACFFB53C-1439-6C41-A2C3-1FF6E096BBD2}" type="slidenum">
              <a:rPr lang="en-US" sz="1300">
                <a:solidFill>
                  <a:schemeClr val="tx1"/>
                </a:solidFill>
              </a:rPr>
              <a:pPr algn="ctr" defTabSz="919163">
                <a:lnSpc>
                  <a:spcPct val="90000"/>
                </a:lnSpc>
                <a:spcBef>
                  <a:spcPct val="0"/>
                </a:spcBef>
                <a:defRPr/>
              </a:pPr>
              <a:t>‹#›</a:t>
            </a:fld>
            <a:endParaRPr lang="en-US" sz="1300">
              <a:solidFill>
                <a:schemeClr val="tx1"/>
              </a:solidFill>
            </a:endParaRPr>
          </a:p>
        </p:txBody>
      </p:sp>
      <p:sp>
        <p:nvSpPr>
          <p:cNvPr id="14343" name="Rectangle 7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527175" y="923925"/>
            <a:ext cx="4260850" cy="319563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</p:sp>
      <p:sp>
        <p:nvSpPr>
          <p:cNvPr id="2056" name="Rectangle 8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59300"/>
            <a:ext cx="5365750" cy="432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517" tIns="48008" rIns="97517" bIns="480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Body Text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141634601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669786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517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6249C3F-1F0D-0245-BD8E-6D134CBB21A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578600"/>
            <a:ext cx="28956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A5CA2DB-8A6E-354A-84FE-C390361DC987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57950" y="330200"/>
            <a:ext cx="1924050" cy="5791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330200"/>
            <a:ext cx="5619750" cy="5791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750E79-2683-6848-A4D7-CDA40719EAAA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C89C21-81C6-1849-AF7F-456E69B3BB35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B3DFB28-5B5B-074C-B4E8-618C4BF2D1F1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8500" y="1193800"/>
            <a:ext cx="3765550" cy="492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6450" y="1193800"/>
            <a:ext cx="3765550" cy="492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7607546-6874-DF43-9D9F-828C20612237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E0868A1-DE77-A845-97F5-165FD4D75CF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DC2A54D-D38A-6449-A27D-1BD4A1440DD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4E79977-8762-624D-9D2F-4FE156E28C29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8C4F458F-5213-914F-94F8-6B10C77F9790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578600"/>
            <a:ext cx="28956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4C4F620-2FEB-0043-9943-F8C545420FE9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565900"/>
            <a:ext cx="190500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400" b="1">
                <a:solidFill>
                  <a:schemeClr val="accent2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F543C2CE-5AF7-8143-8A0A-0153F98C0316}" type="slidenum">
              <a:rPr lang="en-US"/>
              <a:pPr>
                <a:defRPr/>
              </a:pPr>
              <a:t>‹#›</a:t>
            </a:fld>
            <a:endParaRPr lang="en-US">
              <a:solidFill>
                <a:srgbClr val="FBBA03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330200"/>
            <a:ext cx="7292975" cy="73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698500" y="1193800"/>
            <a:ext cx="7683500" cy="492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Box 8"/>
          <p:cNvSpPr txBox="1"/>
          <p:nvPr userDrawn="1"/>
        </p:nvSpPr>
        <p:spPr>
          <a:xfrm>
            <a:off x="3048000" y="6519446"/>
            <a:ext cx="3048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CSE 486/586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73" r:id="rId3"/>
    <p:sldLayoutId id="2147483674" r:id="rId4"/>
    <p:sldLayoutId id="2147483675" r:id="rId5"/>
    <p:sldLayoutId id="2147483676" r:id="rId6"/>
    <p:sldLayoutId id="2147483677" r:id="rId7"/>
    <p:sldLayoutId id="2147483678" r:id="rId8"/>
    <p:sldLayoutId id="2147483679" r:id="rId9"/>
    <p:sldLayoutId id="2147483680" r:id="rId10"/>
    <p:sldLayoutId id="2147483681" r:id="rId11"/>
  </p:sldLayoutIdLst>
  <p:hf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+mj-lt"/>
          <a:ea typeface="ＭＳ Ｐゴシック" charset="-128"/>
          <a:cs typeface="ＭＳ Ｐゴシック" charset="-128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6pPr>
      <a:lvl7pPr marL="9144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7pPr>
      <a:lvl8pPr marL="13716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8pPr>
      <a:lvl9pPr marL="18288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9pPr>
    </p:titleStyle>
    <p:bodyStyle>
      <a:lvl1pPr marL="285750" indent="-2857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24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6858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20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»"/>
        <a:defRPr>
          <a:solidFill>
            <a:schemeClr val="tx1"/>
          </a:solidFill>
          <a:latin typeface="+mn-lt"/>
          <a:ea typeface="ＭＳ Ｐゴシック" charset="-128"/>
        </a:defRPr>
      </a:lvl3pPr>
      <a:lvl4pPr marL="1543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1400">
          <a:solidFill>
            <a:schemeClr val="tx1"/>
          </a:solidFill>
          <a:latin typeface="+mn-lt"/>
          <a:ea typeface="ＭＳ Ｐゴシック" charset="-128"/>
        </a:defRPr>
      </a:lvl4pPr>
      <a:lvl5pPr marL="20002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5pPr>
      <a:lvl6pPr marL="24574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6pPr>
      <a:lvl7pPr marL="29146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7pPr>
      <a:lvl8pPr marL="33718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8pPr>
      <a:lvl9pPr marL="3829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  <p:sldLayoutId id="2147483692" r:id="rId10"/>
    <p:sldLayoutId id="2147483693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46050" y="1898650"/>
            <a:ext cx="8834438" cy="1666875"/>
          </a:xfrm>
        </p:spPr>
        <p:txBody>
          <a:bodyPr/>
          <a:lstStyle/>
          <a:p>
            <a:pPr algn="ctr">
              <a:lnSpc>
                <a:spcPct val="120000"/>
              </a:lnSpc>
            </a:pPr>
            <a:r>
              <a:rPr lang="en-US" dirty="0"/>
              <a:t>CSE 486/586 Distributed Systems</a:t>
            </a:r>
            <a:br>
              <a:rPr lang="en-US" dirty="0"/>
            </a:br>
            <a:r>
              <a:rPr lang="en-US" dirty="0"/>
              <a:t>Consistency --- 1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171575" y="4289425"/>
            <a:ext cx="6900863" cy="1295400"/>
          </a:xfrm>
        </p:spPr>
        <p:txBody>
          <a:bodyPr/>
          <a:lstStyle/>
          <a:p>
            <a:pPr>
              <a:lnSpc>
                <a:spcPct val="70000"/>
              </a:lnSpc>
            </a:pPr>
            <a:r>
              <a:rPr lang="en-US" dirty="0"/>
              <a:t>Steve Ko</a:t>
            </a:r>
          </a:p>
          <a:p>
            <a:pPr>
              <a:lnSpc>
                <a:spcPct val="70000"/>
              </a:lnSpc>
            </a:pPr>
            <a:r>
              <a:rPr lang="en-US" sz="2000" dirty="0"/>
              <a:t>Computer Sciences and Engineering</a:t>
            </a:r>
          </a:p>
          <a:p>
            <a:pPr>
              <a:lnSpc>
                <a:spcPct val="70000"/>
              </a:lnSpc>
            </a:pPr>
            <a:r>
              <a:rPr lang="en-US" sz="2000" dirty="0"/>
              <a:t>University at Buffalo</a:t>
            </a:r>
          </a:p>
          <a:p>
            <a:pPr>
              <a:lnSpc>
                <a:spcPct val="70000"/>
              </a:lnSpc>
            </a:pPr>
            <a:endParaRPr lang="en-US" sz="2000" dirty="0"/>
          </a:p>
          <a:p>
            <a:pPr>
              <a:lnSpc>
                <a:spcPct val="70000"/>
              </a:lnSpc>
            </a:pPr>
            <a:endParaRPr lang="en-US" sz="2000" dirty="0"/>
          </a:p>
          <a:p>
            <a:pPr>
              <a:lnSpc>
                <a:spcPct val="70000"/>
              </a:lnSpc>
            </a:pPr>
            <a:endParaRPr lang="en-US" sz="2000" i="1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CSE 486/586 </a:t>
            </a:r>
            <a:r>
              <a:rPr lang="en-US" dirty="0" err="1"/>
              <a:t>Administrivia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PA4 deadline: </a:t>
            </a:r>
            <a:r>
              <a:rPr lang="en-US" u="sng" dirty="0"/>
              <a:t>5/10</a:t>
            </a:r>
            <a:r>
              <a:rPr lang="en-US" dirty="0"/>
              <a:t> (Friday)</a:t>
            </a:r>
          </a:p>
          <a:p>
            <a:r>
              <a:rPr lang="en-US" dirty="0"/>
              <a:t>No recitation today</a:t>
            </a:r>
          </a:p>
          <a:p>
            <a:pPr lvl="1"/>
            <a:r>
              <a:rPr lang="en-US" dirty="0"/>
              <a:t>Will hold office hours for undergrads from 2:30 pm to 4 pm</a:t>
            </a:r>
          </a:p>
          <a:p>
            <a:pPr lvl="1"/>
            <a:r>
              <a:rPr lang="en-US" dirty="0"/>
              <a:t>Regular office hours from 4 pm to 5 pm for midterm questions</a:t>
            </a:r>
          </a:p>
          <a:p>
            <a:r>
              <a:rPr lang="en-US" dirty="0"/>
              <a:t>Academic integrity for PA2B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10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6889990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Linearizability</a:t>
            </a:r>
            <a:r>
              <a:rPr lang="en-US" dirty="0"/>
              <a:t> Subtleties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Notice any problem with the representation?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11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93" name="Picture 9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2000" y="3063278"/>
            <a:ext cx="7696200" cy="3410009"/>
          </a:xfrm>
          <a:prstGeom prst="rect">
            <a:avLst/>
          </a:prstGeom>
        </p:spPr>
      </p:pic>
      <p:pic>
        <p:nvPicPr>
          <p:cNvPr id="96" name="Picture 95" descr="data-center-servers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60720" y="5181600"/>
            <a:ext cx="1783080" cy="1295400"/>
          </a:xfrm>
          <a:prstGeom prst="rect">
            <a:avLst/>
          </a:prstGeom>
        </p:spPr>
      </p:pic>
      <p:pic>
        <p:nvPicPr>
          <p:cNvPr id="97" name="Picture 96" descr="data-center-servers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17320" y="5181600"/>
            <a:ext cx="1783080" cy="1295400"/>
          </a:xfrm>
          <a:prstGeom prst="rect">
            <a:avLst/>
          </a:prstGeom>
        </p:spPr>
      </p:pic>
      <p:sp>
        <p:nvSpPr>
          <p:cNvPr id="98" name="TextBox 97"/>
          <p:cNvSpPr txBox="1"/>
          <p:nvPr/>
        </p:nvSpPr>
        <p:spPr>
          <a:xfrm>
            <a:off x="5334000" y="6443246"/>
            <a:ext cx="261779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000000"/>
                </a:solidFill>
              </a:rPr>
              <a:t>North Carolina</a:t>
            </a:r>
          </a:p>
        </p:txBody>
      </p:sp>
      <p:sp>
        <p:nvSpPr>
          <p:cNvPr id="99" name="TextBox 98"/>
          <p:cNvSpPr txBox="1"/>
          <p:nvPr/>
        </p:nvSpPr>
        <p:spPr>
          <a:xfrm>
            <a:off x="1066800" y="6443246"/>
            <a:ext cx="261779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California</a:t>
            </a:r>
          </a:p>
        </p:txBody>
      </p:sp>
      <p:cxnSp>
        <p:nvCxnSpPr>
          <p:cNvPr id="100" name="Straight Arrow Connector 99"/>
          <p:cNvCxnSpPr/>
          <p:nvPr/>
        </p:nvCxnSpPr>
        <p:spPr>
          <a:xfrm flipV="1">
            <a:off x="1698341" y="1892588"/>
            <a:ext cx="6939858" cy="2"/>
          </a:xfrm>
          <a:prstGeom prst="straightConnector1">
            <a:avLst/>
          </a:prstGeom>
          <a:ln>
            <a:headEnd type="none" w="med" len="med"/>
            <a:tailEnd type="arrow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01" name="TextBox 100"/>
          <p:cNvSpPr txBox="1"/>
          <p:nvPr/>
        </p:nvSpPr>
        <p:spPr>
          <a:xfrm>
            <a:off x="457200" y="1676400"/>
            <a:ext cx="1219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0000"/>
                </a:solidFill>
              </a:rPr>
              <a:t>You (NY)</a:t>
            </a:r>
          </a:p>
        </p:txBody>
      </p:sp>
      <p:sp>
        <p:nvSpPr>
          <p:cNvPr id="102" name="Oval 101"/>
          <p:cNvSpPr/>
          <p:nvPr/>
        </p:nvSpPr>
        <p:spPr>
          <a:xfrm>
            <a:off x="4714625" y="1815062"/>
            <a:ext cx="148370" cy="132289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" name="TextBox 102"/>
          <p:cNvSpPr txBox="1"/>
          <p:nvPr/>
        </p:nvSpPr>
        <p:spPr>
          <a:xfrm>
            <a:off x="3172790" y="1885890"/>
            <a:ext cx="313800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err="1">
                <a:solidFill>
                  <a:schemeClr val="tx1"/>
                </a:solidFill>
              </a:rPr>
              <a:t>x.write</a:t>
            </a:r>
            <a:r>
              <a:rPr lang="en-US" sz="2000" dirty="0">
                <a:solidFill>
                  <a:schemeClr val="tx1"/>
                </a:solidFill>
              </a:rPr>
              <a:t>(5)</a:t>
            </a:r>
          </a:p>
        </p:txBody>
      </p:sp>
      <p:cxnSp>
        <p:nvCxnSpPr>
          <p:cNvPr id="104" name="Straight Arrow Connector 103"/>
          <p:cNvCxnSpPr/>
          <p:nvPr/>
        </p:nvCxnSpPr>
        <p:spPr>
          <a:xfrm flipV="1">
            <a:off x="1698341" y="2425988"/>
            <a:ext cx="6939858" cy="2"/>
          </a:xfrm>
          <a:prstGeom prst="straightConnector1">
            <a:avLst/>
          </a:prstGeom>
          <a:ln>
            <a:headEnd type="none" w="med" len="med"/>
            <a:tailEnd type="arrow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05" name="TextBox 104"/>
          <p:cNvSpPr txBox="1"/>
          <p:nvPr/>
        </p:nvSpPr>
        <p:spPr>
          <a:xfrm>
            <a:off x="152400" y="2209800"/>
            <a:ext cx="1524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0000"/>
                </a:solidFill>
              </a:rPr>
              <a:t>Friend (CA)</a:t>
            </a:r>
          </a:p>
        </p:txBody>
      </p:sp>
      <p:sp>
        <p:nvSpPr>
          <p:cNvPr id="106" name="Oval 105"/>
          <p:cNvSpPr/>
          <p:nvPr/>
        </p:nvSpPr>
        <p:spPr>
          <a:xfrm>
            <a:off x="2962025" y="2348462"/>
            <a:ext cx="148370" cy="132289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7" name="TextBox 106"/>
          <p:cNvSpPr txBox="1"/>
          <p:nvPr/>
        </p:nvSpPr>
        <p:spPr>
          <a:xfrm>
            <a:off x="1524000" y="2419290"/>
            <a:ext cx="313800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err="1">
                <a:solidFill>
                  <a:schemeClr val="tx1"/>
                </a:solidFill>
              </a:rPr>
              <a:t>x.write</a:t>
            </a:r>
            <a:r>
              <a:rPr lang="en-US" sz="2000" dirty="0">
                <a:solidFill>
                  <a:schemeClr val="tx1"/>
                </a:solidFill>
              </a:rPr>
              <a:t>(2)</a:t>
            </a:r>
          </a:p>
        </p:txBody>
      </p:sp>
      <p:sp>
        <p:nvSpPr>
          <p:cNvPr id="108" name="TextBox 107"/>
          <p:cNvSpPr txBox="1"/>
          <p:nvPr/>
        </p:nvSpPr>
        <p:spPr>
          <a:xfrm>
            <a:off x="4558195" y="2419290"/>
            <a:ext cx="313800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chemeClr val="tx1"/>
                </a:solidFill>
              </a:rPr>
              <a:t>read(</a:t>
            </a:r>
            <a:r>
              <a:rPr lang="en-US" sz="2000" dirty="0">
                <a:solidFill>
                  <a:schemeClr val="tx1"/>
                </a:solidFill>
                <a:sym typeface="Wingdings"/>
              </a:rPr>
              <a:t>x) ?</a:t>
            </a:r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109" name="Oval 108"/>
          <p:cNvSpPr/>
          <p:nvPr/>
        </p:nvSpPr>
        <p:spPr>
          <a:xfrm>
            <a:off x="6010025" y="2354767"/>
            <a:ext cx="148370" cy="132289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852933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Linearizability</a:t>
            </a:r>
            <a:r>
              <a:rPr lang="en-US" dirty="0"/>
              <a:t> Subtleties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read/write operation is never a dot!</a:t>
            </a:r>
          </a:p>
          <a:p>
            <a:pPr lvl="1"/>
            <a:r>
              <a:rPr lang="en-US" dirty="0"/>
              <a:t>It takes time. Many things are involved, e.g., network, multiple disks, etc.</a:t>
            </a:r>
          </a:p>
          <a:p>
            <a:pPr lvl="1"/>
            <a:r>
              <a:rPr lang="en-US" dirty="0"/>
              <a:t>Read/write latency: the time measured right before the call and right after the call from the client </a:t>
            </a:r>
            <a:r>
              <a:rPr lang="en-US"/>
              <a:t>making the call.</a:t>
            </a:r>
            <a:endParaRPr lang="en-US" dirty="0"/>
          </a:p>
          <a:p>
            <a:r>
              <a:rPr lang="en-US" dirty="0"/>
              <a:t>Clear-cut (e.g., black---write &amp; </a:t>
            </a:r>
            <a:r>
              <a:rPr lang="en-US" dirty="0">
                <a:solidFill>
                  <a:srgbClr val="FF0000"/>
                </a:solidFill>
              </a:rPr>
              <a:t>red---read</a:t>
            </a:r>
            <a:r>
              <a:rPr lang="en-US" dirty="0"/>
              <a:t>)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Not-so-clear-cut (parallel)</a:t>
            </a:r>
          </a:p>
          <a:p>
            <a:pPr lvl="1"/>
            <a:r>
              <a:rPr lang="en-US" dirty="0"/>
              <a:t>Case 1: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Case 2: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Case 3: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12</a:t>
            </a:fld>
            <a:endParaRPr lang="en-US" b="0">
              <a:solidFill>
                <a:srgbClr val="FBBA03"/>
              </a:solidFill>
            </a:endParaRPr>
          </a:p>
        </p:txBody>
      </p:sp>
      <p:cxnSp>
        <p:nvCxnSpPr>
          <p:cNvPr id="6" name="Straight Connector 5"/>
          <p:cNvCxnSpPr/>
          <p:nvPr/>
        </p:nvCxnSpPr>
        <p:spPr bwMode="auto">
          <a:xfrm>
            <a:off x="1143000" y="3429000"/>
            <a:ext cx="2057400" cy="0"/>
          </a:xfrm>
          <a:prstGeom prst="line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7" name="Straight Connector 6"/>
          <p:cNvCxnSpPr/>
          <p:nvPr/>
        </p:nvCxnSpPr>
        <p:spPr bwMode="auto">
          <a:xfrm>
            <a:off x="3429000" y="3886200"/>
            <a:ext cx="2057400" cy="0"/>
          </a:xfrm>
          <a:prstGeom prst="line">
            <a:avLst/>
          </a:prstGeom>
          <a:solidFill>
            <a:schemeClr val="bg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2" name="Straight Connector 21"/>
          <p:cNvCxnSpPr/>
          <p:nvPr/>
        </p:nvCxnSpPr>
        <p:spPr bwMode="auto">
          <a:xfrm>
            <a:off x="3276600" y="4800600"/>
            <a:ext cx="2057400" cy="0"/>
          </a:xfrm>
          <a:prstGeom prst="line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3" name="Straight Connector 22"/>
          <p:cNvCxnSpPr/>
          <p:nvPr/>
        </p:nvCxnSpPr>
        <p:spPr bwMode="auto">
          <a:xfrm>
            <a:off x="3657600" y="5791200"/>
            <a:ext cx="1295400" cy="0"/>
          </a:xfrm>
          <a:prstGeom prst="line">
            <a:avLst/>
          </a:prstGeom>
          <a:solidFill>
            <a:schemeClr val="bg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4" name="Straight Connector 23"/>
          <p:cNvCxnSpPr/>
          <p:nvPr/>
        </p:nvCxnSpPr>
        <p:spPr bwMode="auto">
          <a:xfrm>
            <a:off x="3276600" y="5562600"/>
            <a:ext cx="2057400" cy="0"/>
          </a:xfrm>
          <a:prstGeom prst="line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5" name="Straight Connector 24"/>
          <p:cNvCxnSpPr/>
          <p:nvPr/>
        </p:nvCxnSpPr>
        <p:spPr bwMode="auto">
          <a:xfrm>
            <a:off x="4648200" y="5029200"/>
            <a:ext cx="2057400" cy="0"/>
          </a:xfrm>
          <a:prstGeom prst="line">
            <a:avLst/>
          </a:prstGeom>
          <a:solidFill>
            <a:schemeClr val="bg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6" name="Straight Connector 25"/>
          <p:cNvCxnSpPr/>
          <p:nvPr/>
        </p:nvCxnSpPr>
        <p:spPr bwMode="auto">
          <a:xfrm>
            <a:off x="3276600" y="6553200"/>
            <a:ext cx="2057400" cy="0"/>
          </a:xfrm>
          <a:prstGeom prst="line">
            <a:avLst/>
          </a:prstGeom>
          <a:solidFill>
            <a:schemeClr val="bg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7" name="Straight Connector 26"/>
          <p:cNvCxnSpPr/>
          <p:nvPr/>
        </p:nvCxnSpPr>
        <p:spPr bwMode="auto">
          <a:xfrm>
            <a:off x="3657600" y="6324600"/>
            <a:ext cx="1295400" cy="0"/>
          </a:xfrm>
          <a:prstGeom prst="line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6930862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Linearizability</a:t>
            </a:r>
            <a:r>
              <a:rPr lang="en-US" dirty="0"/>
              <a:t> Subtleties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8500" y="1143000"/>
            <a:ext cx="7683500" cy="4978400"/>
          </a:xfrm>
        </p:spPr>
        <p:txBody>
          <a:bodyPr/>
          <a:lstStyle/>
          <a:p>
            <a:r>
              <a:rPr lang="en-US" dirty="0">
                <a:solidFill>
                  <a:srgbClr val="0000FF"/>
                </a:solidFill>
              </a:rPr>
              <a:t>With a single process and a single copy, can overlaps happen?</a:t>
            </a:r>
          </a:p>
          <a:p>
            <a:pPr lvl="1"/>
            <a:r>
              <a:rPr lang="en-US" dirty="0"/>
              <a:t>No, these are cases that do not arise with a single process and a single copy.</a:t>
            </a:r>
          </a:p>
          <a:p>
            <a:pPr lvl="1"/>
            <a:r>
              <a:rPr lang="en-US" dirty="0">
                <a:solidFill>
                  <a:srgbClr val="FF0000"/>
                </a:solidFill>
              </a:rPr>
              <a:t>“Most recent write” becomes unclear</a:t>
            </a:r>
            <a:r>
              <a:rPr lang="en-US" dirty="0"/>
              <a:t> when there are overlapping operations.</a:t>
            </a:r>
          </a:p>
          <a:p>
            <a:r>
              <a:rPr lang="en-US" dirty="0"/>
              <a:t>Thus, we (as a system designer) have </a:t>
            </a:r>
            <a:r>
              <a:rPr lang="en-US" dirty="0">
                <a:solidFill>
                  <a:srgbClr val="FF0000"/>
                </a:solidFill>
              </a:rPr>
              <a:t>freedom to impose an order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As long as it </a:t>
            </a:r>
            <a:r>
              <a:rPr lang="en-US" dirty="0">
                <a:solidFill>
                  <a:srgbClr val="FF0000"/>
                </a:solidFill>
              </a:rPr>
              <a:t>appears to all clients</a:t>
            </a:r>
            <a:r>
              <a:rPr lang="en-US" dirty="0"/>
              <a:t> that there is a </a:t>
            </a:r>
            <a:r>
              <a:rPr lang="en-US" dirty="0">
                <a:solidFill>
                  <a:srgbClr val="FF0000"/>
                </a:solidFill>
              </a:rPr>
              <a:t>single, interleaved ordering for all (overlapping and non-overlapping) operations</a:t>
            </a:r>
            <a:r>
              <a:rPr lang="en-US" dirty="0"/>
              <a:t> that your implementation uses to process all requests, it’s fine.</a:t>
            </a:r>
          </a:p>
          <a:p>
            <a:pPr lvl="1"/>
            <a:r>
              <a:rPr lang="en-US" dirty="0"/>
              <a:t>I.e., this ordering should still provide the single-client, single-copy semantics.</a:t>
            </a:r>
          </a:p>
          <a:p>
            <a:pPr lvl="1"/>
            <a:r>
              <a:rPr lang="en-US" dirty="0">
                <a:solidFill>
                  <a:srgbClr val="FF0000"/>
                </a:solidFill>
              </a:rPr>
              <a:t>Again, it’s all about how clients perceive the behavior of </a:t>
            </a:r>
            <a:r>
              <a:rPr lang="en-US">
                <a:solidFill>
                  <a:srgbClr val="FF0000"/>
                </a:solidFill>
              </a:rPr>
              <a:t>your system.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13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71766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Linearizability</a:t>
            </a:r>
            <a:r>
              <a:rPr lang="en-US" dirty="0"/>
              <a:t> Subtleties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Definite guarantee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Relaxed guarantee when overlap</a:t>
            </a:r>
          </a:p>
          <a:p>
            <a:r>
              <a:rPr lang="en-US" dirty="0"/>
              <a:t>Case 1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Case 2</a:t>
            </a:r>
          </a:p>
          <a:p>
            <a:endParaRPr lang="en-US" dirty="0"/>
          </a:p>
          <a:p>
            <a:r>
              <a:rPr lang="en-US" dirty="0"/>
              <a:t>Case 3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14</a:t>
            </a:fld>
            <a:endParaRPr lang="en-US" b="0">
              <a:solidFill>
                <a:srgbClr val="FBBA03"/>
              </a:solidFill>
            </a:endParaRPr>
          </a:p>
        </p:txBody>
      </p:sp>
      <p:cxnSp>
        <p:nvCxnSpPr>
          <p:cNvPr id="6" name="Straight Connector 5"/>
          <p:cNvCxnSpPr/>
          <p:nvPr/>
        </p:nvCxnSpPr>
        <p:spPr bwMode="auto">
          <a:xfrm>
            <a:off x="1143000" y="1828800"/>
            <a:ext cx="2057400" cy="0"/>
          </a:xfrm>
          <a:prstGeom prst="line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7" name="Straight Connector 6"/>
          <p:cNvCxnSpPr/>
          <p:nvPr/>
        </p:nvCxnSpPr>
        <p:spPr bwMode="auto">
          <a:xfrm>
            <a:off x="3429000" y="2286000"/>
            <a:ext cx="2057400" cy="0"/>
          </a:xfrm>
          <a:prstGeom prst="line">
            <a:avLst/>
          </a:prstGeom>
          <a:solidFill>
            <a:schemeClr val="bg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8" name="Straight Connector 7"/>
          <p:cNvCxnSpPr/>
          <p:nvPr/>
        </p:nvCxnSpPr>
        <p:spPr bwMode="auto">
          <a:xfrm>
            <a:off x="1981200" y="3352800"/>
            <a:ext cx="2057400" cy="0"/>
          </a:xfrm>
          <a:prstGeom prst="line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9" name="Straight Connector 8"/>
          <p:cNvCxnSpPr/>
          <p:nvPr/>
        </p:nvCxnSpPr>
        <p:spPr bwMode="auto">
          <a:xfrm>
            <a:off x="2362200" y="4572000"/>
            <a:ext cx="1295400" cy="0"/>
          </a:xfrm>
          <a:prstGeom prst="line">
            <a:avLst/>
          </a:prstGeom>
          <a:solidFill>
            <a:schemeClr val="bg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0" name="Straight Connector 9"/>
          <p:cNvCxnSpPr/>
          <p:nvPr/>
        </p:nvCxnSpPr>
        <p:spPr bwMode="auto">
          <a:xfrm>
            <a:off x="1981200" y="4343400"/>
            <a:ext cx="2057400" cy="0"/>
          </a:xfrm>
          <a:prstGeom prst="line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3" name="Straight Connector 12"/>
          <p:cNvCxnSpPr/>
          <p:nvPr/>
        </p:nvCxnSpPr>
        <p:spPr bwMode="auto">
          <a:xfrm>
            <a:off x="3352800" y="3581400"/>
            <a:ext cx="2057400" cy="0"/>
          </a:xfrm>
          <a:prstGeom prst="line">
            <a:avLst/>
          </a:prstGeom>
          <a:solidFill>
            <a:schemeClr val="bg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4" name="Straight Connector 13"/>
          <p:cNvCxnSpPr/>
          <p:nvPr/>
        </p:nvCxnSpPr>
        <p:spPr bwMode="auto">
          <a:xfrm>
            <a:off x="1981200" y="5410200"/>
            <a:ext cx="2057400" cy="0"/>
          </a:xfrm>
          <a:prstGeom prst="line">
            <a:avLst/>
          </a:prstGeom>
          <a:solidFill>
            <a:schemeClr val="bg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5" name="Straight Connector 14"/>
          <p:cNvCxnSpPr/>
          <p:nvPr/>
        </p:nvCxnSpPr>
        <p:spPr bwMode="auto">
          <a:xfrm>
            <a:off x="2362200" y="5181600"/>
            <a:ext cx="1295400" cy="0"/>
          </a:xfrm>
          <a:prstGeom prst="line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275179006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Linearizability</a:t>
            </a:r>
            <a:r>
              <a:rPr lang="en-US" dirty="0"/>
              <a:t> Examples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Example 1: if your system behaves this way with 3 clients</a:t>
            </a:r>
            <a:r>
              <a:rPr lang="is-IS" dirty="0"/>
              <a:t>…</a:t>
            </a:r>
            <a:endParaRPr lang="en-US" dirty="0"/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  <a:p>
            <a:r>
              <a:rPr lang="en-US" dirty="0"/>
              <a:t>Example 2: if your system behaves this way with 3 clients</a:t>
            </a:r>
            <a:r>
              <a:rPr lang="is-IS" dirty="0"/>
              <a:t>…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15</a:t>
            </a:fld>
            <a:endParaRPr lang="en-US" b="0">
              <a:solidFill>
                <a:srgbClr val="FBBA03"/>
              </a:solidFill>
            </a:endParaRPr>
          </a:p>
        </p:txBody>
      </p:sp>
      <p:cxnSp>
        <p:nvCxnSpPr>
          <p:cNvPr id="6" name="Straight Connector 5"/>
          <p:cNvCxnSpPr/>
          <p:nvPr/>
        </p:nvCxnSpPr>
        <p:spPr bwMode="auto">
          <a:xfrm>
            <a:off x="1219200" y="2209800"/>
            <a:ext cx="2057400" cy="0"/>
          </a:xfrm>
          <a:prstGeom prst="line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7" name="Straight Connector 6"/>
          <p:cNvCxnSpPr/>
          <p:nvPr/>
        </p:nvCxnSpPr>
        <p:spPr bwMode="auto">
          <a:xfrm>
            <a:off x="3429000" y="2629020"/>
            <a:ext cx="2057400" cy="0"/>
          </a:xfrm>
          <a:prstGeom prst="line">
            <a:avLst/>
          </a:prstGeom>
          <a:solidFill>
            <a:schemeClr val="bg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8" name="Straight Connector 7"/>
          <p:cNvCxnSpPr/>
          <p:nvPr/>
        </p:nvCxnSpPr>
        <p:spPr bwMode="auto">
          <a:xfrm flipV="1">
            <a:off x="1219200" y="4572000"/>
            <a:ext cx="4724400" cy="19110"/>
          </a:xfrm>
          <a:prstGeom prst="line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9" name="Straight Connector 8"/>
          <p:cNvCxnSpPr/>
          <p:nvPr/>
        </p:nvCxnSpPr>
        <p:spPr bwMode="auto">
          <a:xfrm>
            <a:off x="1676400" y="5410200"/>
            <a:ext cx="1752600" cy="0"/>
          </a:xfrm>
          <a:prstGeom prst="line">
            <a:avLst/>
          </a:prstGeom>
          <a:solidFill>
            <a:schemeClr val="bg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3" name="Straight Connector 12"/>
          <p:cNvCxnSpPr/>
          <p:nvPr/>
        </p:nvCxnSpPr>
        <p:spPr bwMode="auto">
          <a:xfrm>
            <a:off x="1676400" y="4895910"/>
            <a:ext cx="2057400" cy="0"/>
          </a:xfrm>
          <a:prstGeom prst="line">
            <a:avLst/>
          </a:prstGeom>
          <a:solidFill>
            <a:schemeClr val="bg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5" name="TextBox 4"/>
          <p:cNvSpPr txBox="1"/>
          <p:nvPr/>
        </p:nvSpPr>
        <p:spPr>
          <a:xfrm>
            <a:off x="1656459" y="1828800"/>
            <a:ext cx="123914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>
                <a:solidFill>
                  <a:srgbClr val="000000"/>
                </a:solidFill>
              </a:rPr>
              <a:t>a.write</a:t>
            </a:r>
            <a:r>
              <a:rPr lang="en-US" sz="2000" dirty="0">
                <a:solidFill>
                  <a:srgbClr val="000000"/>
                </a:solidFill>
              </a:rPr>
              <a:t>(x)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3657600" y="2228910"/>
            <a:ext cx="158867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>
                <a:solidFill>
                  <a:srgbClr val="000000"/>
                </a:solidFill>
              </a:rPr>
              <a:t>a.read</a:t>
            </a:r>
            <a:r>
              <a:rPr lang="en-US" sz="2000" dirty="0">
                <a:solidFill>
                  <a:srgbClr val="000000"/>
                </a:solidFill>
              </a:rPr>
              <a:t>() -&gt; x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1600200" y="4267200"/>
            <a:ext cx="123914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>
                <a:solidFill>
                  <a:srgbClr val="000000"/>
                </a:solidFill>
              </a:rPr>
              <a:t>a.write</a:t>
            </a:r>
            <a:r>
              <a:rPr lang="en-US" sz="2000" dirty="0">
                <a:solidFill>
                  <a:srgbClr val="000000"/>
                </a:solidFill>
              </a:rPr>
              <a:t>(x)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1981200" y="4572000"/>
            <a:ext cx="160307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>
                <a:solidFill>
                  <a:srgbClr val="000000"/>
                </a:solidFill>
              </a:rPr>
              <a:t>a.read</a:t>
            </a:r>
            <a:r>
              <a:rPr lang="en-US" sz="2000" dirty="0">
                <a:solidFill>
                  <a:srgbClr val="000000"/>
                </a:solidFill>
              </a:rPr>
              <a:t>() -&gt; 0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1764129" y="5010090"/>
            <a:ext cx="158867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>
                <a:solidFill>
                  <a:srgbClr val="000000"/>
                </a:solidFill>
              </a:rPr>
              <a:t>a.read</a:t>
            </a:r>
            <a:r>
              <a:rPr lang="en-US" sz="2000" dirty="0">
                <a:solidFill>
                  <a:srgbClr val="000000"/>
                </a:solidFill>
              </a:rPr>
              <a:t>() -&gt; x</a:t>
            </a:r>
          </a:p>
        </p:txBody>
      </p:sp>
      <p:cxnSp>
        <p:nvCxnSpPr>
          <p:cNvPr id="18" name="Straight Connector 17"/>
          <p:cNvCxnSpPr/>
          <p:nvPr/>
        </p:nvCxnSpPr>
        <p:spPr bwMode="auto">
          <a:xfrm>
            <a:off x="5791200" y="3067110"/>
            <a:ext cx="2057400" cy="0"/>
          </a:xfrm>
          <a:prstGeom prst="line">
            <a:avLst/>
          </a:prstGeom>
          <a:solidFill>
            <a:schemeClr val="bg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9" name="TextBox 18"/>
          <p:cNvSpPr txBox="1"/>
          <p:nvPr/>
        </p:nvSpPr>
        <p:spPr>
          <a:xfrm>
            <a:off x="6019800" y="2667000"/>
            <a:ext cx="158867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>
                <a:solidFill>
                  <a:srgbClr val="000000"/>
                </a:solidFill>
              </a:rPr>
              <a:t>a.read</a:t>
            </a:r>
            <a:r>
              <a:rPr lang="en-US" sz="2000" dirty="0">
                <a:solidFill>
                  <a:srgbClr val="000000"/>
                </a:solidFill>
              </a:rPr>
              <a:t>() -&gt; x</a:t>
            </a:r>
          </a:p>
        </p:txBody>
      </p:sp>
      <p:cxnSp>
        <p:nvCxnSpPr>
          <p:cNvPr id="23" name="Straight Connector 22"/>
          <p:cNvCxnSpPr/>
          <p:nvPr/>
        </p:nvCxnSpPr>
        <p:spPr bwMode="auto">
          <a:xfrm>
            <a:off x="3886200" y="4895910"/>
            <a:ext cx="2057400" cy="0"/>
          </a:xfrm>
          <a:prstGeom prst="line">
            <a:avLst/>
          </a:prstGeom>
          <a:solidFill>
            <a:schemeClr val="bg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4" name="TextBox 23"/>
          <p:cNvSpPr txBox="1"/>
          <p:nvPr/>
        </p:nvSpPr>
        <p:spPr>
          <a:xfrm>
            <a:off x="4191000" y="4572000"/>
            <a:ext cx="158867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>
                <a:solidFill>
                  <a:srgbClr val="000000"/>
                </a:solidFill>
              </a:rPr>
              <a:t>a.read</a:t>
            </a:r>
            <a:r>
              <a:rPr lang="en-US" sz="2000" dirty="0">
                <a:solidFill>
                  <a:srgbClr val="000000"/>
                </a:solidFill>
              </a:rPr>
              <a:t>() -&gt; x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477000" y="4267200"/>
            <a:ext cx="1905000" cy="107721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0000"/>
                </a:solidFill>
              </a:rPr>
              <a:t>If this were </a:t>
            </a:r>
            <a:r>
              <a:rPr lang="en-US" dirty="0" err="1">
                <a:solidFill>
                  <a:srgbClr val="000000"/>
                </a:solidFill>
              </a:rPr>
              <a:t>a.read</a:t>
            </a:r>
            <a:r>
              <a:rPr lang="en-US" dirty="0">
                <a:solidFill>
                  <a:srgbClr val="000000"/>
                </a:solidFill>
              </a:rPr>
              <a:t>() -&gt; 0, would it support </a:t>
            </a:r>
            <a:r>
              <a:rPr lang="en-US" dirty="0" err="1">
                <a:solidFill>
                  <a:srgbClr val="000000"/>
                </a:solidFill>
              </a:rPr>
              <a:t>linearizability</a:t>
            </a:r>
            <a:r>
              <a:rPr lang="en-US" dirty="0">
                <a:solidFill>
                  <a:srgbClr val="000000"/>
                </a:solidFill>
              </a:rPr>
              <a:t>?</a:t>
            </a:r>
          </a:p>
        </p:txBody>
      </p:sp>
      <p:cxnSp>
        <p:nvCxnSpPr>
          <p:cNvPr id="20" name="Straight Arrow Connector 19"/>
          <p:cNvCxnSpPr>
            <a:stCxn id="16" idx="1"/>
            <a:endCxn id="24" idx="3"/>
          </p:cNvCxnSpPr>
          <p:nvPr/>
        </p:nvCxnSpPr>
        <p:spPr bwMode="auto">
          <a:xfrm flipH="1" flipV="1">
            <a:off x="5779671" y="4772055"/>
            <a:ext cx="697329" cy="33754"/>
          </a:xfrm>
          <a:prstGeom prst="straightConnector1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pic>
        <p:nvPicPr>
          <p:cNvPr id="21" name="Picture 2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" y="1143000"/>
            <a:ext cx="519176" cy="589973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" y="3296227"/>
            <a:ext cx="519176" cy="589973"/>
          </a:xfrm>
          <a:prstGeom prst="rect">
            <a:avLst/>
          </a:prstGeom>
        </p:spPr>
      </p:pic>
      <p:sp>
        <p:nvSpPr>
          <p:cNvPr id="25" name="TextBox 24"/>
          <p:cNvSpPr txBox="1"/>
          <p:nvPr/>
        </p:nvSpPr>
        <p:spPr>
          <a:xfrm>
            <a:off x="6477000" y="5410200"/>
            <a:ext cx="1905000" cy="33855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0000"/>
                </a:solidFill>
              </a:rPr>
              <a:t>No</a:t>
            </a:r>
          </a:p>
        </p:txBody>
      </p:sp>
    </p:spTree>
    <p:extLst>
      <p:ext uri="{BB962C8B-B14F-4D97-AF65-F5344CB8AC3E}">
        <p14:creationId xmlns:p14="http://schemas.microsoft.com/office/powerpoint/2010/main" val="14078187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30" grpId="0"/>
      <p:bldP spid="31" grpId="0"/>
      <p:bldP spid="33" grpId="0"/>
      <p:bldP spid="24" grpId="0"/>
      <p:bldP spid="16" grpId="0" animBg="1"/>
      <p:bldP spid="25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Linearizability</a:t>
            </a:r>
            <a:r>
              <a:rPr lang="en-US" dirty="0"/>
              <a:t> Examples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8500" y="1193800"/>
            <a:ext cx="7683500" cy="5372100"/>
          </a:xfrm>
        </p:spPr>
        <p:txBody>
          <a:bodyPr>
            <a:normAutofit lnSpcReduction="10000"/>
          </a:bodyPr>
          <a:lstStyle/>
          <a:p>
            <a:r>
              <a:rPr lang="en-US" dirty="0"/>
              <a:t>In example 2, what are the constraints?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Constraints (some ops don’t overlap)</a:t>
            </a:r>
          </a:p>
          <a:p>
            <a:pPr lvl="1"/>
            <a:r>
              <a:rPr lang="en-US" dirty="0" err="1"/>
              <a:t>a.read</a:t>
            </a:r>
            <a:r>
              <a:rPr lang="en-US" dirty="0"/>
              <a:t>() </a:t>
            </a:r>
            <a:r>
              <a:rPr lang="en-US" dirty="0">
                <a:sym typeface="Wingdings"/>
              </a:rPr>
              <a:t> 0 happens before </a:t>
            </a:r>
            <a:r>
              <a:rPr lang="en-US" dirty="0" err="1">
                <a:sym typeface="Wingdings"/>
              </a:rPr>
              <a:t>a.read</a:t>
            </a:r>
            <a:r>
              <a:rPr lang="en-US" dirty="0">
                <a:sym typeface="Wingdings"/>
              </a:rPr>
              <a:t>() x (you need to be able to explain why that happens that way).</a:t>
            </a:r>
          </a:p>
          <a:p>
            <a:pPr lvl="1"/>
            <a:r>
              <a:rPr lang="en-US" dirty="0" err="1">
                <a:sym typeface="Wingdings"/>
              </a:rPr>
              <a:t>a.read</a:t>
            </a:r>
            <a:r>
              <a:rPr lang="en-US" dirty="0">
                <a:sym typeface="Wingdings"/>
              </a:rPr>
              <a:t>()  x happens before </a:t>
            </a:r>
            <a:r>
              <a:rPr lang="en-US" dirty="0" err="1">
                <a:sym typeface="Wingdings"/>
              </a:rPr>
              <a:t>a.read</a:t>
            </a:r>
            <a:r>
              <a:rPr lang="en-US" dirty="0">
                <a:sym typeface="Wingdings"/>
              </a:rPr>
              <a:t>() x (you need to be able to explain why that happens that way).</a:t>
            </a:r>
          </a:p>
          <a:p>
            <a:pPr lvl="1"/>
            <a:r>
              <a:rPr lang="en-US" dirty="0">
                <a:sym typeface="Wingdings"/>
              </a:rPr>
              <a:t>The rest are up for grabs.</a:t>
            </a:r>
          </a:p>
          <a:p>
            <a:r>
              <a:rPr lang="en-US" dirty="0">
                <a:sym typeface="Wingdings"/>
              </a:rPr>
              <a:t>Scenario</a:t>
            </a:r>
          </a:p>
          <a:p>
            <a:pPr lvl="1"/>
            <a:r>
              <a:rPr lang="en-US" dirty="0"/>
              <a:t>Every client deals with a different copy of a.</a:t>
            </a:r>
          </a:p>
          <a:p>
            <a:pPr lvl="1"/>
            <a:r>
              <a:rPr lang="en-US" dirty="0" err="1"/>
              <a:t>a.write</a:t>
            </a:r>
            <a:r>
              <a:rPr lang="en-US" dirty="0"/>
              <a:t>(x) gets propagated to (last client’s) </a:t>
            </a:r>
            <a:r>
              <a:rPr lang="en-US" dirty="0" err="1"/>
              <a:t>a.read</a:t>
            </a:r>
            <a:r>
              <a:rPr lang="en-US" dirty="0"/>
              <a:t>() -&gt; x first.</a:t>
            </a:r>
          </a:p>
          <a:p>
            <a:pPr lvl="1"/>
            <a:r>
              <a:rPr lang="en-US" dirty="0" err="1"/>
              <a:t>a.write</a:t>
            </a:r>
            <a:r>
              <a:rPr lang="en-US" dirty="0"/>
              <a:t>(x) gets propagated to (the second process’s) </a:t>
            </a:r>
            <a:r>
              <a:rPr lang="en-US" dirty="0" err="1"/>
              <a:t>a.read</a:t>
            </a:r>
            <a:r>
              <a:rPr lang="en-US" dirty="0"/>
              <a:t>() -&gt; x, right after </a:t>
            </a:r>
            <a:r>
              <a:rPr lang="en-US" dirty="0" err="1"/>
              <a:t>a.read</a:t>
            </a:r>
            <a:r>
              <a:rPr lang="en-US" dirty="0"/>
              <a:t>() -&gt; 0 is done.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16</a:t>
            </a:fld>
            <a:endParaRPr lang="en-US" b="0">
              <a:solidFill>
                <a:srgbClr val="FBBA03"/>
              </a:solidFill>
            </a:endParaRPr>
          </a:p>
        </p:txBody>
      </p:sp>
      <p:cxnSp>
        <p:nvCxnSpPr>
          <p:cNvPr id="8" name="Straight Connector 7"/>
          <p:cNvCxnSpPr/>
          <p:nvPr/>
        </p:nvCxnSpPr>
        <p:spPr bwMode="auto">
          <a:xfrm flipV="1">
            <a:off x="2057400" y="1905000"/>
            <a:ext cx="4724400" cy="19110"/>
          </a:xfrm>
          <a:prstGeom prst="line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9" name="Straight Connector 8"/>
          <p:cNvCxnSpPr/>
          <p:nvPr/>
        </p:nvCxnSpPr>
        <p:spPr bwMode="auto">
          <a:xfrm>
            <a:off x="2514600" y="2743200"/>
            <a:ext cx="1752600" cy="0"/>
          </a:xfrm>
          <a:prstGeom prst="line">
            <a:avLst/>
          </a:prstGeom>
          <a:solidFill>
            <a:schemeClr val="bg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3" name="Straight Connector 12"/>
          <p:cNvCxnSpPr/>
          <p:nvPr/>
        </p:nvCxnSpPr>
        <p:spPr bwMode="auto">
          <a:xfrm>
            <a:off x="2514600" y="2228910"/>
            <a:ext cx="2057400" cy="0"/>
          </a:xfrm>
          <a:prstGeom prst="line">
            <a:avLst/>
          </a:prstGeom>
          <a:solidFill>
            <a:schemeClr val="bg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0" name="TextBox 29"/>
          <p:cNvSpPr txBox="1"/>
          <p:nvPr/>
        </p:nvSpPr>
        <p:spPr>
          <a:xfrm>
            <a:off x="2438400" y="1600200"/>
            <a:ext cx="123914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>
                <a:solidFill>
                  <a:srgbClr val="000000"/>
                </a:solidFill>
              </a:rPr>
              <a:t>a.write</a:t>
            </a:r>
            <a:r>
              <a:rPr lang="en-US" sz="2000" dirty="0">
                <a:solidFill>
                  <a:srgbClr val="000000"/>
                </a:solidFill>
              </a:rPr>
              <a:t>(x)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2819400" y="1905000"/>
            <a:ext cx="160307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>
                <a:solidFill>
                  <a:srgbClr val="000000"/>
                </a:solidFill>
              </a:rPr>
              <a:t>a.read</a:t>
            </a:r>
            <a:r>
              <a:rPr lang="en-US" sz="2000" dirty="0">
                <a:solidFill>
                  <a:srgbClr val="000000"/>
                </a:solidFill>
              </a:rPr>
              <a:t>() -&gt; 0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2602329" y="2343090"/>
            <a:ext cx="158867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>
                <a:solidFill>
                  <a:srgbClr val="000000"/>
                </a:solidFill>
              </a:rPr>
              <a:t>a.read</a:t>
            </a:r>
            <a:r>
              <a:rPr lang="en-US" sz="2000" dirty="0">
                <a:solidFill>
                  <a:srgbClr val="000000"/>
                </a:solidFill>
              </a:rPr>
              <a:t>() -&gt; x</a:t>
            </a:r>
          </a:p>
        </p:txBody>
      </p:sp>
      <p:cxnSp>
        <p:nvCxnSpPr>
          <p:cNvPr id="23" name="Straight Connector 22"/>
          <p:cNvCxnSpPr/>
          <p:nvPr/>
        </p:nvCxnSpPr>
        <p:spPr bwMode="auto">
          <a:xfrm>
            <a:off x="4724400" y="2228910"/>
            <a:ext cx="2057400" cy="0"/>
          </a:xfrm>
          <a:prstGeom prst="line">
            <a:avLst/>
          </a:prstGeom>
          <a:solidFill>
            <a:schemeClr val="bg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4" name="TextBox 23"/>
          <p:cNvSpPr txBox="1"/>
          <p:nvPr/>
        </p:nvSpPr>
        <p:spPr>
          <a:xfrm>
            <a:off x="5029200" y="1905000"/>
            <a:ext cx="158867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>
                <a:solidFill>
                  <a:srgbClr val="000000"/>
                </a:solidFill>
              </a:rPr>
              <a:t>a.read</a:t>
            </a:r>
            <a:r>
              <a:rPr lang="en-US" sz="2000" dirty="0">
                <a:solidFill>
                  <a:srgbClr val="000000"/>
                </a:solidFill>
              </a:rPr>
              <a:t>() -&gt; x</a:t>
            </a:r>
          </a:p>
        </p:txBody>
      </p:sp>
    </p:spTree>
    <p:extLst>
      <p:ext uri="{BB962C8B-B14F-4D97-AF65-F5344CB8AC3E}">
        <p14:creationId xmlns:p14="http://schemas.microsoft.com/office/powerpoint/2010/main" val="35594292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Linearizability</a:t>
            </a:r>
            <a:r>
              <a:rPr lang="en-US" dirty="0"/>
              <a:t> Examples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 example 2, why would </a:t>
            </a:r>
            <a:r>
              <a:rPr lang="en-US" dirty="0" err="1"/>
              <a:t>a.read</a:t>
            </a:r>
            <a:r>
              <a:rPr lang="en-US" dirty="0"/>
              <a:t>() return 0 and x when they’re overlapping?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This assumes that there’s a particular storage system that shows this behavior.</a:t>
            </a:r>
          </a:p>
          <a:p>
            <a:r>
              <a:rPr lang="en-US" dirty="0"/>
              <a:t>At some point between a read/write request sent and returned, the result becomes visible.</a:t>
            </a:r>
          </a:p>
          <a:p>
            <a:pPr lvl="1"/>
            <a:r>
              <a:rPr lang="en-US" dirty="0"/>
              <a:t>E.g., you read a value from physical storage, </a:t>
            </a:r>
            <a:r>
              <a:rPr lang="en-US" i="1" dirty="0">
                <a:solidFill>
                  <a:srgbClr val="FF0000"/>
                </a:solidFill>
              </a:rPr>
              <a:t>prepare it for return (e.g., putting it in a return packet, i.e., making it visible)</a:t>
            </a:r>
            <a:r>
              <a:rPr lang="en-US" dirty="0"/>
              <a:t>, and actually return it.</a:t>
            </a:r>
          </a:p>
          <a:p>
            <a:pPr lvl="1"/>
            <a:r>
              <a:rPr lang="en-US" dirty="0"/>
              <a:t>Or you </a:t>
            </a:r>
            <a:r>
              <a:rPr lang="en-US" i="1" dirty="0">
                <a:solidFill>
                  <a:srgbClr val="FF0000"/>
                </a:solidFill>
              </a:rPr>
              <a:t>actually write a value to a physical disk, making it visible</a:t>
            </a:r>
            <a:r>
              <a:rPr lang="en-US" dirty="0"/>
              <a:t> (out of multiple disks, which might actually write at different points).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17</a:t>
            </a:fld>
            <a:endParaRPr lang="en-US" b="0">
              <a:solidFill>
                <a:srgbClr val="FBBA03"/>
              </a:solidFill>
            </a:endParaRPr>
          </a:p>
        </p:txBody>
      </p:sp>
      <p:cxnSp>
        <p:nvCxnSpPr>
          <p:cNvPr id="8" name="Straight Connector 7"/>
          <p:cNvCxnSpPr/>
          <p:nvPr/>
        </p:nvCxnSpPr>
        <p:spPr bwMode="auto">
          <a:xfrm flipV="1">
            <a:off x="2057400" y="2286000"/>
            <a:ext cx="4724400" cy="19110"/>
          </a:xfrm>
          <a:prstGeom prst="line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9" name="Straight Connector 8"/>
          <p:cNvCxnSpPr/>
          <p:nvPr/>
        </p:nvCxnSpPr>
        <p:spPr bwMode="auto">
          <a:xfrm>
            <a:off x="2514600" y="3124200"/>
            <a:ext cx="1752600" cy="0"/>
          </a:xfrm>
          <a:prstGeom prst="line">
            <a:avLst/>
          </a:prstGeom>
          <a:solidFill>
            <a:schemeClr val="bg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3" name="Straight Connector 12"/>
          <p:cNvCxnSpPr/>
          <p:nvPr/>
        </p:nvCxnSpPr>
        <p:spPr bwMode="auto">
          <a:xfrm>
            <a:off x="2514600" y="2609910"/>
            <a:ext cx="2057400" cy="0"/>
          </a:xfrm>
          <a:prstGeom prst="line">
            <a:avLst/>
          </a:prstGeom>
          <a:solidFill>
            <a:schemeClr val="bg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0" name="TextBox 29"/>
          <p:cNvSpPr txBox="1"/>
          <p:nvPr/>
        </p:nvSpPr>
        <p:spPr>
          <a:xfrm>
            <a:off x="2438400" y="1981200"/>
            <a:ext cx="123914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>
                <a:solidFill>
                  <a:srgbClr val="000000"/>
                </a:solidFill>
              </a:rPr>
              <a:t>a.write</a:t>
            </a:r>
            <a:r>
              <a:rPr lang="en-US" sz="2000" dirty="0">
                <a:solidFill>
                  <a:srgbClr val="000000"/>
                </a:solidFill>
              </a:rPr>
              <a:t>(x)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2819400" y="2286000"/>
            <a:ext cx="160307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>
                <a:solidFill>
                  <a:srgbClr val="000000"/>
                </a:solidFill>
              </a:rPr>
              <a:t>a.read</a:t>
            </a:r>
            <a:r>
              <a:rPr lang="en-US" sz="2000" dirty="0">
                <a:solidFill>
                  <a:srgbClr val="000000"/>
                </a:solidFill>
              </a:rPr>
              <a:t>() -&gt; 0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2602329" y="2724090"/>
            <a:ext cx="158867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>
                <a:solidFill>
                  <a:srgbClr val="000000"/>
                </a:solidFill>
              </a:rPr>
              <a:t>a.read</a:t>
            </a:r>
            <a:r>
              <a:rPr lang="en-US" sz="2000" dirty="0">
                <a:solidFill>
                  <a:srgbClr val="000000"/>
                </a:solidFill>
              </a:rPr>
              <a:t>() -&gt; x</a:t>
            </a:r>
          </a:p>
        </p:txBody>
      </p:sp>
      <p:cxnSp>
        <p:nvCxnSpPr>
          <p:cNvPr id="23" name="Straight Connector 22"/>
          <p:cNvCxnSpPr/>
          <p:nvPr/>
        </p:nvCxnSpPr>
        <p:spPr bwMode="auto">
          <a:xfrm>
            <a:off x="4724400" y="2609910"/>
            <a:ext cx="2057400" cy="0"/>
          </a:xfrm>
          <a:prstGeom prst="line">
            <a:avLst/>
          </a:prstGeom>
          <a:solidFill>
            <a:schemeClr val="bg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4" name="TextBox 23"/>
          <p:cNvSpPr txBox="1"/>
          <p:nvPr/>
        </p:nvSpPr>
        <p:spPr>
          <a:xfrm>
            <a:off x="5029200" y="2286000"/>
            <a:ext cx="158867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>
                <a:solidFill>
                  <a:srgbClr val="000000"/>
                </a:solidFill>
              </a:rPr>
              <a:t>a.read</a:t>
            </a:r>
            <a:r>
              <a:rPr lang="en-US" sz="2000" dirty="0">
                <a:solidFill>
                  <a:srgbClr val="000000"/>
                </a:solidFill>
              </a:rPr>
              <a:t>() -&gt; x</a:t>
            </a:r>
          </a:p>
        </p:txBody>
      </p:sp>
    </p:spTree>
    <p:extLst>
      <p:ext uri="{BB962C8B-B14F-4D97-AF65-F5344CB8AC3E}">
        <p14:creationId xmlns:p14="http://schemas.microsoft.com/office/powerpoint/2010/main" val="5487317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Linearizability</a:t>
            </a:r>
            <a:r>
              <a:rPr lang="en-US" dirty="0"/>
              <a:t> Examples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Example 3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Constraints (ops that don’t overlap)</a:t>
            </a:r>
          </a:p>
          <a:p>
            <a:pPr lvl="1"/>
            <a:r>
              <a:rPr lang="en-US" dirty="0" err="1"/>
              <a:t>a.read</a:t>
            </a:r>
            <a:r>
              <a:rPr lang="en-US" dirty="0"/>
              <a:t>() </a:t>
            </a:r>
            <a:r>
              <a:rPr lang="en-US" dirty="0">
                <a:sym typeface="Wingdings"/>
              </a:rPr>
              <a:t> x and </a:t>
            </a:r>
            <a:r>
              <a:rPr lang="en-US" dirty="0" err="1">
                <a:sym typeface="Wingdings"/>
              </a:rPr>
              <a:t>a.read</a:t>
            </a:r>
            <a:r>
              <a:rPr lang="en-US" dirty="0">
                <a:sym typeface="Wingdings"/>
              </a:rPr>
              <a:t>()  x: we cannot change these.</a:t>
            </a:r>
          </a:p>
          <a:p>
            <a:pPr lvl="1"/>
            <a:r>
              <a:rPr lang="en-US" dirty="0" err="1">
                <a:sym typeface="Wingdings"/>
              </a:rPr>
              <a:t>a.read</a:t>
            </a:r>
            <a:r>
              <a:rPr lang="en-US" dirty="0">
                <a:sym typeface="Wingdings"/>
              </a:rPr>
              <a:t>()  y and </a:t>
            </a:r>
            <a:r>
              <a:rPr lang="en-US" dirty="0" err="1">
                <a:sym typeface="Wingdings"/>
              </a:rPr>
              <a:t>a.read</a:t>
            </a:r>
            <a:r>
              <a:rPr lang="en-US" dirty="0">
                <a:sym typeface="Wingdings"/>
              </a:rPr>
              <a:t>()  x: we cannot change these.</a:t>
            </a:r>
          </a:p>
          <a:p>
            <a:pPr lvl="1"/>
            <a:r>
              <a:rPr lang="en-US" dirty="0">
                <a:sym typeface="Wingdings"/>
              </a:rPr>
              <a:t>The rest is up for grabs.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18</a:t>
            </a:fld>
            <a:endParaRPr lang="en-US" b="0">
              <a:solidFill>
                <a:srgbClr val="FBBA03"/>
              </a:solidFill>
            </a:endParaRPr>
          </a:p>
        </p:txBody>
      </p:sp>
      <p:cxnSp>
        <p:nvCxnSpPr>
          <p:cNvPr id="8" name="Straight Connector 7"/>
          <p:cNvCxnSpPr/>
          <p:nvPr/>
        </p:nvCxnSpPr>
        <p:spPr bwMode="auto">
          <a:xfrm flipV="1">
            <a:off x="1447800" y="2057400"/>
            <a:ext cx="4724400" cy="19110"/>
          </a:xfrm>
          <a:prstGeom prst="line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9" name="Straight Connector 8"/>
          <p:cNvCxnSpPr/>
          <p:nvPr/>
        </p:nvCxnSpPr>
        <p:spPr bwMode="auto">
          <a:xfrm>
            <a:off x="1905000" y="3352800"/>
            <a:ext cx="1752600" cy="0"/>
          </a:xfrm>
          <a:prstGeom prst="line">
            <a:avLst/>
          </a:prstGeom>
          <a:solidFill>
            <a:schemeClr val="bg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3" name="Straight Connector 12"/>
          <p:cNvCxnSpPr/>
          <p:nvPr/>
        </p:nvCxnSpPr>
        <p:spPr bwMode="auto">
          <a:xfrm>
            <a:off x="1905000" y="2609910"/>
            <a:ext cx="2057400" cy="0"/>
          </a:xfrm>
          <a:prstGeom prst="line">
            <a:avLst/>
          </a:prstGeom>
          <a:solidFill>
            <a:schemeClr val="bg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0" name="TextBox 29"/>
          <p:cNvSpPr txBox="1"/>
          <p:nvPr/>
        </p:nvSpPr>
        <p:spPr>
          <a:xfrm>
            <a:off x="1828800" y="1752600"/>
            <a:ext cx="123914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>
                <a:solidFill>
                  <a:srgbClr val="000000"/>
                </a:solidFill>
              </a:rPr>
              <a:t>a.write</a:t>
            </a:r>
            <a:r>
              <a:rPr lang="en-US" sz="2000" dirty="0">
                <a:solidFill>
                  <a:srgbClr val="000000"/>
                </a:solidFill>
              </a:rPr>
              <a:t>(x)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2209800" y="2286000"/>
            <a:ext cx="158867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>
                <a:solidFill>
                  <a:srgbClr val="000000"/>
                </a:solidFill>
              </a:rPr>
              <a:t>a.read</a:t>
            </a:r>
            <a:r>
              <a:rPr lang="en-US" sz="2000" dirty="0">
                <a:solidFill>
                  <a:srgbClr val="000000"/>
                </a:solidFill>
              </a:rPr>
              <a:t>() -&gt; x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1992729" y="2952690"/>
            <a:ext cx="158867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>
                <a:solidFill>
                  <a:srgbClr val="000000"/>
                </a:solidFill>
              </a:rPr>
              <a:t>a.read</a:t>
            </a:r>
            <a:r>
              <a:rPr lang="en-US" sz="2000" dirty="0">
                <a:solidFill>
                  <a:srgbClr val="000000"/>
                </a:solidFill>
              </a:rPr>
              <a:t>() -&gt; y</a:t>
            </a:r>
          </a:p>
        </p:txBody>
      </p:sp>
      <p:cxnSp>
        <p:nvCxnSpPr>
          <p:cNvPr id="23" name="Straight Connector 22"/>
          <p:cNvCxnSpPr/>
          <p:nvPr/>
        </p:nvCxnSpPr>
        <p:spPr bwMode="auto">
          <a:xfrm>
            <a:off x="4114800" y="2609910"/>
            <a:ext cx="2057400" cy="0"/>
          </a:xfrm>
          <a:prstGeom prst="line">
            <a:avLst/>
          </a:prstGeom>
          <a:solidFill>
            <a:schemeClr val="bg1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4" name="TextBox 23"/>
          <p:cNvSpPr txBox="1"/>
          <p:nvPr/>
        </p:nvSpPr>
        <p:spPr>
          <a:xfrm>
            <a:off x="4419600" y="2286000"/>
            <a:ext cx="158867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>
                <a:solidFill>
                  <a:srgbClr val="000000"/>
                </a:solidFill>
              </a:rPr>
              <a:t>a.read</a:t>
            </a:r>
            <a:r>
              <a:rPr lang="en-US" sz="2000" dirty="0">
                <a:solidFill>
                  <a:srgbClr val="000000"/>
                </a:solidFill>
              </a:rPr>
              <a:t>() -&gt; x</a:t>
            </a:r>
          </a:p>
        </p:txBody>
      </p:sp>
      <p:cxnSp>
        <p:nvCxnSpPr>
          <p:cNvPr id="21" name="Straight Connector 20"/>
          <p:cNvCxnSpPr/>
          <p:nvPr/>
        </p:nvCxnSpPr>
        <p:spPr bwMode="auto">
          <a:xfrm>
            <a:off x="2362200" y="3962400"/>
            <a:ext cx="2057400" cy="0"/>
          </a:xfrm>
          <a:prstGeom prst="line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2" name="TextBox 21"/>
          <p:cNvSpPr txBox="1"/>
          <p:nvPr/>
        </p:nvSpPr>
        <p:spPr>
          <a:xfrm>
            <a:off x="2743200" y="3638490"/>
            <a:ext cx="123914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>
                <a:solidFill>
                  <a:srgbClr val="000000"/>
                </a:solidFill>
              </a:rPr>
              <a:t>a.write</a:t>
            </a:r>
            <a:r>
              <a:rPr lang="en-US" sz="2000" dirty="0">
                <a:solidFill>
                  <a:srgbClr val="000000"/>
                </a:solidFill>
              </a:rPr>
              <a:t>(y)</a:t>
            </a:r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" y="1143000"/>
            <a:ext cx="519176" cy="5899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64016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Linearizability</a:t>
            </a:r>
            <a:r>
              <a:rPr lang="en-US" dirty="0"/>
              <a:t> (Textbook Definition)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Let the sequence of read and update operations that client </a:t>
            </a:r>
            <a:r>
              <a:rPr lang="en-US" dirty="0" err="1"/>
              <a:t>i</a:t>
            </a:r>
            <a:r>
              <a:rPr lang="en-US" dirty="0"/>
              <a:t> performs in some execution be oi1, oi2,….</a:t>
            </a:r>
          </a:p>
          <a:p>
            <a:pPr lvl="1"/>
            <a:r>
              <a:rPr lang="en-US" altLang="ja-JP" dirty="0"/>
              <a:t>"</a:t>
            </a:r>
            <a:r>
              <a:rPr lang="en-US" dirty="0"/>
              <a:t>Program order</a:t>
            </a:r>
            <a:r>
              <a:rPr lang="en-US" altLang="ja-JP" dirty="0"/>
              <a:t>"</a:t>
            </a:r>
            <a:r>
              <a:rPr lang="en-US" dirty="0"/>
              <a:t> for the client</a:t>
            </a:r>
          </a:p>
          <a:p>
            <a:r>
              <a:rPr lang="en-US" dirty="0"/>
              <a:t>A replicated shared object service is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linearizable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/>
              <a:t>if for any execution (real), there is some interleaving of operations (virtual) issued by all clients that: </a:t>
            </a:r>
          </a:p>
          <a:p>
            <a:pPr lvl="1"/>
            <a:r>
              <a:rPr lang="en-US" dirty="0"/>
              <a:t> meets the specification of a single correct copy of objects</a:t>
            </a:r>
          </a:p>
          <a:p>
            <a:pPr lvl="1"/>
            <a:r>
              <a:rPr lang="en-US" dirty="0"/>
              <a:t> is consistent with the actual times at which each operation occurred during the execution </a:t>
            </a:r>
          </a:p>
          <a:p>
            <a:r>
              <a:rPr lang="en-US" dirty="0"/>
              <a:t>Main goal: any client will see (at any point of time) a copy of the object that is correct and consistent</a:t>
            </a:r>
          </a:p>
          <a:p>
            <a:r>
              <a:rPr lang="en-US" dirty="0"/>
              <a:t>The strongest form of consistency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19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Consistency with Data Replicas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5765800" y="1211262"/>
            <a:ext cx="2451100" cy="2921000"/>
          </a:xfrm>
          <a:prstGeom prst="rect">
            <a:avLst/>
          </a:prstGeom>
          <a:solidFill>
            <a:schemeClr val="folHlink"/>
          </a:soli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5930900" y="2341562"/>
            <a:ext cx="2133600" cy="698500"/>
          </a:xfrm>
          <a:prstGeom prst="rect">
            <a:avLst/>
          </a:prstGeom>
          <a:gradFill rotWithShape="0">
            <a:gsLst>
              <a:gs pos="0">
                <a:srgbClr val="51C3BD"/>
              </a:gs>
              <a:gs pos="50000">
                <a:srgbClr val="67F7F0"/>
              </a:gs>
              <a:gs pos="100000">
                <a:srgbClr val="51C3BD"/>
              </a:gs>
            </a:gsLst>
            <a:lin ang="5400000" scaled="1"/>
          </a:gra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5918200" y="3128962"/>
            <a:ext cx="2133600" cy="698500"/>
          </a:xfrm>
          <a:prstGeom prst="rect">
            <a:avLst/>
          </a:prstGeom>
          <a:gradFill rotWithShape="0">
            <a:gsLst>
              <a:gs pos="0">
                <a:srgbClr val="51C3BD"/>
              </a:gs>
              <a:gs pos="50000">
                <a:srgbClr val="67F7F0"/>
              </a:gs>
              <a:gs pos="100000">
                <a:srgbClr val="51C3BD"/>
              </a:gs>
            </a:gsLst>
            <a:lin ang="5400000" scaled="1"/>
          </a:gra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Rectangle 5"/>
          <p:cNvSpPr>
            <a:spLocks noChangeArrowheads="1"/>
          </p:cNvSpPr>
          <p:nvPr/>
        </p:nvSpPr>
        <p:spPr bwMode="auto">
          <a:xfrm>
            <a:off x="5918200" y="1414462"/>
            <a:ext cx="2133600" cy="838200"/>
          </a:xfrm>
          <a:prstGeom prst="rect">
            <a:avLst/>
          </a:prstGeom>
          <a:gradFill rotWithShape="0">
            <a:gsLst>
              <a:gs pos="0">
                <a:srgbClr val="51C3BD"/>
              </a:gs>
              <a:gs pos="50000">
                <a:srgbClr val="67F7F0"/>
              </a:gs>
              <a:gs pos="100000">
                <a:srgbClr val="51C3BD"/>
              </a:gs>
            </a:gsLst>
            <a:lin ang="5400000" scaled="1"/>
          </a:gradFill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Rectangle 6"/>
          <p:cNvSpPr>
            <a:spLocks noChangeArrowheads="1"/>
          </p:cNvSpPr>
          <p:nvPr/>
        </p:nvSpPr>
        <p:spPr bwMode="auto">
          <a:xfrm>
            <a:off x="1079500" y="1325562"/>
            <a:ext cx="3886200" cy="685800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10" name="Oval 9"/>
          <p:cNvSpPr>
            <a:spLocks noChangeArrowheads="1"/>
          </p:cNvSpPr>
          <p:nvPr/>
        </p:nvSpPr>
        <p:spPr bwMode="auto">
          <a:xfrm>
            <a:off x="1371600" y="1477962"/>
            <a:ext cx="876300" cy="406400"/>
          </a:xfrm>
          <a:prstGeom prst="ellipse">
            <a:avLst/>
          </a:prstGeom>
          <a:solidFill>
            <a:schemeClr val="accent1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" name="Text Box 10"/>
          <p:cNvSpPr txBox="1">
            <a:spLocks noChangeArrowheads="1"/>
          </p:cNvSpPr>
          <p:nvPr/>
        </p:nvSpPr>
        <p:spPr bwMode="auto">
          <a:xfrm>
            <a:off x="1384300" y="1528762"/>
            <a:ext cx="876300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1600" b="1" dirty="0">
                <a:solidFill>
                  <a:srgbClr val="000000"/>
                </a:solidFill>
              </a:rPr>
              <a:t>Client</a:t>
            </a:r>
          </a:p>
        </p:txBody>
      </p:sp>
      <p:sp>
        <p:nvSpPr>
          <p:cNvPr id="12" name="Text Box 11"/>
          <p:cNvSpPr txBox="1">
            <a:spLocks noChangeArrowheads="1"/>
          </p:cNvSpPr>
          <p:nvPr/>
        </p:nvSpPr>
        <p:spPr bwMode="auto">
          <a:xfrm>
            <a:off x="3378200" y="1516062"/>
            <a:ext cx="1193800" cy="338554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 type="none" w="sm" len="sm"/>
            <a:tailEnd type="none" w="med" len="lg"/>
          </a:ln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 b="1" dirty="0">
                <a:solidFill>
                  <a:srgbClr val="000000"/>
                </a:solidFill>
              </a:rPr>
              <a:t>Front End</a:t>
            </a:r>
          </a:p>
        </p:txBody>
      </p:sp>
      <p:sp>
        <p:nvSpPr>
          <p:cNvPr id="13" name="Oval 12"/>
          <p:cNvSpPr>
            <a:spLocks noChangeArrowheads="1"/>
          </p:cNvSpPr>
          <p:nvPr/>
        </p:nvSpPr>
        <p:spPr bwMode="auto">
          <a:xfrm>
            <a:off x="6121400" y="1579562"/>
            <a:ext cx="571500" cy="571500"/>
          </a:xfrm>
          <a:prstGeom prst="ellipse">
            <a:avLst/>
          </a:prstGeom>
          <a:solidFill>
            <a:schemeClr val="accent1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" name="Oval 13"/>
          <p:cNvSpPr>
            <a:spLocks noChangeArrowheads="1"/>
          </p:cNvSpPr>
          <p:nvPr/>
        </p:nvSpPr>
        <p:spPr bwMode="auto">
          <a:xfrm>
            <a:off x="6121400" y="2379662"/>
            <a:ext cx="571500" cy="571500"/>
          </a:xfrm>
          <a:prstGeom prst="ellipse">
            <a:avLst/>
          </a:prstGeom>
          <a:solidFill>
            <a:schemeClr val="accent1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5" name="Oval 14"/>
          <p:cNvSpPr>
            <a:spLocks noChangeArrowheads="1"/>
          </p:cNvSpPr>
          <p:nvPr/>
        </p:nvSpPr>
        <p:spPr bwMode="auto">
          <a:xfrm>
            <a:off x="6108700" y="3179762"/>
            <a:ext cx="571500" cy="571500"/>
          </a:xfrm>
          <a:prstGeom prst="ellipse">
            <a:avLst/>
          </a:prstGeom>
          <a:solidFill>
            <a:schemeClr val="accent1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" name="Text Box 15"/>
          <p:cNvSpPr txBox="1">
            <a:spLocks noChangeArrowheads="1"/>
          </p:cNvSpPr>
          <p:nvPr/>
        </p:nvSpPr>
        <p:spPr bwMode="auto">
          <a:xfrm>
            <a:off x="6083300" y="1681162"/>
            <a:ext cx="673100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1800">
                <a:solidFill>
                  <a:schemeClr val="tx1"/>
                </a:solidFill>
              </a:rPr>
              <a:t>RM</a:t>
            </a:r>
          </a:p>
        </p:txBody>
      </p:sp>
      <p:sp>
        <p:nvSpPr>
          <p:cNvPr id="17" name="Text Box 16"/>
          <p:cNvSpPr txBox="1">
            <a:spLocks noChangeArrowheads="1"/>
          </p:cNvSpPr>
          <p:nvPr/>
        </p:nvSpPr>
        <p:spPr bwMode="auto">
          <a:xfrm>
            <a:off x="6070600" y="3344862"/>
            <a:ext cx="673100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1800">
                <a:solidFill>
                  <a:schemeClr val="tx1"/>
                </a:solidFill>
              </a:rPr>
              <a:t>RM</a:t>
            </a:r>
          </a:p>
        </p:txBody>
      </p:sp>
      <p:sp>
        <p:nvSpPr>
          <p:cNvPr id="18" name="Text Box 17"/>
          <p:cNvSpPr txBox="1">
            <a:spLocks noChangeArrowheads="1"/>
          </p:cNvSpPr>
          <p:nvPr/>
        </p:nvSpPr>
        <p:spPr bwMode="auto">
          <a:xfrm>
            <a:off x="6096000" y="2506662"/>
            <a:ext cx="673100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1800">
                <a:solidFill>
                  <a:schemeClr val="tx1"/>
                </a:solidFill>
              </a:rPr>
              <a:t>RM</a:t>
            </a:r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079500" y="2125662"/>
            <a:ext cx="3886200" cy="685800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20" name="Oval 19"/>
          <p:cNvSpPr>
            <a:spLocks noChangeArrowheads="1"/>
          </p:cNvSpPr>
          <p:nvPr/>
        </p:nvSpPr>
        <p:spPr bwMode="auto">
          <a:xfrm>
            <a:off x="1371600" y="2278062"/>
            <a:ext cx="876300" cy="406400"/>
          </a:xfrm>
          <a:prstGeom prst="ellipse">
            <a:avLst/>
          </a:prstGeom>
          <a:solidFill>
            <a:schemeClr val="accent1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1" name="Text Box 20"/>
          <p:cNvSpPr txBox="1">
            <a:spLocks noChangeArrowheads="1"/>
          </p:cNvSpPr>
          <p:nvPr/>
        </p:nvSpPr>
        <p:spPr bwMode="auto">
          <a:xfrm>
            <a:off x="1384300" y="2328862"/>
            <a:ext cx="876300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1600" b="1" dirty="0">
                <a:solidFill>
                  <a:srgbClr val="000000"/>
                </a:solidFill>
              </a:rPr>
              <a:t>Client</a:t>
            </a:r>
          </a:p>
        </p:txBody>
      </p:sp>
      <p:sp>
        <p:nvSpPr>
          <p:cNvPr id="22" name="Text Box 21"/>
          <p:cNvSpPr txBox="1">
            <a:spLocks noChangeArrowheads="1"/>
          </p:cNvSpPr>
          <p:nvPr/>
        </p:nvSpPr>
        <p:spPr bwMode="auto">
          <a:xfrm>
            <a:off x="3378200" y="2303462"/>
            <a:ext cx="1193800" cy="338554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 type="none" w="sm" len="sm"/>
            <a:tailEnd type="none" w="med" len="lg"/>
          </a:ln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 b="1" dirty="0">
                <a:solidFill>
                  <a:srgbClr val="000000"/>
                </a:solidFill>
              </a:rPr>
              <a:t>Front End</a:t>
            </a:r>
          </a:p>
        </p:txBody>
      </p:sp>
      <p:sp>
        <p:nvSpPr>
          <p:cNvPr id="23" name="Rectangle 22"/>
          <p:cNvSpPr>
            <a:spLocks noChangeArrowheads="1"/>
          </p:cNvSpPr>
          <p:nvPr/>
        </p:nvSpPr>
        <p:spPr bwMode="auto">
          <a:xfrm>
            <a:off x="1092200" y="3243262"/>
            <a:ext cx="3886200" cy="685800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24" name="Oval 23"/>
          <p:cNvSpPr>
            <a:spLocks noChangeArrowheads="1"/>
          </p:cNvSpPr>
          <p:nvPr/>
        </p:nvSpPr>
        <p:spPr bwMode="auto">
          <a:xfrm>
            <a:off x="1384300" y="3395662"/>
            <a:ext cx="876300" cy="406400"/>
          </a:xfrm>
          <a:prstGeom prst="ellipse">
            <a:avLst/>
          </a:prstGeom>
          <a:solidFill>
            <a:schemeClr val="accent1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5" name="Text Box 24"/>
          <p:cNvSpPr txBox="1">
            <a:spLocks noChangeArrowheads="1"/>
          </p:cNvSpPr>
          <p:nvPr/>
        </p:nvSpPr>
        <p:spPr bwMode="auto">
          <a:xfrm>
            <a:off x="1397000" y="3446462"/>
            <a:ext cx="876300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1600" b="1" dirty="0">
                <a:solidFill>
                  <a:srgbClr val="000000"/>
                </a:solidFill>
              </a:rPr>
              <a:t>Client</a:t>
            </a:r>
          </a:p>
        </p:txBody>
      </p:sp>
      <p:sp>
        <p:nvSpPr>
          <p:cNvPr id="26" name="Text Box 25"/>
          <p:cNvSpPr txBox="1">
            <a:spLocks noChangeArrowheads="1"/>
          </p:cNvSpPr>
          <p:nvPr/>
        </p:nvSpPr>
        <p:spPr bwMode="auto">
          <a:xfrm>
            <a:off x="3390900" y="3421062"/>
            <a:ext cx="1193800" cy="338554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 type="none" w="sm" len="sm"/>
            <a:tailEnd type="none" w="med" len="lg"/>
          </a:ln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600" b="1" dirty="0">
                <a:solidFill>
                  <a:srgbClr val="000000"/>
                </a:solidFill>
              </a:rPr>
              <a:t>Front End</a:t>
            </a:r>
          </a:p>
        </p:txBody>
      </p:sp>
      <p:sp>
        <p:nvSpPr>
          <p:cNvPr id="27" name="Text Box 26"/>
          <p:cNvSpPr txBox="1">
            <a:spLocks noChangeArrowheads="1"/>
          </p:cNvSpPr>
          <p:nvPr/>
        </p:nvSpPr>
        <p:spPr bwMode="auto">
          <a:xfrm>
            <a:off x="7162800" y="3878262"/>
            <a:ext cx="977900" cy="312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1600" b="1">
                <a:solidFill>
                  <a:schemeClr val="hlink"/>
                </a:solidFill>
              </a:rPr>
              <a:t>Service</a:t>
            </a:r>
          </a:p>
        </p:txBody>
      </p:sp>
      <p:sp>
        <p:nvSpPr>
          <p:cNvPr id="28" name="Line 27"/>
          <p:cNvSpPr>
            <a:spLocks noChangeShapeType="1"/>
          </p:cNvSpPr>
          <p:nvPr/>
        </p:nvSpPr>
        <p:spPr bwMode="auto">
          <a:xfrm>
            <a:off x="2247900" y="1693862"/>
            <a:ext cx="11430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" name="Line 28"/>
          <p:cNvSpPr>
            <a:spLocks noChangeShapeType="1"/>
          </p:cNvSpPr>
          <p:nvPr/>
        </p:nvSpPr>
        <p:spPr bwMode="auto">
          <a:xfrm>
            <a:off x="2273300" y="2481262"/>
            <a:ext cx="11430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" name="Line 29"/>
          <p:cNvSpPr>
            <a:spLocks noChangeShapeType="1"/>
          </p:cNvSpPr>
          <p:nvPr/>
        </p:nvSpPr>
        <p:spPr bwMode="auto">
          <a:xfrm>
            <a:off x="2273300" y="3598862"/>
            <a:ext cx="11430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" name="Line 30"/>
          <p:cNvSpPr>
            <a:spLocks noChangeShapeType="1"/>
          </p:cNvSpPr>
          <p:nvPr/>
        </p:nvSpPr>
        <p:spPr bwMode="auto">
          <a:xfrm>
            <a:off x="4584700" y="1706562"/>
            <a:ext cx="1168400" cy="2921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" name="Line 31"/>
          <p:cNvSpPr>
            <a:spLocks noChangeShapeType="1"/>
          </p:cNvSpPr>
          <p:nvPr/>
        </p:nvSpPr>
        <p:spPr bwMode="auto">
          <a:xfrm>
            <a:off x="4572000" y="2455862"/>
            <a:ext cx="12065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" name="Line 32"/>
          <p:cNvSpPr>
            <a:spLocks noChangeShapeType="1"/>
          </p:cNvSpPr>
          <p:nvPr/>
        </p:nvSpPr>
        <p:spPr bwMode="auto">
          <a:xfrm flipV="1">
            <a:off x="4597400" y="3167062"/>
            <a:ext cx="1155700" cy="4064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34" name="Group 33"/>
          <p:cNvGrpSpPr>
            <a:grpSpLocks/>
          </p:cNvGrpSpPr>
          <p:nvPr/>
        </p:nvGrpSpPr>
        <p:grpSpPr bwMode="auto">
          <a:xfrm>
            <a:off x="6997700" y="1490662"/>
            <a:ext cx="203200" cy="393700"/>
            <a:chOff x="4408" y="920"/>
            <a:chExt cx="128" cy="248"/>
          </a:xfrm>
        </p:grpSpPr>
        <p:sp>
          <p:nvSpPr>
            <p:cNvPr id="35" name="Oval 34"/>
            <p:cNvSpPr>
              <a:spLocks noChangeArrowheads="1"/>
            </p:cNvSpPr>
            <p:nvPr/>
          </p:nvSpPr>
          <p:spPr bwMode="auto">
            <a:xfrm>
              <a:off x="4416" y="920"/>
              <a:ext cx="120" cy="248"/>
            </a:xfrm>
            <a:prstGeom prst="ellipse">
              <a:avLst/>
            </a:prstGeom>
            <a:solidFill>
              <a:srgbClr val="037C03"/>
            </a:solidFill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" name="Line 35"/>
            <p:cNvSpPr>
              <a:spLocks noChangeShapeType="1"/>
            </p:cNvSpPr>
            <p:nvPr/>
          </p:nvSpPr>
          <p:spPr bwMode="auto">
            <a:xfrm>
              <a:off x="4408" y="1048"/>
              <a:ext cx="128" cy="0"/>
            </a:xfrm>
            <a:prstGeom prst="line">
              <a:avLst/>
            </a:prstGeom>
            <a:noFill/>
            <a:ln w="28575">
              <a:solidFill>
                <a:schemeClr val="bg1"/>
              </a:solidFill>
              <a:round/>
              <a:headEnd type="none" w="sm" len="sm"/>
              <a:tailEnd type="none" w="med" len="lg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37" name="Group 36"/>
          <p:cNvGrpSpPr>
            <a:grpSpLocks/>
          </p:cNvGrpSpPr>
          <p:nvPr/>
        </p:nvGrpSpPr>
        <p:grpSpPr bwMode="auto">
          <a:xfrm>
            <a:off x="7150100" y="1643062"/>
            <a:ext cx="203200" cy="393700"/>
            <a:chOff x="4408" y="920"/>
            <a:chExt cx="128" cy="248"/>
          </a:xfrm>
        </p:grpSpPr>
        <p:sp>
          <p:nvSpPr>
            <p:cNvPr id="38" name="Oval 37"/>
            <p:cNvSpPr>
              <a:spLocks noChangeArrowheads="1"/>
            </p:cNvSpPr>
            <p:nvPr/>
          </p:nvSpPr>
          <p:spPr bwMode="auto">
            <a:xfrm>
              <a:off x="4416" y="920"/>
              <a:ext cx="120" cy="248"/>
            </a:xfrm>
            <a:prstGeom prst="ellipse">
              <a:avLst/>
            </a:prstGeom>
            <a:solidFill>
              <a:srgbClr val="037C03"/>
            </a:solidFill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" name="Line 38"/>
            <p:cNvSpPr>
              <a:spLocks noChangeShapeType="1"/>
            </p:cNvSpPr>
            <p:nvPr/>
          </p:nvSpPr>
          <p:spPr bwMode="auto">
            <a:xfrm>
              <a:off x="4408" y="1048"/>
              <a:ext cx="128" cy="0"/>
            </a:xfrm>
            <a:prstGeom prst="line">
              <a:avLst/>
            </a:prstGeom>
            <a:noFill/>
            <a:ln w="28575">
              <a:solidFill>
                <a:schemeClr val="bg1"/>
              </a:solidFill>
              <a:round/>
              <a:headEnd type="none" w="sm" len="sm"/>
              <a:tailEnd type="none" w="med" len="lg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40" name="Group 39"/>
          <p:cNvGrpSpPr>
            <a:grpSpLocks/>
          </p:cNvGrpSpPr>
          <p:nvPr/>
        </p:nvGrpSpPr>
        <p:grpSpPr bwMode="auto">
          <a:xfrm>
            <a:off x="7302500" y="1795462"/>
            <a:ext cx="203200" cy="393700"/>
            <a:chOff x="4408" y="920"/>
            <a:chExt cx="128" cy="248"/>
          </a:xfrm>
        </p:grpSpPr>
        <p:sp>
          <p:nvSpPr>
            <p:cNvPr id="41" name="Oval 40"/>
            <p:cNvSpPr>
              <a:spLocks noChangeArrowheads="1"/>
            </p:cNvSpPr>
            <p:nvPr/>
          </p:nvSpPr>
          <p:spPr bwMode="auto">
            <a:xfrm>
              <a:off x="4416" y="920"/>
              <a:ext cx="120" cy="248"/>
            </a:xfrm>
            <a:prstGeom prst="ellipse">
              <a:avLst/>
            </a:prstGeom>
            <a:solidFill>
              <a:srgbClr val="037C03"/>
            </a:solidFill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2" name="Line 41"/>
            <p:cNvSpPr>
              <a:spLocks noChangeShapeType="1"/>
            </p:cNvSpPr>
            <p:nvPr/>
          </p:nvSpPr>
          <p:spPr bwMode="auto">
            <a:xfrm>
              <a:off x="4408" y="1048"/>
              <a:ext cx="128" cy="0"/>
            </a:xfrm>
            <a:prstGeom prst="line">
              <a:avLst/>
            </a:prstGeom>
            <a:noFill/>
            <a:ln w="28575">
              <a:solidFill>
                <a:schemeClr val="bg1"/>
              </a:solidFill>
              <a:round/>
              <a:headEnd type="none" w="sm" len="sm"/>
              <a:tailEnd type="none" w="med" len="lg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43" name="Group 42"/>
          <p:cNvGrpSpPr>
            <a:grpSpLocks/>
          </p:cNvGrpSpPr>
          <p:nvPr/>
        </p:nvGrpSpPr>
        <p:grpSpPr bwMode="auto">
          <a:xfrm>
            <a:off x="7010400" y="2430462"/>
            <a:ext cx="203200" cy="393700"/>
            <a:chOff x="4408" y="920"/>
            <a:chExt cx="128" cy="248"/>
          </a:xfrm>
        </p:grpSpPr>
        <p:sp>
          <p:nvSpPr>
            <p:cNvPr id="44" name="Oval 43"/>
            <p:cNvSpPr>
              <a:spLocks noChangeArrowheads="1"/>
            </p:cNvSpPr>
            <p:nvPr/>
          </p:nvSpPr>
          <p:spPr bwMode="auto">
            <a:xfrm>
              <a:off x="4416" y="920"/>
              <a:ext cx="120" cy="248"/>
            </a:xfrm>
            <a:prstGeom prst="ellipse">
              <a:avLst/>
            </a:prstGeom>
            <a:solidFill>
              <a:srgbClr val="037C03"/>
            </a:solidFill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" name="Line 44"/>
            <p:cNvSpPr>
              <a:spLocks noChangeShapeType="1"/>
            </p:cNvSpPr>
            <p:nvPr/>
          </p:nvSpPr>
          <p:spPr bwMode="auto">
            <a:xfrm>
              <a:off x="4408" y="1048"/>
              <a:ext cx="128" cy="0"/>
            </a:xfrm>
            <a:prstGeom prst="line">
              <a:avLst/>
            </a:prstGeom>
            <a:noFill/>
            <a:ln w="28575">
              <a:solidFill>
                <a:schemeClr val="bg1"/>
              </a:solidFill>
              <a:round/>
              <a:headEnd type="none" w="sm" len="sm"/>
              <a:tailEnd type="none" w="med" len="lg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46" name="Group 45"/>
          <p:cNvGrpSpPr>
            <a:grpSpLocks/>
          </p:cNvGrpSpPr>
          <p:nvPr/>
        </p:nvGrpSpPr>
        <p:grpSpPr bwMode="auto">
          <a:xfrm>
            <a:off x="7289800" y="2417762"/>
            <a:ext cx="203200" cy="393700"/>
            <a:chOff x="4408" y="920"/>
            <a:chExt cx="128" cy="248"/>
          </a:xfrm>
        </p:grpSpPr>
        <p:sp>
          <p:nvSpPr>
            <p:cNvPr id="47" name="Oval 46"/>
            <p:cNvSpPr>
              <a:spLocks noChangeArrowheads="1"/>
            </p:cNvSpPr>
            <p:nvPr/>
          </p:nvSpPr>
          <p:spPr bwMode="auto">
            <a:xfrm>
              <a:off x="4416" y="920"/>
              <a:ext cx="120" cy="248"/>
            </a:xfrm>
            <a:prstGeom prst="ellipse">
              <a:avLst/>
            </a:prstGeom>
            <a:solidFill>
              <a:srgbClr val="037C03"/>
            </a:solidFill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8" name="Line 47"/>
            <p:cNvSpPr>
              <a:spLocks noChangeShapeType="1"/>
            </p:cNvSpPr>
            <p:nvPr/>
          </p:nvSpPr>
          <p:spPr bwMode="auto">
            <a:xfrm>
              <a:off x="4408" y="1048"/>
              <a:ext cx="128" cy="0"/>
            </a:xfrm>
            <a:prstGeom prst="line">
              <a:avLst/>
            </a:prstGeom>
            <a:noFill/>
            <a:ln w="28575">
              <a:solidFill>
                <a:schemeClr val="bg1"/>
              </a:solidFill>
              <a:round/>
              <a:headEnd type="none" w="sm" len="sm"/>
              <a:tailEnd type="none" w="med" len="lg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49" name="Group 48"/>
          <p:cNvGrpSpPr>
            <a:grpSpLocks/>
          </p:cNvGrpSpPr>
          <p:nvPr/>
        </p:nvGrpSpPr>
        <p:grpSpPr bwMode="auto">
          <a:xfrm>
            <a:off x="7556500" y="2430462"/>
            <a:ext cx="203200" cy="393700"/>
            <a:chOff x="4408" y="920"/>
            <a:chExt cx="128" cy="248"/>
          </a:xfrm>
        </p:grpSpPr>
        <p:sp>
          <p:nvSpPr>
            <p:cNvPr id="50" name="Oval 49"/>
            <p:cNvSpPr>
              <a:spLocks noChangeArrowheads="1"/>
            </p:cNvSpPr>
            <p:nvPr/>
          </p:nvSpPr>
          <p:spPr bwMode="auto">
            <a:xfrm>
              <a:off x="4416" y="920"/>
              <a:ext cx="120" cy="248"/>
            </a:xfrm>
            <a:prstGeom prst="ellipse">
              <a:avLst/>
            </a:prstGeom>
            <a:solidFill>
              <a:srgbClr val="037C03"/>
            </a:solidFill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" name="Line 50"/>
            <p:cNvSpPr>
              <a:spLocks noChangeShapeType="1"/>
            </p:cNvSpPr>
            <p:nvPr/>
          </p:nvSpPr>
          <p:spPr bwMode="auto">
            <a:xfrm>
              <a:off x="4408" y="1048"/>
              <a:ext cx="128" cy="0"/>
            </a:xfrm>
            <a:prstGeom prst="line">
              <a:avLst/>
            </a:prstGeom>
            <a:noFill/>
            <a:ln w="28575">
              <a:solidFill>
                <a:schemeClr val="bg1"/>
              </a:solidFill>
              <a:round/>
              <a:headEnd type="none" w="sm" len="sm"/>
              <a:tailEnd type="none" w="med" len="lg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52" name="Group 51"/>
          <p:cNvGrpSpPr>
            <a:grpSpLocks/>
          </p:cNvGrpSpPr>
          <p:nvPr/>
        </p:nvGrpSpPr>
        <p:grpSpPr bwMode="auto">
          <a:xfrm>
            <a:off x="6819900" y="3154362"/>
            <a:ext cx="203200" cy="393700"/>
            <a:chOff x="4408" y="920"/>
            <a:chExt cx="128" cy="248"/>
          </a:xfrm>
        </p:grpSpPr>
        <p:sp>
          <p:nvSpPr>
            <p:cNvPr id="53" name="Oval 52"/>
            <p:cNvSpPr>
              <a:spLocks noChangeArrowheads="1"/>
            </p:cNvSpPr>
            <p:nvPr/>
          </p:nvSpPr>
          <p:spPr bwMode="auto">
            <a:xfrm>
              <a:off x="4416" y="920"/>
              <a:ext cx="120" cy="248"/>
            </a:xfrm>
            <a:prstGeom prst="ellipse">
              <a:avLst/>
            </a:prstGeom>
            <a:solidFill>
              <a:srgbClr val="037C03"/>
            </a:solidFill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4" name="Line 53"/>
            <p:cNvSpPr>
              <a:spLocks noChangeShapeType="1"/>
            </p:cNvSpPr>
            <p:nvPr/>
          </p:nvSpPr>
          <p:spPr bwMode="auto">
            <a:xfrm>
              <a:off x="4408" y="1048"/>
              <a:ext cx="128" cy="0"/>
            </a:xfrm>
            <a:prstGeom prst="line">
              <a:avLst/>
            </a:prstGeom>
            <a:noFill/>
            <a:ln w="28575">
              <a:solidFill>
                <a:schemeClr val="bg1"/>
              </a:solidFill>
              <a:round/>
              <a:headEnd type="none" w="sm" len="sm"/>
              <a:tailEnd type="none" w="med" len="lg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55" name="Group 54"/>
          <p:cNvGrpSpPr>
            <a:grpSpLocks/>
          </p:cNvGrpSpPr>
          <p:nvPr/>
        </p:nvGrpSpPr>
        <p:grpSpPr bwMode="auto">
          <a:xfrm>
            <a:off x="7048500" y="3332162"/>
            <a:ext cx="203200" cy="393700"/>
            <a:chOff x="4408" y="920"/>
            <a:chExt cx="128" cy="248"/>
          </a:xfrm>
        </p:grpSpPr>
        <p:sp>
          <p:nvSpPr>
            <p:cNvPr id="56" name="Oval 55"/>
            <p:cNvSpPr>
              <a:spLocks noChangeArrowheads="1"/>
            </p:cNvSpPr>
            <p:nvPr/>
          </p:nvSpPr>
          <p:spPr bwMode="auto">
            <a:xfrm>
              <a:off x="4416" y="920"/>
              <a:ext cx="120" cy="248"/>
            </a:xfrm>
            <a:prstGeom prst="ellipse">
              <a:avLst/>
            </a:prstGeom>
            <a:solidFill>
              <a:srgbClr val="037C03"/>
            </a:solidFill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7" name="Line 56"/>
            <p:cNvSpPr>
              <a:spLocks noChangeShapeType="1"/>
            </p:cNvSpPr>
            <p:nvPr/>
          </p:nvSpPr>
          <p:spPr bwMode="auto">
            <a:xfrm>
              <a:off x="4408" y="1048"/>
              <a:ext cx="128" cy="0"/>
            </a:xfrm>
            <a:prstGeom prst="line">
              <a:avLst/>
            </a:prstGeom>
            <a:noFill/>
            <a:ln w="28575">
              <a:solidFill>
                <a:schemeClr val="bg1"/>
              </a:solidFill>
              <a:round/>
              <a:headEnd type="none" w="sm" len="sm"/>
              <a:tailEnd type="none" w="med" len="lg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58" name="Group 57"/>
          <p:cNvGrpSpPr>
            <a:grpSpLocks/>
          </p:cNvGrpSpPr>
          <p:nvPr/>
        </p:nvGrpSpPr>
        <p:grpSpPr bwMode="auto">
          <a:xfrm>
            <a:off x="7315200" y="3243262"/>
            <a:ext cx="203200" cy="393700"/>
            <a:chOff x="4408" y="920"/>
            <a:chExt cx="128" cy="248"/>
          </a:xfrm>
        </p:grpSpPr>
        <p:sp>
          <p:nvSpPr>
            <p:cNvPr id="59" name="Oval 58"/>
            <p:cNvSpPr>
              <a:spLocks noChangeArrowheads="1"/>
            </p:cNvSpPr>
            <p:nvPr/>
          </p:nvSpPr>
          <p:spPr bwMode="auto">
            <a:xfrm>
              <a:off x="4416" y="920"/>
              <a:ext cx="120" cy="248"/>
            </a:xfrm>
            <a:prstGeom prst="ellipse">
              <a:avLst/>
            </a:prstGeom>
            <a:solidFill>
              <a:srgbClr val="037C03"/>
            </a:solidFill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0" name="Line 59"/>
            <p:cNvSpPr>
              <a:spLocks noChangeShapeType="1"/>
            </p:cNvSpPr>
            <p:nvPr/>
          </p:nvSpPr>
          <p:spPr bwMode="auto">
            <a:xfrm>
              <a:off x="4408" y="1048"/>
              <a:ext cx="128" cy="0"/>
            </a:xfrm>
            <a:prstGeom prst="line">
              <a:avLst/>
            </a:prstGeom>
            <a:noFill/>
            <a:ln w="28575">
              <a:solidFill>
                <a:schemeClr val="bg1"/>
              </a:solidFill>
              <a:round/>
              <a:headEnd type="none" w="sm" len="sm"/>
              <a:tailEnd type="none" w="med" len="lg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61" name="Text Box 60"/>
          <p:cNvSpPr txBox="1">
            <a:spLocks noChangeArrowheads="1"/>
          </p:cNvSpPr>
          <p:nvPr/>
        </p:nvSpPr>
        <p:spPr bwMode="auto">
          <a:xfrm>
            <a:off x="7366000" y="3586162"/>
            <a:ext cx="787400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b="1" dirty="0">
                <a:solidFill>
                  <a:srgbClr val="000000"/>
                </a:solidFill>
              </a:rPr>
              <a:t>server</a:t>
            </a:r>
          </a:p>
        </p:txBody>
      </p:sp>
      <p:sp>
        <p:nvSpPr>
          <p:cNvPr id="62" name="Text Box 61"/>
          <p:cNvSpPr txBox="1">
            <a:spLocks noChangeArrowheads="1"/>
          </p:cNvSpPr>
          <p:nvPr/>
        </p:nvSpPr>
        <p:spPr bwMode="auto">
          <a:xfrm>
            <a:off x="7315200" y="2786062"/>
            <a:ext cx="787400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b="1" dirty="0">
                <a:solidFill>
                  <a:srgbClr val="000000"/>
                </a:solidFill>
              </a:rPr>
              <a:t>server</a:t>
            </a:r>
          </a:p>
        </p:txBody>
      </p:sp>
      <p:sp>
        <p:nvSpPr>
          <p:cNvPr id="63" name="Text Box 62"/>
          <p:cNvSpPr txBox="1">
            <a:spLocks noChangeArrowheads="1"/>
          </p:cNvSpPr>
          <p:nvPr/>
        </p:nvSpPr>
        <p:spPr bwMode="auto">
          <a:xfrm>
            <a:off x="7302500" y="1414462"/>
            <a:ext cx="787400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b="1" dirty="0">
                <a:solidFill>
                  <a:srgbClr val="000000"/>
                </a:solidFill>
              </a:rPr>
              <a:t>server</a:t>
            </a:r>
          </a:p>
        </p:txBody>
      </p:sp>
      <p:grpSp>
        <p:nvGrpSpPr>
          <p:cNvPr id="64" name="Group 63"/>
          <p:cNvGrpSpPr>
            <a:grpSpLocks/>
          </p:cNvGrpSpPr>
          <p:nvPr/>
        </p:nvGrpSpPr>
        <p:grpSpPr bwMode="auto">
          <a:xfrm>
            <a:off x="7645400" y="3230562"/>
            <a:ext cx="215900" cy="393700"/>
            <a:chOff x="4408" y="920"/>
            <a:chExt cx="128" cy="248"/>
          </a:xfrm>
        </p:grpSpPr>
        <p:sp>
          <p:nvSpPr>
            <p:cNvPr id="65" name="Oval 64"/>
            <p:cNvSpPr>
              <a:spLocks noChangeArrowheads="1"/>
            </p:cNvSpPr>
            <p:nvPr/>
          </p:nvSpPr>
          <p:spPr bwMode="auto">
            <a:xfrm>
              <a:off x="4416" y="920"/>
              <a:ext cx="120" cy="248"/>
            </a:xfrm>
            <a:prstGeom prst="ellipse">
              <a:avLst/>
            </a:prstGeom>
            <a:solidFill>
              <a:srgbClr val="037C03"/>
            </a:solidFill>
            <a:ln w="12700">
              <a:solidFill>
                <a:srgbClr val="000000"/>
              </a:solidFill>
              <a:round/>
              <a:headEnd type="none" w="sm" len="sm"/>
              <a:tailEnd type="none" w="med" len="lg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6" name="Line 65"/>
            <p:cNvSpPr>
              <a:spLocks noChangeShapeType="1"/>
            </p:cNvSpPr>
            <p:nvPr/>
          </p:nvSpPr>
          <p:spPr bwMode="auto">
            <a:xfrm>
              <a:off x="4408" y="1048"/>
              <a:ext cx="128" cy="0"/>
            </a:xfrm>
            <a:prstGeom prst="line">
              <a:avLst/>
            </a:prstGeom>
            <a:noFill/>
            <a:ln w="28575">
              <a:solidFill>
                <a:schemeClr val="bg1"/>
              </a:solidFill>
              <a:round/>
              <a:headEnd type="none" w="sm" len="sm"/>
              <a:tailEnd type="none" w="med" len="lg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67" name="Text Box 66"/>
          <p:cNvSpPr txBox="1">
            <a:spLocks noChangeArrowheads="1"/>
          </p:cNvSpPr>
          <p:nvPr/>
        </p:nvSpPr>
        <p:spPr bwMode="auto">
          <a:xfrm>
            <a:off x="6569427" y="885408"/>
            <a:ext cx="1736373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 type="none" w="sm" len="sm"/>
                <a:tailEnd type="none" w="med" len="lg"/>
              </a14:hiddenLine>
            </a:ext>
          </a:extLst>
        </p:spPr>
        <p:txBody>
          <a:bodyPr wrap="none">
            <a:spAutoFit/>
          </a:bodyPr>
          <a:lstStyle>
            <a:lvl1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2pPr>
            <a:lvl3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3pPr>
            <a:lvl4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4pPr>
            <a:lvl5pPr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00">
                <a:solidFill>
                  <a:schemeClr val="accent2"/>
                </a:solidFill>
                <a:latin typeface="Helvetica" charset="0"/>
                <a:ea typeface="ＭＳ Ｐゴシック" charset="0"/>
              </a:defRPr>
            </a:lvl9pPr>
          </a:lstStyle>
          <a:p>
            <a:pPr algn="ctr"/>
            <a:r>
              <a:rPr lang="en-US" sz="1600" dirty="0">
                <a:solidFill>
                  <a:srgbClr val="000000"/>
                </a:solidFill>
              </a:rPr>
              <a:t>Replica Manager</a:t>
            </a:r>
          </a:p>
        </p:txBody>
      </p:sp>
      <p:sp>
        <p:nvSpPr>
          <p:cNvPr id="68" name="Line 67"/>
          <p:cNvSpPr>
            <a:spLocks noChangeShapeType="1"/>
          </p:cNvSpPr>
          <p:nvPr/>
        </p:nvSpPr>
        <p:spPr bwMode="auto">
          <a:xfrm flipV="1">
            <a:off x="6197600" y="1033462"/>
            <a:ext cx="457200" cy="6604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9" name="Rectangle 8"/>
          <p:cNvSpPr txBox="1">
            <a:spLocks noChangeArrowheads="1"/>
          </p:cNvSpPr>
          <p:nvPr/>
        </p:nvSpPr>
        <p:spPr bwMode="auto">
          <a:xfrm>
            <a:off x="457200" y="4343399"/>
            <a:ext cx="8229600" cy="23622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  <a:normAutofit/>
          </a:bodyPr>
          <a:lstStyle/>
          <a:p>
            <a:pPr marL="285750" marR="0" lvl="0" indent="-285750" algn="l" defTabSz="914400" rtl="0" eaLnBrk="0" fontAlgn="base" latinLnBrk="0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Tx/>
              <a:buSzPct val="100000"/>
              <a:buFontTx/>
              <a:buChar char="•"/>
              <a:tabLst/>
              <a:defRPr/>
            </a:pPr>
            <a:r>
              <a:rPr lang="en-US" sz="2400" kern="0" dirty="0">
                <a:solidFill>
                  <a:schemeClr val="tx1"/>
                </a:solidFill>
                <a:latin typeface="+mn-lt"/>
                <a:ea typeface="ＭＳ Ｐゴシック" charset="-128"/>
                <a:cs typeface="ＭＳ Ｐゴシック" charset="-128"/>
              </a:rPr>
              <a:t>Consider that this is a distributed storage system that serves read/write requests.</a:t>
            </a:r>
            <a:endParaRPr kumimoji="0" lang="en-US" sz="24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ＭＳ Ｐゴシック" charset="-128"/>
              <a:cs typeface="ＭＳ Ｐゴシック" charset="-128"/>
            </a:endParaRPr>
          </a:p>
          <a:p>
            <a:pPr marL="285750" marR="0" lvl="0" indent="-285750" algn="l" defTabSz="914400" rtl="0" eaLnBrk="0" fontAlgn="base" latinLnBrk="0" hangingPunct="0">
              <a:lnSpc>
                <a:spcPct val="90000"/>
              </a:lnSpc>
              <a:spcBef>
                <a:spcPct val="30000"/>
              </a:spcBef>
              <a:spcAft>
                <a:spcPct val="0"/>
              </a:spcAft>
              <a:buClrTx/>
              <a:buSzPct val="100000"/>
              <a:buFontTx/>
              <a:buChar char="•"/>
              <a:tabLst/>
              <a:defRPr/>
            </a:pP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charset="-128"/>
                <a:cs typeface="ＭＳ Ｐゴシック" charset="-128"/>
              </a:rPr>
              <a:t>Multiple</a:t>
            </a:r>
            <a:r>
              <a:rPr kumimoji="0" lang="en-US" sz="2400" b="0" i="0" u="none" strike="noStrike" kern="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ＭＳ Ｐゴシック" charset="-128"/>
                <a:cs typeface="ＭＳ Ｐゴシック" charset="-128"/>
              </a:rPr>
              <a:t> copies of a same object stored at different servers</a:t>
            </a:r>
            <a:endParaRPr kumimoji="0" lang="en-US" sz="24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ＭＳ Ｐゴシック" charset="-128"/>
              <a:cs typeface="ＭＳ Ｐゴシック" charset="-128"/>
            </a:endParaRPr>
          </a:p>
          <a:p>
            <a:pPr marL="285750" indent="-285750">
              <a:lnSpc>
                <a:spcPct val="90000"/>
              </a:lnSpc>
              <a:spcBef>
                <a:spcPct val="30000"/>
              </a:spcBef>
              <a:buSzPct val="100000"/>
              <a:buFontTx/>
              <a:buChar char="•"/>
              <a:defRPr/>
            </a:pPr>
            <a:r>
              <a:rPr lang="en-US" sz="2400" dirty="0"/>
              <a:t>Question: How to maintain consistency across different data replicas?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Summary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Linearizability</a:t>
            </a:r>
            <a:endParaRPr lang="en-US" dirty="0"/>
          </a:p>
          <a:p>
            <a:pPr lvl="1"/>
            <a:r>
              <a:rPr lang="en-US" dirty="0"/>
              <a:t>Single-client, Single-copy semantics</a:t>
            </a:r>
          </a:p>
          <a:p>
            <a:r>
              <a:rPr lang="en-US" dirty="0"/>
              <a:t>A read operation returns </a:t>
            </a:r>
            <a:r>
              <a:rPr lang="en-US" i="1" dirty="0">
                <a:solidFill>
                  <a:srgbClr val="FF0000"/>
                </a:solidFill>
              </a:rPr>
              <a:t>the most recent</a:t>
            </a:r>
            <a:r>
              <a:rPr lang="en-US" dirty="0"/>
              <a:t> write, </a:t>
            </a:r>
            <a:r>
              <a:rPr lang="en-US" dirty="0">
                <a:solidFill>
                  <a:srgbClr val="0000FF"/>
                </a:solidFill>
              </a:rPr>
              <a:t>regardless of the clients, according to their actual-time ordering</a:t>
            </a:r>
            <a:r>
              <a:rPr lang="en-US" dirty="0"/>
              <a:t>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20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888A9B7-E954-E041-8E9D-C26F0D6CC7B8}" type="slidenum">
              <a:rPr lang="en-US"/>
              <a:pPr/>
              <a:t>21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13414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Acknowledgements</a:t>
            </a:r>
          </a:p>
        </p:txBody>
      </p:sp>
      <p:sp>
        <p:nvSpPr>
          <p:cNvPr id="13415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These slides contain material developed and copyrighted by </a:t>
            </a:r>
            <a:r>
              <a:rPr lang="en-US" dirty="0" err="1"/>
              <a:t>Indranil</a:t>
            </a:r>
            <a:r>
              <a:rPr lang="en-US" dirty="0"/>
              <a:t> Gupta (UIUC).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Consistency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Why replicate?</a:t>
            </a:r>
          </a:p>
          <a:p>
            <a:r>
              <a:rPr lang="en-US" dirty="0"/>
              <a:t>Increased availability of service. When servers fail or when the network is partitioned.</a:t>
            </a:r>
          </a:p>
          <a:p>
            <a:pPr lvl="1"/>
            <a:r>
              <a:rPr lang="en-US" dirty="0"/>
              <a:t>P:  probability that one server fails </a:t>
            </a:r>
            <a:r>
              <a:rPr lang="en-US" dirty="0">
                <a:sym typeface="Wingdings" pitchFamily="2" charset="2"/>
              </a:rPr>
              <a:t></a:t>
            </a:r>
            <a:r>
              <a:rPr lang="en-US" dirty="0"/>
              <a:t> 1 – P= availability of service. e.g. P = 5% =&gt; service is available 95% of the time.</a:t>
            </a:r>
          </a:p>
          <a:p>
            <a:pPr lvl="1"/>
            <a:r>
              <a:rPr lang="en-US" dirty="0" err="1">
                <a:solidFill>
                  <a:srgbClr val="000000"/>
                </a:solidFill>
              </a:rPr>
              <a:t>P</a:t>
            </a:r>
            <a:r>
              <a:rPr lang="en-US" sz="2800" baseline="30000" dirty="0" err="1">
                <a:solidFill>
                  <a:srgbClr val="000000"/>
                </a:solidFill>
              </a:rPr>
              <a:t>n</a:t>
            </a:r>
            <a:r>
              <a:rPr lang="en-US" dirty="0">
                <a:solidFill>
                  <a:srgbClr val="000000"/>
                </a:solidFill>
              </a:rPr>
              <a:t>:  probability that n servers fail </a:t>
            </a:r>
            <a:r>
              <a:rPr lang="en-US" dirty="0">
                <a:solidFill>
                  <a:srgbClr val="000000"/>
                </a:solidFill>
                <a:sym typeface="Wingdings" pitchFamily="2" charset="2"/>
              </a:rPr>
              <a:t></a:t>
            </a:r>
            <a:r>
              <a:rPr lang="en-US" dirty="0">
                <a:solidFill>
                  <a:srgbClr val="000000"/>
                </a:solidFill>
              </a:rPr>
              <a:t> 1 – </a:t>
            </a:r>
            <a:r>
              <a:rPr lang="en-US" dirty="0" err="1">
                <a:solidFill>
                  <a:srgbClr val="000000"/>
                </a:solidFill>
              </a:rPr>
              <a:t>P</a:t>
            </a:r>
            <a:r>
              <a:rPr lang="en-US" sz="2800" baseline="30000" dirty="0" err="1">
                <a:solidFill>
                  <a:srgbClr val="000000"/>
                </a:solidFill>
              </a:rPr>
              <a:t>n</a:t>
            </a:r>
            <a:r>
              <a:rPr lang="en-US" dirty="0">
                <a:solidFill>
                  <a:srgbClr val="000000"/>
                </a:solidFill>
              </a:rPr>
              <a:t>= availability of service. e.g. P = 5%, </a:t>
            </a:r>
            <a:r>
              <a:rPr lang="en-US" dirty="0" err="1">
                <a:solidFill>
                  <a:srgbClr val="000000"/>
                </a:solidFill>
              </a:rPr>
              <a:t>n</a:t>
            </a:r>
            <a:r>
              <a:rPr lang="en-US" dirty="0">
                <a:solidFill>
                  <a:srgbClr val="000000"/>
                </a:solidFill>
              </a:rPr>
              <a:t> = 3 =&gt; service available 99.875% of the time</a:t>
            </a:r>
            <a:endParaRPr lang="en-US" dirty="0"/>
          </a:p>
          <a:p>
            <a:r>
              <a:rPr lang="en-US" dirty="0"/>
              <a:t>Fault tolerance</a:t>
            </a:r>
          </a:p>
          <a:p>
            <a:pPr lvl="1"/>
            <a:r>
              <a:rPr lang="en-US" dirty="0"/>
              <a:t>Under the fail-stop model, if up to </a:t>
            </a:r>
            <a:r>
              <a:rPr lang="en-US" dirty="0" err="1"/>
              <a:t>f</a:t>
            </a:r>
            <a:r>
              <a:rPr lang="en-US" dirty="0"/>
              <a:t> of f+1 servers crash, at least one is alive.</a:t>
            </a:r>
          </a:p>
          <a:p>
            <a:r>
              <a:rPr lang="en-US" dirty="0"/>
              <a:t>Load balancing</a:t>
            </a:r>
          </a:p>
          <a:p>
            <a:pPr lvl="1"/>
            <a:r>
              <a:rPr lang="en-US" dirty="0"/>
              <a:t>One approach: Multiple server </a:t>
            </a:r>
            <a:r>
              <a:rPr lang="en-US" dirty="0" err="1"/>
              <a:t>IPs</a:t>
            </a:r>
            <a:r>
              <a:rPr lang="en-US" dirty="0"/>
              <a:t> can be assigned to the same name in DNS, which returns answers round-robin.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3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" y="1143000"/>
            <a:ext cx="519176" cy="5899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39572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This Week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We will look at different consistency guarantees (models).</a:t>
            </a:r>
          </a:p>
          <a:p>
            <a:r>
              <a:rPr lang="en-US" dirty="0"/>
              <a:t>We’ll start from the strongest guarantee, and gradually relax the guarantees.</a:t>
            </a:r>
          </a:p>
          <a:p>
            <a:pPr lvl="1"/>
            <a:r>
              <a:rPr lang="en-US" dirty="0" err="1"/>
              <a:t>Linearizability</a:t>
            </a:r>
            <a:r>
              <a:rPr lang="en-US" dirty="0"/>
              <a:t> (or sometimes called strong consistency)</a:t>
            </a:r>
          </a:p>
          <a:p>
            <a:pPr lvl="1"/>
            <a:r>
              <a:rPr lang="en-US" dirty="0"/>
              <a:t>Sequential consistency</a:t>
            </a:r>
          </a:p>
          <a:p>
            <a:pPr lvl="1"/>
            <a:r>
              <a:rPr lang="en-US" dirty="0"/>
              <a:t>Causal consistency</a:t>
            </a:r>
          </a:p>
          <a:p>
            <a:pPr lvl="1"/>
            <a:r>
              <a:rPr lang="en-US" dirty="0"/>
              <a:t>Eventual consistency</a:t>
            </a:r>
          </a:p>
          <a:p>
            <a:r>
              <a:rPr lang="en-US" dirty="0"/>
              <a:t>Different applications need different consistency guarantees.</a:t>
            </a:r>
          </a:p>
          <a:p>
            <a:r>
              <a:rPr lang="en-US" dirty="0"/>
              <a:t>This is all about client-side perception.</a:t>
            </a:r>
          </a:p>
          <a:p>
            <a:pPr lvl="1"/>
            <a:r>
              <a:rPr lang="en-US" dirty="0"/>
              <a:t>When a read occurs, what do </a:t>
            </a:r>
            <a:r>
              <a:rPr lang="en-US"/>
              <a:t>you return?</a:t>
            </a:r>
            <a:endParaRPr lang="en-US" dirty="0"/>
          </a:p>
          <a:p>
            <a:r>
              <a:rPr lang="en-US" dirty="0"/>
              <a:t>First</a:t>
            </a:r>
          </a:p>
          <a:p>
            <a:pPr lvl="1"/>
            <a:r>
              <a:rPr lang="en-US" dirty="0" err="1"/>
              <a:t>Linearizability</a:t>
            </a:r>
            <a:r>
              <a:rPr lang="en-US" dirty="0"/>
              <a:t>: we’ll look at the concept first, then how to implement it later.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4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38793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Our Expectation with Data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Consider a single process using a </a:t>
            </a:r>
            <a:r>
              <a:rPr lang="en-US" dirty="0" err="1"/>
              <a:t>filesystem</a:t>
            </a:r>
            <a:r>
              <a:rPr lang="en-US" dirty="0"/>
              <a:t> </a:t>
            </a:r>
          </a:p>
          <a:p>
            <a:r>
              <a:rPr lang="en-US" dirty="0"/>
              <a:t>What do you expect to read?</a:t>
            </a:r>
          </a:p>
          <a:p>
            <a:endParaRPr lang="en-US" dirty="0"/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285750" lvl="1" indent="-285750">
              <a:buFontTx/>
              <a:buChar char="•"/>
            </a:pPr>
            <a:r>
              <a:rPr lang="en-US" sz="2400" dirty="0"/>
              <a:t>Our expectation (as a user or a developer)</a:t>
            </a:r>
          </a:p>
          <a:p>
            <a:pPr marL="742950" lvl="2" indent="-285750">
              <a:buFontTx/>
              <a:buChar char="•"/>
            </a:pPr>
            <a:r>
              <a:rPr lang="en-US" sz="2000" dirty="0">
                <a:solidFill>
                  <a:srgbClr val="FF0000"/>
                </a:solidFill>
              </a:rPr>
              <a:t>A read operation returns the most recent write.</a:t>
            </a:r>
          </a:p>
          <a:p>
            <a:pPr marL="742950" lvl="2" indent="-285750">
              <a:buFontTx/>
              <a:buChar char="•"/>
            </a:pPr>
            <a:r>
              <a:rPr lang="en-US" sz="2000" dirty="0"/>
              <a:t>This forms our basic expectation from any file or storage system.</a:t>
            </a:r>
          </a:p>
          <a:p>
            <a:pPr marL="285750" lvl="1" indent="-285750">
              <a:buFontTx/>
              <a:buChar char="•"/>
            </a:pPr>
            <a:r>
              <a:rPr lang="en-US" sz="2400" dirty="0" err="1">
                <a:solidFill>
                  <a:srgbClr val="FF0000"/>
                </a:solidFill>
              </a:rPr>
              <a:t>Linearizability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/>
              <a:t>meets this basic expectation.</a:t>
            </a:r>
          </a:p>
          <a:p>
            <a:pPr marL="742950" lvl="2" indent="-285750">
              <a:buFontTx/>
              <a:buChar char="•"/>
            </a:pPr>
            <a:r>
              <a:rPr lang="en-US" sz="2000" dirty="0"/>
              <a:t>But it extends the expectation to handle </a:t>
            </a:r>
            <a:r>
              <a:rPr lang="en-US" sz="2000" dirty="0">
                <a:solidFill>
                  <a:srgbClr val="0000FF"/>
                </a:solidFill>
              </a:rPr>
              <a:t>multiple processes</a:t>
            </a:r>
            <a:r>
              <a:rPr lang="en-US" sz="2000" dirty="0"/>
              <a:t>…</a:t>
            </a:r>
          </a:p>
          <a:p>
            <a:pPr marL="742950" lvl="2" indent="-285750">
              <a:buFontTx/>
              <a:buChar char="•"/>
            </a:pPr>
            <a:r>
              <a:rPr lang="en-US" sz="2000" dirty="0"/>
              <a:t>…and </a:t>
            </a:r>
            <a:r>
              <a:rPr lang="en-US" sz="2000" dirty="0">
                <a:solidFill>
                  <a:srgbClr val="0000FF"/>
                </a:solidFill>
              </a:rPr>
              <a:t>multiple replicas.</a:t>
            </a:r>
          </a:p>
          <a:p>
            <a:pPr marL="742950" lvl="2" indent="-285750">
              <a:buFontTx/>
              <a:buChar char="•"/>
            </a:pPr>
            <a:r>
              <a:rPr lang="en-US" sz="2000" dirty="0"/>
              <a:t>The strongest consistency model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5</a:t>
            </a:fld>
            <a:endParaRPr lang="en-US" b="0">
              <a:solidFill>
                <a:srgbClr val="FBBA03"/>
              </a:solidFill>
            </a:endParaRPr>
          </a:p>
        </p:txBody>
      </p:sp>
      <p:cxnSp>
        <p:nvCxnSpPr>
          <p:cNvPr id="5" name="Straight Arrow Connector 4"/>
          <p:cNvCxnSpPr/>
          <p:nvPr/>
        </p:nvCxnSpPr>
        <p:spPr>
          <a:xfrm flipV="1">
            <a:off x="1331146" y="2578388"/>
            <a:ext cx="6939858" cy="2"/>
          </a:xfrm>
          <a:prstGeom prst="straightConnector1">
            <a:avLst/>
          </a:prstGeom>
          <a:ln>
            <a:headEnd type="none" w="med" len="med"/>
            <a:tailEnd type="arrow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457200" y="2362200"/>
            <a:ext cx="8731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tx1"/>
                </a:solidFill>
              </a:rPr>
              <a:t>P1</a:t>
            </a:r>
          </a:p>
        </p:txBody>
      </p:sp>
      <p:sp>
        <p:nvSpPr>
          <p:cNvPr id="13" name="Oval 12"/>
          <p:cNvSpPr/>
          <p:nvPr/>
        </p:nvSpPr>
        <p:spPr>
          <a:xfrm>
            <a:off x="2594830" y="2500862"/>
            <a:ext cx="148370" cy="132289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1156805" y="2715656"/>
            <a:ext cx="313800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err="1">
                <a:solidFill>
                  <a:schemeClr val="tx1"/>
                </a:solidFill>
              </a:rPr>
              <a:t>x.write</a:t>
            </a:r>
            <a:r>
              <a:rPr lang="en-US" sz="2000" dirty="0">
                <a:solidFill>
                  <a:schemeClr val="tx1"/>
                </a:solidFill>
              </a:rPr>
              <a:t>(2)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4191000" y="2715656"/>
            <a:ext cx="313800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err="1">
                <a:solidFill>
                  <a:schemeClr val="tx1"/>
                </a:solidFill>
              </a:rPr>
              <a:t>x.read</a:t>
            </a:r>
            <a:r>
              <a:rPr lang="en-US" sz="2000" dirty="0">
                <a:solidFill>
                  <a:schemeClr val="tx1"/>
                </a:solidFill>
              </a:rPr>
              <a:t>(</a:t>
            </a:r>
            <a:r>
              <a:rPr lang="en-US" sz="2000" dirty="0">
                <a:solidFill>
                  <a:schemeClr val="tx1"/>
                </a:solidFill>
                <a:sym typeface="Wingdings"/>
              </a:rPr>
              <a:t>) ?</a:t>
            </a:r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22" name="Oval 21"/>
          <p:cNvSpPr/>
          <p:nvPr/>
        </p:nvSpPr>
        <p:spPr>
          <a:xfrm>
            <a:off x="5642830" y="2507167"/>
            <a:ext cx="148370" cy="132289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64781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Expectation with Multiple Processes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 do you expect to read?</a:t>
            </a:r>
          </a:p>
          <a:p>
            <a:pPr lvl="1"/>
            <a:r>
              <a:rPr lang="en-US" dirty="0"/>
              <a:t>A single </a:t>
            </a:r>
            <a:r>
              <a:rPr lang="en-US" dirty="0" err="1"/>
              <a:t>filesystem</a:t>
            </a:r>
            <a:r>
              <a:rPr lang="en-US" dirty="0"/>
              <a:t> with multiple processes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marL="457200" lvl="1" indent="0">
              <a:buNone/>
            </a:pPr>
            <a:endParaRPr lang="en-US" dirty="0"/>
          </a:p>
          <a:p>
            <a:pPr marL="285750" lvl="1" indent="-285750">
              <a:buFontTx/>
              <a:buChar char="•"/>
            </a:pPr>
            <a:r>
              <a:rPr lang="en-US" sz="2400" dirty="0"/>
              <a:t>Our expectation (as a user or a developer)</a:t>
            </a:r>
          </a:p>
          <a:p>
            <a:pPr marL="742950" lvl="2" indent="-285750">
              <a:buFontTx/>
              <a:buChar char="•"/>
            </a:pPr>
            <a:r>
              <a:rPr lang="en-US" sz="2000" dirty="0"/>
              <a:t>A read operation returns the most recent write, </a:t>
            </a:r>
            <a:r>
              <a:rPr lang="en-US" sz="2000" dirty="0">
                <a:solidFill>
                  <a:srgbClr val="FF0000"/>
                </a:solidFill>
              </a:rPr>
              <a:t>regardless of the clients</a:t>
            </a:r>
            <a:r>
              <a:rPr lang="en-US" sz="2000" dirty="0"/>
              <a:t>.</a:t>
            </a:r>
          </a:p>
          <a:p>
            <a:pPr marL="742950" lvl="2" indent="-285750">
              <a:buFontTx/>
              <a:buChar char="•"/>
            </a:pPr>
            <a:r>
              <a:rPr lang="en-US" sz="2000" dirty="0"/>
              <a:t>We expect that a read operation returns the most recent write </a:t>
            </a:r>
            <a:r>
              <a:rPr lang="en-US" sz="2000" dirty="0">
                <a:solidFill>
                  <a:srgbClr val="FF0000"/>
                </a:solidFill>
              </a:rPr>
              <a:t>according to the single actual-time order.</a:t>
            </a:r>
          </a:p>
          <a:p>
            <a:pPr marL="742950" lvl="2" indent="-285750">
              <a:buFontTx/>
              <a:buChar char="•"/>
            </a:pPr>
            <a:r>
              <a:rPr lang="en-US" sz="2000" dirty="0"/>
              <a:t>In other words, read/write should behave </a:t>
            </a:r>
            <a:r>
              <a:rPr lang="en-US" sz="2000" dirty="0">
                <a:solidFill>
                  <a:srgbClr val="FF0000"/>
                </a:solidFill>
              </a:rPr>
              <a:t>as if there were a single (combined) client making all the requests</a:t>
            </a:r>
            <a:r>
              <a:rPr lang="en-US" sz="2000" dirty="0"/>
              <a:t>.</a:t>
            </a:r>
          </a:p>
          <a:p>
            <a:pPr marL="742950" lvl="2" indent="-285750">
              <a:buFontTx/>
              <a:buChar char="•"/>
            </a:pPr>
            <a:r>
              <a:rPr lang="en-US" sz="2000" dirty="0"/>
              <a:t>It’s </a:t>
            </a:r>
            <a:r>
              <a:rPr lang="en-US" sz="2000" dirty="0">
                <a:solidFill>
                  <a:srgbClr val="FF0000"/>
                </a:solidFill>
              </a:rPr>
              <a:t>easiest to understand and program for a developer</a:t>
            </a:r>
            <a:r>
              <a:rPr lang="en-US" sz="2000" dirty="0"/>
              <a:t> if your storage appears to process </a:t>
            </a:r>
            <a:r>
              <a:rPr lang="en-US" sz="2000" dirty="0">
                <a:solidFill>
                  <a:srgbClr val="FF0000"/>
                </a:solidFill>
              </a:rPr>
              <a:t>one request at a time</a:t>
            </a:r>
            <a:r>
              <a:rPr lang="en-US" sz="2000" dirty="0"/>
              <a:t>.</a:t>
            </a:r>
          </a:p>
          <a:p>
            <a:pPr marL="742950" lvl="2" indent="-285750">
              <a:buFontTx/>
              <a:buChar char="•"/>
            </a:pP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6</a:t>
            </a:fld>
            <a:endParaRPr lang="en-US" b="0">
              <a:solidFill>
                <a:srgbClr val="FBBA03"/>
              </a:solidFill>
            </a:endParaRPr>
          </a:p>
        </p:txBody>
      </p:sp>
      <p:cxnSp>
        <p:nvCxnSpPr>
          <p:cNvPr id="23" name="Straight Arrow Connector 22"/>
          <p:cNvCxnSpPr/>
          <p:nvPr/>
        </p:nvCxnSpPr>
        <p:spPr>
          <a:xfrm flipV="1">
            <a:off x="1331146" y="2197388"/>
            <a:ext cx="6939858" cy="2"/>
          </a:xfrm>
          <a:prstGeom prst="straightConnector1">
            <a:avLst/>
          </a:prstGeom>
          <a:ln>
            <a:headEnd type="none" w="med" len="med"/>
            <a:tailEnd type="arrow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457200" y="1981200"/>
            <a:ext cx="8731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0000"/>
                </a:solidFill>
              </a:rPr>
              <a:t>P1</a:t>
            </a:r>
          </a:p>
        </p:txBody>
      </p:sp>
      <p:sp>
        <p:nvSpPr>
          <p:cNvPr id="25" name="Oval 24"/>
          <p:cNvSpPr/>
          <p:nvPr/>
        </p:nvSpPr>
        <p:spPr>
          <a:xfrm>
            <a:off x="4347430" y="2119862"/>
            <a:ext cx="148370" cy="132289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TextBox 25"/>
          <p:cNvSpPr txBox="1"/>
          <p:nvPr/>
        </p:nvSpPr>
        <p:spPr>
          <a:xfrm>
            <a:off x="2805595" y="2334656"/>
            <a:ext cx="313800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err="1">
                <a:solidFill>
                  <a:schemeClr val="tx1"/>
                </a:solidFill>
              </a:rPr>
              <a:t>x.write</a:t>
            </a:r>
            <a:r>
              <a:rPr lang="en-US" sz="2000" dirty="0">
                <a:solidFill>
                  <a:schemeClr val="tx1"/>
                </a:solidFill>
              </a:rPr>
              <a:t>(5)</a:t>
            </a:r>
          </a:p>
        </p:txBody>
      </p:sp>
      <p:cxnSp>
        <p:nvCxnSpPr>
          <p:cNvPr id="29" name="Straight Arrow Connector 28"/>
          <p:cNvCxnSpPr/>
          <p:nvPr/>
        </p:nvCxnSpPr>
        <p:spPr>
          <a:xfrm flipV="1">
            <a:off x="1331146" y="2883188"/>
            <a:ext cx="6939858" cy="2"/>
          </a:xfrm>
          <a:prstGeom prst="straightConnector1">
            <a:avLst/>
          </a:prstGeom>
          <a:ln>
            <a:headEnd type="none" w="med" len="med"/>
            <a:tailEnd type="arrow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457200" y="2667000"/>
            <a:ext cx="8731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0000"/>
                </a:solidFill>
              </a:rPr>
              <a:t>P2</a:t>
            </a:r>
          </a:p>
        </p:txBody>
      </p:sp>
      <p:sp>
        <p:nvSpPr>
          <p:cNvPr id="31" name="Oval 30"/>
          <p:cNvSpPr/>
          <p:nvPr/>
        </p:nvSpPr>
        <p:spPr>
          <a:xfrm>
            <a:off x="2594830" y="2805662"/>
            <a:ext cx="148370" cy="132289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TextBox 31"/>
          <p:cNvSpPr txBox="1"/>
          <p:nvPr/>
        </p:nvSpPr>
        <p:spPr>
          <a:xfrm>
            <a:off x="1156805" y="3020456"/>
            <a:ext cx="313800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err="1">
                <a:solidFill>
                  <a:schemeClr val="tx1"/>
                </a:solidFill>
              </a:rPr>
              <a:t>x.write</a:t>
            </a:r>
            <a:r>
              <a:rPr lang="en-US" sz="2000" dirty="0">
                <a:solidFill>
                  <a:schemeClr val="tx1"/>
                </a:solidFill>
              </a:rPr>
              <a:t>(2)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4191000" y="3020456"/>
            <a:ext cx="313800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err="1">
                <a:solidFill>
                  <a:schemeClr val="tx1"/>
                </a:solidFill>
                <a:sym typeface="Wingdings"/>
              </a:rPr>
              <a:t>x.read</a:t>
            </a:r>
            <a:r>
              <a:rPr lang="en-US" sz="2000" dirty="0">
                <a:solidFill>
                  <a:schemeClr val="tx1"/>
                </a:solidFill>
                <a:sym typeface="Wingdings"/>
              </a:rPr>
              <a:t>() ?</a:t>
            </a:r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34" name="Oval 33"/>
          <p:cNvSpPr/>
          <p:nvPr/>
        </p:nvSpPr>
        <p:spPr>
          <a:xfrm>
            <a:off x="5642830" y="2811967"/>
            <a:ext cx="148370" cy="132289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98392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Expectation with Multiple Copies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 do you expect to read?</a:t>
            </a:r>
          </a:p>
          <a:p>
            <a:pPr lvl="1"/>
            <a:r>
              <a:rPr lang="en-US" dirty="0"/>
              <a:t>A single process with multiple servers with copies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marL="457200" lvl="1" indent="0">
              <a:buNone/>
            </a:pPr>
            <a:endParaRPr lang="en-US" dirty="0"/>
          </a:p>
          <a:p>
            <a:pPr marL="285750" lvl="1" indent="-285750">
              <a:buFontTx/>
              <a:buChar char="•"/>
            </a:pPr>
            <a:r>
              <a:rPr lang="en-US" sz="2400" dirty="0"/>
              <a:t>Our expectation (as a user or a developer)</a:t>
            </a:r>
          </a:p>
          <a:p>
            <a:pPr marL="742950" lvl="2" indent="-285750">
              <a:buFontTx/>
              <a:buChar char="•"/>
            </a:pPr>
            <a:r>
              <a:rPr lang="en-US" sz="2000" dirty="0"/>
              <a:t>A read operation returns the most recent write, </a:t>
            </a:r>
            <a:r>
              <a:rPr lang="en-US" sz="2000" dirty="0">
                <a:solidFill>
                  <a:srgbClr val="FF0000"/>
                </a:solidFill>
              </a:rPr>
              <a:t>regardless of how many copies there are</a:t>
            </a:r>
            <a:r>
              <a:rPr lang="en-US" sz="2000" dirty="0"/>
              <a:t>.</a:t>
            </a:r>
          </a:p>
          <a:p>
            <a:pPr marL="742950" lvl="2" indent="-285750">
              <a:buFontTx/>
              <a:buChar char="•"/>
            </a:pPr>
            <a:r>
              <a:rPr lang="en-US" sz="2000" dirty="0"/>
              <a:t>Read/write should behave </a:t>
            </a:r>
            <a:r>
              <a:rPr lang="en-US" sz="2000" dirty="0">
                <a:solidFill>
                  <a:srgbClr val="FF0000"/>
                </a:solidFill>
              </a:rPr>
              <a:t>as if there were a single copy</a:t>
            </a:r>
            <a:r>
              <a:rPr lang="en-US" sz="2000"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7</a:t>
            </a:fld>
            <a:endParaRPr lang="en-US" b="0">
              <a:solidFill>
                <a:srgbClr val="FBBA03"/>
              </a:solidFill>
            </a:endParaRPr>
          </a:p>
        </p:txBody>
      </p:sp>
      <p:cxnSp>
        <p:nvCxnSpPr>
          <p:cNvPr id="15" name="Straight Arrow Connector 14"/>
          <p:cNvCxnSpPr/>
          <p:nvPr/>
        </p:nvCxnSpPr>
        <p:spPr>
          <a:xfrm flipV="1">
            <a:off x="1331146" y="2358222"/>
            <a:ext cx="6939858" cy="2"/>
          </a:xfrm>
          <a:prstGeom prst="straightConnector1">
            <a:avLst/>
          </a:prstGeom>
          <a:ln>
            <a:headEnd type="none" w="med" len="med"/>
            <a:tailEnd type="arrow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457200" y="2142034"/>
            <a:ext cx="8731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tx1"/>
                </a:solidFill>
              </a:rPr>
              <a:t>P1</a:t>
            </a:r>
          </a:p>
        </p:txBody>
      </p:sp>
      <p:sp>
        <p:nvSpPr>
          <p:cNvPr id="17" name="Oval 16"/>
          <p:cNvSpPr/>
          <p:nvPr/>
        </p:nvSpPr>
        <p:spPr>
          <a:xfrm>
            <a:off x="2594830" y="2280696"/>
            <a:ext cx="148370" cy="132289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Box 17"/>
          <p:cNvSpPr txBox="1"/>
          <p:nvPr/>
        </p:nvSpPr>
        <p:spPr>
          <a:xfrm>
            <a:off x="1156805" y="2495490"/>
            <a:ext cx="313800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err="1">
                <a:solidFill>
                  <a:schemeClr val="tx1"/>
                </a:solidFill>
              </a:rPr>
              <a:t>x.write</a:t>
            </a:r>
            <a:r>
              <a:rPr lang="en-US" sz="2000" dirty="0">
                <a:solidFill>
                  <a:schemeClr val="tx1"/>
                </a:solidFill>
              </a:rPr>
              <a:t>(2)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4191000" y="2495490"/>
            <a:ext cx="313800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err="1">
                <a:solidFill>
                  <a:schemeClr val="tx1"/>
                </a:solidFill>
              </a:rPr>
              <a:t>x.read</a:t>
            </a:r>
            <a:r>
              <a:rPr lang="en-US" sz="2000" dirty="0">
                <a:solidFill>
                  <a:schemeClr val="tx1"/>
                </a:solidFill>
              </a:rPr>
              <a:t>()</a:t>
            </a:r>
            <a:r>
              <a:rPr lang="en-US" sz="2000" dirty="0">
                <a:solidFill>
                  <a:schemeClr val="tx1"/>
                </a:solidFill>
                <a:sym typeface="Wingdings"/>
              </a:rPr>
              <a:t> ?</a:t>
            </a:r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20" name="Oval 19"/>
          <p:cNvSpPr/>
          <p:nvPr/>
        </p:nvSpPr>
        <p:spPr>
          <a:xfrm>
            <a:off x="5642830" y="2287001"/>
            <a:ext cx="148370" cy="132289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10909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Linearizability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rgbClr val="0000FF"/>
                </a:solidFill>
              </a:rPr>
              <a:t>Three aspects</a:t>
            </a:r>
          </a:p>
          <a:p>
            <a:pPr lvl="1"/>
            <a:r>
              <a:rPr lang="en-US" dirty="0"/>
              <a:t>A read operation returns the most recent write,</a:t>
            </a:r>
          </a:p>
          <a:p>
            <a:pPr lvl="1"/>
            <a:r>
              <a:rPr lang="en-US" dirty="0"/>
              <a:t>…regardless of the clients,</a:t>
            </a:r>
          </a:p>
          <a:p>
            <a:pPr lvl="1"/>
            <a:r>
              <a:rPr lang="en-US" dirty="0"/>
              <a:t>…according to the single actual-time ordering of requests.</a:t>
            </a:r>
          </a:p>
          <a:p>
            <a:r>
              <a:rPr lang="en-US" dirty="0"/>
              <a:t>Or, put it differently, read/write should behave as if there were,</a:t>
            </a:r>
          </a:p>
          <a:p>
            <a:pPr lvl="1"/>
            <a:r>
              <a:rPr lang="en-US" dirty="0"/>
              <a:t>…a single client making all the (combined) requests in their original actual-time order (i.e., with a </a:t>
            </a:r>
            <a:r>
              <a:rPr lang="en-US" dirty="0">
                <a:solidFill>
                  <a:srgbClr val="FF0000"/>
                </a:solidFill>
              </a:rPr>
              <a:t>single stream of ops</a:t>
            </a:r>
            <a:r>
              <a:rPr lang="en-US" dirty="0"/>
              <a:t>),</a:t>
            </a:r>
          </a:p>
          <a:p>
            <a:pPr lvl="1"/>
            <a:r>
              <a:rPr lang="en-US" dirty="0"/>
              <a:t>…over a single copy.</a:t>
            </a:r>
          </a:p>
          <a:p>
            <a:r>
              <a:rPr lang="en-US" dirty="0"/>
              <a:t>You can say that </a:t>
            </a:r>
            <a:r>
              <a:rPr lang="en-US" dirty="0">
                <a:solidFill>
                  <a:srgbClr val="0000FF"/>
                </a:solidFill>
              </a:rPr>
              <a:t>your storage system guarantees </a:t>
            </a:r>
            <a:r>
              <a:rPr lang="en-US" dirty="0" err="1">
                <a:solidFill>
                  <a:srgbClr val="0000FF"/>
                </a:solidFill>
              </a:rPr>
              <a:t>linearizability</a:t>
            </a:r>
            <a:r>
              <a:rPr lang="en-US" dirty="0">
                <a:solidFill>
                  <a:srgbClr val="0000FF"/>
                </a:solidFill>
              </a:rPr>
              <a:t> when it provides </a:t>
            </a:r>
            <a:r>
              <a:rPr lang="en-US" dirty="0">
                <a:solidFill>
                  <a:srgbClr val="FF0000"/>
                </a:solidFill>
              </a:rPr>
              <a:t>single-client, single-copy semantics where a read returns the most recent write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It should </a:t>
            </a:r>
            <a:r>
              <a:rPr lang="en-US" i="1" dirty="0">
                <a:solidFill>
                  <a:srgbClr val="FF0000"/>
                </a:solidFill>
              </a:rPr>
              <a:t>appear</a:t>
            </a:r>
            <a:r>
              <a:rPr lang="en-US" dirty="0"/>
              <a:t> to all clients that there is </a:t>
            </a:r>
            <a:r>
              <a:rPr lang="en-US" i="1" dirty="0">
                <a:solidFill>
                  <a:srgbClr val="FF0000"/>
                </a:solidFill>
              </a:rPr>
              <a:t>a single order (actual-time order) that your storage uses</a:t>
            </a:r>
            <a:r>
              <a:rPr lang="en-US" dirty="0"/>
              <a:t> to process all requests.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8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83985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Linearizability</a:t>
            </a:r>
            <a:r>
              <a:rPr lang="en-US" dirty="0"/>
              <a:t> Exercise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Assume that the following happened with object x over a </a:t>
            </a:r>
            <a:r>
              <a:rPr lang="en-US" dirty="0" err="1"/>
              <a:t>linearizable</a:t>
            </a:r>
            <a:r>
              <a:rPr lang="en-US" dirty="0"/>
              <a:t> storage.</a:t>
            </a:r>
          </a:p>
          <a:p>
            <a:pPr lvl="1"/>
            <a:r>
              <a:rPr lang="en-US" dirty="0"/>
              <a:t>C1: </a:t>
            </a:r>
            <a:r>
              <a:rPr lang="en-US" dirty="0" err="1"/>
              <a:t>x.write</a:t>
            </a:r>
            <a:r>
              <a:rPr lang="en-US" dirty="0"/>
              <a:t>(A)</a:t>
            </a:r>
          </a:p>
          <a:p>
            <a:pPr lvl="1"/>
            <a:r>
              <a:rPr lang="en-US" dirty="0"/>
              <a:t>C2: </a:t>
            </a:r>
            <a:r>
              <a:rPr lang="en-US" dirty="0" err="1"/>
              <a:t>x.write</a:t>
            </a:r>
            <a:r>
              <a:rPr lang="en-US" dirty="0"/>
              <a:t>(B)</a:t>
            </a:r>
          </a:p>
          <a:p>
            <a:pPr lvl="1"/>
            <a:r>
              <a:rPr lang="en-US" dirty="0"/>
              <a:t>C3: </a:t>
            </a:r>
            <a:r>
              <a:rPr lang="en-US" dirty="0" err="1"/>
              <a:t>x.read</a:t>
            </a:r>
            <a:r>
              <a:rPr lang="en-US" dirty="0"/>
              <a:t>() </a:t>
            </a:r>
            <a:r>
              <a:rPr lang="en-US" dirty="0">
                <a:sym typeface="Wingdings"/>
              </a:rPr>
              <a:t> </a:t>
            </a:r>
            <a:r>
              <a:rPr lang="en-US" dirty="0"/>
              <a:t>B, </a:t>
            </a:r>
            <a:r>
              <a:rPr lang="en-US" dirty="0" err="1"/>
              <a:t>x.read</a:t>
            </a:r>
            <a:r>
              <a:rPr lang="en-US" dirty="0"/>
              <a:t>() </a:t>
            </a:r>
            <a:r>
              <a:rPr lang="en-US" dirty="0">
                <a:sym typeface="Wingdings"/>
              </a:rPr>
              <a:t> A</a:t>
            </a:r>
            <a:endParaRPr lang="en-US" dirty="0"/>
          </a:p>
          <a:p>
            <a:pPr lvl="1"/>
            <a:r>
              <a:rPr lang="en-US" dirty="0"/>
              <a:t>C4: </a:t>
            </a:r>
            <a:r>
              <a:rPr lang="en-US" dirty="0" err="1"/>
              <a:t>x.read</a:t>
            </a:r>
            <a:r>
              <a:rPr lang="en-US" dirty="0"/>
              <a:t>() </a:t>
            </a:r>
            <a:r>
              <a:rPr lang="en-US" dirty="0">
                <a:sym typeface="Wingdings"/>
              </a:rPr>
              <a:t> B</a:t>
            </a:r>
            <a:r>
              <a:rPr lang="en-US" dirty="0"/>
              <a:t>, </a:t>
            </a:r>
            <a:r>
              <a:rPr lang="en-US" dirty="0" err="1"/>
              <a:t>x.read</a:t>
            </a:r>
            <a:r>
              <a:rPr lang="en-US" dirty="0"/>
              <a:t>() </a:t>
            </a:r>
            <a:r>
              <a:rPr lang="en-US" dirty="0">
                <a:sym typeface="Wingdings"/>
              </a:rPr>
              <a:t></a:t>
            </a:r>
            <a:r>
              <a:rPr lang="en-US" dirty="0"/>
              <a:t> A</a:t>
            </a:r>
          </a:p>
          <a:p>
            <a:r>
              <a:rPr lang="en-US" dirty="0"/>
              <a:t>What would be an actual-time ordering of the events?</a:t>
            </a:r>
          </a:p>
          <a:p>
            <a:pPr lvl="1"/>
            <a:r>
              <a:rPr lang="en-US" dirty="0"/>
              <a:t>One possibility: C2 (write B) -&gt; C3 (read B) -&gt; C4 (read B) -&gt; C1 (write A) -&gt; C3 (read A) -&gt; C4 (read A)</a:t>
            </a:r>
          </a:p>
          <a:p>
            <a:r>
              <a:rPr lang="en-US" dirty="0"/>
              <a:t>How about the following?</a:t>
            </a:r>
          </a:p>
          <a:p>
            <a:pPr lvl="1"/>
            <a:r>
              <a:rPr lang="en-US" dirty="0"/>
              <a:t>C1: </a:t>
            </a:r>
            <a:r>
              <a:rPr lang="en-US" dirty="0" err="1"/>
              <a:t>x.write</a:t>
            </a:r>
            <a:r>
              <a:rPr lang="en-US" dirty="0"/>
              <a:t>(A)</a:t>
            </a:r>
          </a:p>
          <a:p>
            <a:pPr lvl="1"/>
            <a:r>
              <a:rPr lang="en-US" dirty="0"/>
              <a:t>C2: </a:t>
            </a:r>
            <a:r>
              <a:rPr lang="en-US" dirty="0" err="1"/>
              <a:t>x.write</a:t>
            </a:r>
            <a:r>
              <a:rPr lang="en-US" dirty="0"/>
              <a:t>(B)</a:t>
            </a:r>
          </a:p>
          <a:p>
            <a:pPr lvl="1"/>
            <a:r>
              <a:rPr lang="en-US" dirty="0"/>
              <a:t>C3: </a:t>
            </a:r>
            <a:r>
              <a:rPr lang="en-US" dirty="0" err="1"/>
              <a:t>x.read</a:t>
            </a:r>
            <a:r>
              <a:rPr lang="en-US" dirty="0"/>
              <a:t>() </a:t>
            </a:r>
            <a:r>
              <a:rPr lang="en-US" dirty="0">
                <a:sym typeface="Wingdings"/>
              </a:rPr>
              <a:t></a:t>
            </a:r>
            <a:r>
              <a:rPr lang="en-US" dirty="0"/>
              <a:t> B, </a:t>
            </a:r>
            <a:r>
              <a:rPr lang="en-US" dirty="0" err="1"/>
              <a:t>x.read</a:t>
            </a:r>
            <a:r>
              <a:rPr lang="en-US" dirty="0"/>
              <a:t>() </a:t>
            </a:r>
            <a:r>
              <a:rPr lang="en-US" dirty="0">
                <a:sym typeface="Wingdings"/>
              </a:rPr>
              <a:t></a:t>
            </a:r>
            <a:r>
              <a:rPr lang="en-US" dirty="0"/>
              <a:t> A</a:t>
            </a:r>
          </a:p>
          <a:p>
            <a:pPr lvl="1"/>
            <a:r>
              <a:rPr lang="en-US" dirty="0"/>
              <a:t>C4: </a:t>
            </a:r>
            <a:r>
              <a:rPr lang="en-US" dirty="0" err="1"/>
              <a:t>x.read</a:t>
            </a:r>
            <a:r>
              <a:rPr lang="en-US" dirty="0"/>
              <a:t>() </a:t>
            </a:r>
            <a:r>
              <a:rPr lang="en-US" dirty="0">
                <a:sym typeface="Wingdings"/>
              </a:rPr>
              <a:t></a:t>
            </a:r>
            <a:r>
              <a:rPr lang="en-US" dirty="0"/>
              <a:t> A, </a:t>
            </a:r>
            <a:r>
              <a:rPr lang="en-US" dirty="0" err="1"/>
              <a:t>x.read</a:t>
            </a:r>
            <a:r>
              <a:rPr lang="en-US" dirty="0"/>
              <a:t>() </a:t>
            </a:r>
            <a:r>
              <a:rPr lang="en-US" dirty="0">
                <a:sym typeface="Wingdings"/>
              </a:rPr>
              <a:t></a:t>
            </a:r>
            <a:r>
              <a:rPr lang="en-US" dirty="0"/>
              <a:t> B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9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" y="1143000"/>
            <a:ext cx="519176" cy="589973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" y="4744027"/>
            <a:ext cx="519176" cy="5899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5716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CS252-templat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CS252-templa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3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rtlCol="0" anchor="ctr" anchorCtr="0" compatLnSpc="1">
        <a:prstTxWarp prst="textNoShape">
          <a:avLst/>
        </a:prstTxWarp>
        <a:no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600" b="0" i="0" u="none" strike="noStrike" cap="none" normalizeH="0" baseline="0" dirty="0" smtClean="0">
            <a:ln>
              <a:noFill/>
            </a:ln>
            <a:solidFill>
              <a:schemeClr val="tx2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hlink"/>
            </a:solidFill>
            <a:effectLst/>
            <a:latin typeface="Arial" charset="0"/>
          </a:defRPr>
        </a:defPPr>
      </a:lstStyle>
    </a:lnDef>
    <a:txDef>
      <a:spPr>
        <a:noFill/>
      </a:spPr>
      <a:bodyPr wrap="none" rtlCol="0">
        <a:spAutoFit/>
      </a:bodyPr>
      <a:lstStyle>
        <a:defPPr>
          <a:defRPr dirty="0" smtClean="0">
            <a:solidFill>
              <a:srgbClr val="000000"/>
            </a:solidFill>
          </a:defRPr>
        </a:defPPr>
      </a:lstStyle>
    </a:txDef>
  </a:objectDefaults>
  <a:extraClrSchemeLst>
    <a:extraClrScheme>
      <a:clrScheme name="CS252-template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S252-template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CS252-template</Template>
  <TotalTime>28153</TotalTime>
  <Pages>12</Pages>
  <Words>1817</Words>
  <Application>Microsoft Macintosh PowerPoint</Application>
  <PresentationFormat>Letter Paper (8.5x11 in)</PresentationFormat>
  <Paragraphs>257</Paragraphs>
  <Slides>21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21</vt:i4>
      </vt:variant>
    </vt:vector>
  </HeadingPairs>
  <TitlesOfParts>
    <vt:vector size="29" baseType="lpstr">
      <vt:lpstr>ＭＳ Ｐゴシック</vt:lpstr>
      <vt:lpstr>Arial</vt:lpstr>
      <vt:lpstr>Calibri</vt:lpstr>
      <vt:lpstr>Helvetica</vt:lpstr>
      <vt:lpstr>Times New Roman</vt:lpstr>
      <vt:lpstr>Wingdings</vt:lpstr>
      <vt:lpstr>CS252-template</vt:lpstr>
      <vt:lpstr>Office Theme</vt:lpstr>
      <vt:lpstr>CSE 486/586 Distributed Systems Consistency --- 1</vt:lpstr>
      <vt:lpstr>Consistency with Data Replicas</vt:lpstr>
      <vt:lpstr>Consistency</vt:lpstr>
      <vt:lpstr>This Week</vt:lpstr>
      <vt:lpstr>Our Expectation with Data</vt:lpstr>
      <vt:lpstr>Expectation with Multiple Processes </vt:lpstr>
      <vt:lpstr>Expectation with Multiple Copies</vt:lpstr>
      <vt:lpstr>Linearizability</vt:lpstr>
      <vt:lpstr>Linearizability Exercise</vt:lpstr>
      <vt:lpstr>CSE 486/586 Administrivia</vt:lpstr>
      <vt:lpstr>Linearizability Subtleties</vt:lpstr>
      <vt:lpstr>Linearizability Subtleties</vt:lpstr>
      <vt:lpstr>Linearizability Subtleties</vt:lpstr>
      <vt:lpstr>Linearizability Subtleties</vt:lpstr>
      <vt:lpstr>Linearizability Examples</vt:lpstr>
      <vt:lpstr>Linearizability Examples</vt:lpstr>
      <vt:lpstr>Linearizability Examples</vt:lpstr>
      <vt:lpstr>Linearizability Examples</vt:lpstr>
      <vt:lpstr>Linearizability (Textbook Definition) </vt:lpstr>
      <vt:lpstr>Summary</vt:lpstr>
      <vt:lpstr>Acknowledgements</vt:lpstr>
    </vt:vector>
  </TitlesOfParts>
  <Manager/>
  <Company>UC Berkeley-EECS</Company>
  <LinksUpToDate>false</LinksUpToDate>
  <SharedDoc>false</SharedDoc>
  <HyperlinkBase/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EECS 152  Computer Architecture  and Engineering  Lec 01 - Introduction  </dc:title>
  <dc:subject/>
  <dc:creator> Krste Asanovic</dc:creator>
  <cp:keywords/>
  <dc:description/>
  <cp:lastModifiedBy>Microsoft Office User</cp:lastModifiedBy>
  <cp:revision>1438</cp:revision>
  <cp:lastPrinted>2016-03-28T15:57:14Z</cp:lastPrinted>
  <dcterms:created xsi:type="dcterms:W3CDTF">2012-03-21T04:48:11Z</dcterms:created>
  <dcterms:modified xsi:type="dcterms:W3CDTF">2019-04-12T13:38:09Z</dcterms:modified>
  <cp:category/>
</cp:coreProperties>
</file>