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7"/>
  </p:notesMasterIdLst>
  <p:handoutMasterIdLst>
    <p:handoutMasterId r:id="rId28"/>
  </p:handoutMasterIdLst>
  <p:sldIdLst>
    <p:sldId id="322" r:id="rId3"/>
    <p:sldId id="797" r:id="rId4"/>
    <p:sldId id="814" r:id="rId5"/>
    <p:sldId id="827" r:id="rId6"/>
    <p:sldId id="829" r:id="rId7"/>
    <p:sldId id="830" r:id="rId8"/>
    <p:sldId id="834" r:id="rId9"/>
    <p:sldId id="819" r:id="rId10"/>
    <p:sldId id="816" r:id="rId11"/>
    <p:sldId id="817" r:id="rId12"/>
    <p:sldId id="831" r:id="rId13"/>
    <p:sldId id="826" r:id="rId14"/>
    <p:sldId id="832" r:id="rId15"/>
    <p:sldId id="823" r:id="rId16"/>
    <p:sldId id="820" r:id="rId17"/>
    <p:sldId id="821" r:id="rId18"/>
    <p:sldId id="803" r:id="rId19"/>
    <p:sldId id="804" r:id="rId20"/>
    <p:sldId id="805" r:id="rId21"/>
    <p:sldId id="833" r:id="rId22"/>
    <p:sldId id="825" r:id="rId23"/>
    <p:sldId id="807" r:id="rId24"/>
    <p:sldId id="777" r:id="rId25"/>
    <p:sldId id="584" r:id="rId26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32B7"/>
    <a:srgbClr val="0066FF"/>
    <a:srgbClr val="55FC02"/>
    <a:srgbClr val="FBBA03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 autoAdjust="0"/>
    <p:restoredTop sz="80082" autoAdjust="0"/>
  </p:normalViewPr>
  <p:slideViewPr>
    <p:cSldViewPr>
      <p:cViewPr varScale="1">
        <p:scale>
          <a:sx n="64" d="100"/>
          <a:sy n="64" d="100"/>
        </p:scale>
        <p:origin x="210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E.g., my friend A posts</a:t>
            </a:r>
            <a:r>
              <a:rPr lang="en-US" baseline="0" dirty="0"/>
              <a:t> something on my wall. Then my other friend B posts something on my wall. These are two unrelated, independent posts. Does it matter everyone sees in the exact same order?</a:t>
            </a:r>
          </a:p>
          <a:p>
            <a:endParaRPr lang="en-US" baseline="0" dirty="0"/>
          </a:p>
          <a:p>
            <a:r>
              <a:rPr lang="en-US" baseline="0" dirty="0"/>
              <a:t>What if on my browser, it’s A first then B, and on your browser, it’s B first then 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139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 has to be read before</a:t>
            </a:r>
            <a:r>
              <a:rPr lang="en-US" baseline="0" dirty="0"/>
              <a:t> 2 everywhere. Likewise, 1 has to be read before 3 everywhere. But not so for 2 and 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902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Consistency --- 3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 Consistency Example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Causally consistent?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Yes!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23"/>
          <p:cNvSpPr>
            <a:spLocks noChangeShapeType="1"/>
          </p:cNvSpPr>
          <p:nvPr/>
        </p:nvSpPr>
        <p:spPr bwMode="auto">
          <a:xfrm flipV="1">
            <a:off x="1943100" y="25050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6" name="Line 24"/>
          <p:cNvSpPr>
            <a:spLocks noChangeShapeType="1"/>
          </p:cNvSpPr>
          <p:nvPr/>
        </p:nvSpPr>
        <p:spPr bwMode="auto">
          <a:xfrm flipV="1">
            <a:off x="1962150" y="28860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7" name="Line 25"/>
          <p:cNvSpPr>
            <a:spLocks noChangeShapeType="1"/>
          </p:cNvSpPr>
          <p:nvPr/>
        </p:nvSpPr>
        <p:spPr bwMode="auto">
          <a:xfrm flipV="1">
            <a:off x="1971675" y="3276600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8" name="Text Box 26"/>
          <p:cNvSpPr txBox="1">
            <a:spLocks noChangeArrowheads="1"/>
          </p:cNvSpPr>
          <p:nvPr/>
        </p:nvSpPr>
        <p:spPr bwMode="auto">
          <a:xfrm>
            <a:off x="1240770" y="21144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P1:</a:t>
            </a:r>
          </a:p>
        </p:txBody>
      </p: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1231245" y="251454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P2:</a:t>
            </a:r>
          </a:p>
        </p:txBody>
      </p:sp>
      <p:sp>
        <p:nvSpPr>
          <p:cNvPr id="10" name="Text Box 28"/>
          <p:cNvSpPr txBox="1">
            <a:spLocks noChangeArrowheads="1"/>
          </p:cNvSpPr>
          <p:nvPr/>
        </p:nvSpPr>
        <p:spPr bwMode="auto">
          <a:xfrm>
            <a:off x="1221720" y="28764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P3:</a:t>
            </a:r>
          </a:p>
        </p:txBody>
      </p:sp>
      <p:sp>
        <p:nvSpPr>
          <p:cNvPr id="11" name="Text Box 29"/>
          <p:cNvSpPr txBox="1">
            <a:spLocks noChangeArrowheads="1"/>
          </p:cNvSpPr>
          <p:nvPr/>
        </p:nvSpPr>
        <p:spPr bwMode="auto">
          <a:xfrm>
            <a:off x="1219200" y="324796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P4:</a:t>
            </a:r>
          </a:p>
        </p:txBody>
      </p:sp>
      <p:sp>
        <p:nvSpPr>
          <p:cNvPr id="12" name="Text Box 30"/>
          <p:cNvSpPr txBox="1">
            <a:spLocks noChangeArrowheads="1"/>
          </p:cNvSpPr>
          <p:nvPr/>
        </p:nvSpPr>
        <p:spPr bwMode="auto">
          <a:xfrm>
            <a:off x="1797802" y="2143065"/>
            <a:ext cx="8684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W(x)1</a:t>
            </a:r>
          </a:p>
        </p:txBody>
      </p:sp>
      <p:sp>
        <p:nvSpPr>
          <p:cNvPr id="13" name="Text Box 31"/>
          <p:cNvSpPr txBox="1">
            <a:spLocks noChangeArrowheads="1"/>
          </p:cNvSpPr>
          <p:nvPr/>
        </p:nvSpPr>
        <p:spPr bwMode="auto">
          <a:xfrm>
            <a:off x="2893177" y="2514540"/>
            <a:ext cx="8684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W(x)2</a:t>
            </a:r>
          </a:p>
        </p:txBody>
      </p:sp>
      <p:sp>
        <p:nvSpPr>
          <p:cNvPr id="14" name="Text Box 32"/>
          <p:cNvSpPr txBox="1">
            <a:spLocks noChangeArrowheads="1"/>
          </p:cNvSpPr>
          <p:nvPr/>
        </p:nvSpPr>
        <p:spPr bwMode="auto">
          <a:xfrm>
            <a:off x="5681721" y="2895540"/>
            <a:ext cx="15810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R(x)2  R(x)1</a:t>
            </a:r>
          </a:p>
        </p:txBody>
      </p:sp>
      <p:sp>
        <p:nvSpPr>
          <p:cNvPr id="15" name="Text Box 33"/>
          <p:cNvSpPr txBox="1">
            <a:spLocks noChangeArrowheads="1"/>
          </p:cNvSpPr>
          <p:nvPr/>
        </p:nvSpPr>
        <p:spPr bwMode="auto">
          <a:xfrm>
            <a:off x="5680995" y="3257490"/>
            <a:ext cx="15824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 R(x) 2</a:t>
            </a:r>
          </a:p>
        </p:txBody>
      </p:sp>
    </p:spTree>
    <p:extLst>
      <p:ext uri="{BB962C8B-B14F-4D97-AF65-F5344CB8AC3E}">
        <p14:creationId xmlns:p14="http://schemas.microsoft.com/office/powerpoint/2010/main" val="3051555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Causal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drop the notion of a single copy.</a:t>
            </a:r>
          </a:p>
          <a:p>
            <a:pPr lvl="1"/>
            <a:r>
              <a:rPr lang="en-US" dirty="0"/>
              <a:t>Writes can be applied in different orders across copies.</a:t>
            </a:r>
          </a:p>
          <a:p>
            <a:pPr lvl="1"/>
            <a:r>
              <a:rPr lang="en-US" dirty="0"/>
              <a:t>Causally-related writes do need to be applied in the same order for all copies.</a:t>
            </a:r>
          </a:p>
          <a:p>
            <a:r>
              <a:rPr lang="en-US" dirty="0"/>
              <a:t>Need a mechanism to keep track of causally-related writes.</a:t>
            </a:r>
          </a:p>
          <a:p>
            <a:r>
              <a:rPr lang="en-US" dirty="0"/>
              <a:t>Due to the relaxed requirements, low latency is more tractable.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8452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7634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Relaxing Even Further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just do best effort to make things consistent.</a:t>
            </a:r>
          </a:p>
          <a:p>
            <a:r>
              <a:rPr lang="en-US" dirty="0"/>
              <a:t>Eventual consistency</a:t>
            </a:r>
          </a:p>
          <a:p>
            <a:pPr lvl="1"/>
            <a:r>
              <a:rPr lang="en-US" dirty="0"/>
              <a:t>Popularized by the CAP theorem.</a:t>
            </a:r>
          </a:p>
          <a:p>
            <a:pPr lvl="1"/>
            <a:r>
              <a:rPr lang="en-US" dirty="0"/>
              <a:t>The main problem is network partitions.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404813" y="2989262"/>
            <a:ext cx="7985125" cy="3640138"/>
            <a:chOff x="324" y="1014"/>
            <a:chExt cx="5449" cy="2293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475" y="1852"/>
              <a:ext cx="5297" cy="139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068" y="1931"/>
              <a:ext cx="570" cy="633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471" y="1030"/>
              <a:ext cx="570" cy="63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324" y="1069"/>
              <a:ext cx="106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Client + front end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5029" y="2548"/>
              <a:ext cx="569" cy="648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auto">
            <a:xfrm>
              <a:off x="5171" y="2722"/>
              <a:ext cx="269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5274" y="2764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586" y="2548"/>
              <a:ext cx="569" cy="648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1329" y="2548"/>
              <a:ext cx="569" cy="648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487" y="2722"/>
              <a:ext cx="269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388" y="1401"/>
              <a:ext cx="88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withdraw(B, 4)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4317" y="1014"/>
              <a:ext cx="570" cy="633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3171" y="1084"/>
              <a:ext cx="106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Client + front end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4657" y="2302"/>
              <a:ext cx="111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Replica managers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218" y="1575"/>
              <a:ext cx="78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deposit(B,3);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4689" y="1309"/>
              <a:ext cx="9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U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1858" y="1357"/>
              <a:ext cx="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2317" y="1256"/>
              <a:ext cx="50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Network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17" y="1414"/>
              <a:ext cx="49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partition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5" name="Oval 23"/>
            <p:cNvSpPr>
              <a:spLocks noChangeArrowheads="1"/>
            </p:cNvSpPr>
            <p:nvPr/>
          </p:nvSpPr>
          <p:spPr bwMode="auto">
            <a:xfrm>
              <a:off x="1519" y="1314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Oval 24"/>
            <p:cNvSpPr>
              <a:spLocks noChangeArrowheads="1"/>
            </p:cNvSpPr>
            <p:nvPr/>
          </p:nvSpPr>
          <p:spPr bwMode="auto">
            <a:xfrm>
              <a:off x="4365" y="1299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Oval 25"/>
            <p:cNvSpPr>
              <a:spLocks noChangeArrowheads="1"/>
            </p:cNvSpPr>
            <p:nvPr/>
          </p:nvSpPr>
          <p:spPr bwMode="auto">
            <a:xfrm>
              <a:off x="3226" y="2105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3322" y="2147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auto">
            <a:xfrm>
              <a:off x="744" y="2722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837" y="2764"/>
              <a:ext cx="9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auto">
            <a:xfrm>
              <a:off x="934" y="2627"/>
              <a:ext cx="63" cy="111"/>
            </a:xfrm>
            <a:custGeom>
              <a:avLst/>
              <a:gdLst>
                <a:gd name="T0" fmla="*/ 47 w 63"/>
                <a:gd name="T1" fmla="*/ 16 h 111"/>
                <a:gd name="T2" fmla="*/ 63 w 63"/>
                <a:gd name="T3" fmla="*/ 32 h 111"/>
                <a:gd name="T4" fmla="*/ 0 w 63"/>
                <a:gd name="T5" fmla="*/ 111 h 111"/>
                <a:gd name="T6" fmla="*/ 15 w 63"/>
                <a:gd name="T7" fmla="*/ 0 h 111"/>
                <a:gd name="T8" fmla="*/ 47 w 63"/>
                <a:gd name="T9" fmla="*/ 16 h 1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111"/>
                <a:gd name="T17" fmla="*/ 63 w 63"/>
                <a:gd name="T18" fmla="*/ 111 h 1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111">
                  <a:moveTo>
                    <a:pt x="47" y="16"/>
                  </a:moveTo>
                  <a:lnTo>
                    <a:pt x="63" y="32"/>
                  </a:lnTo>
                  <a:lnTo>
                    <a:pt x="0" y="111"/>
                  </a:lnTo>
                  <a:lnTo>
                    <a:pt x="15" y="0"/>
                  </a:lnTo>
                  <a:lnTo>
                    <a:pt x="47" y="16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 flipH="1">
              <a:off x="981" y="1552"/>
              <a:ext cx="585" cy="109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auto">
            <a:xfrm>
              <a:off x="1392" y="2817"/>
              <a:ext cx="111" cy="47"/>
            </a:xfrm>
            <a:custGeom>
              <a:avLst/>
              <a:gdLst>
                <a:gd name="T0" fmla="*/ 0 w 111"/>
                <a:gd name="T1" fmla="*/ 31 h 47"/>
                <a:gd name="T2" fmla="*/ 0 w 111"/>
                <a:gd name="T3" fmla="*/ 0 h 47"/>
                <a:gd name="T4" fmla="*/ 111 w 111"/>
                <a:gd name="T5" fmla="*/ 31 h 47"/>
                <a:gd name="T6" fmla="*/ 0 w 111"/>
                <a:gd name="T7" fmla="*/ 47 h 47"/>
                <a:gd name="T8" fmla="*/ 0 w 111"/>
                <a:gd name="T9" fmla="*/ 31 h 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1"/>
                <a:gd name="T16" fmla="*/ 0 h 47"/>
                <a:gd name="T17" fmla="*/ 111 w 111"/>
                <a:gd name="T18" fmla="*/ 47 h 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1" h="47">
                  <a:moveTo>
                    <a:pt x="0" y="31"/>
                  </a:moveTo>
                  <a:lnTo>
                    <a:pt x="0" y="0"/>
                  </a:lnTo>
                  <a:lnTo>
                    <a:pt x="111" y="31"/>
                  </a:lnTo>
                  <a:lnTo>
                    <a:pt x="0" y="47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32"/>
            <p:cNvSpPr>
              <a:spLocks noChangeShapeType="1"/>
            </p:cNvSpPr>
            <p:nvPr/>
          </p:nvSpPr>
          <p:spPr bwMode="auto">
            <a:xfrm>
              <a:off x="981" y="2848"/>
              <a:ext cx="41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auto">
            <a:xfrm>
              <a:off x="3464" y="2042"/>
              <a:ext cx="94" cy="79"/>
            </a:xfrm>
            <a:custGeom>
              <a:avLst/>
              <a:gdLst>
                <a:gd name="T0" fmla="*/ 79 w 94"/>
                <a:gd name="T1" fmla="*/ 31 h 79"/>
                <a:gd name="T2" fmla="*/ 94 w 94"/>
                <a:gd name="T3" fmla="*/ 47 h 79"/>
                <a:gd name="T4" fmla="*/ 0 w 94"/>
                <a:gd name="T5" fmla="*/ 79 h 79"/>
                <a:gd name="T6" fmla="*/ 63 w 94"/>
                <a:gd name="T7" fmla="*/ 0 h 79"/>
                <a:gd name="T8" fmla="*/ 79 w 94"/>
                <a:gd name="T9" fmla="*/ 31 h 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79"/>
                <a:gd name="T17" fmla="*/ 94 w 94"/>
                <a:gd name="T18" fmla="*/ 79 h 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79">
                  <a:moveTo>
                    <a:pt x="79" y="31"/>
                  </a:moveTo>
                  <a:lnTo>
                    <a:pt x="94" y="47"/>
                  </a:lnTo>
                  <a:lnTo>
                    <a:pt x="0" y="79"/>
                  </a:lnTo>
                  <a:lnTo>
                    <a:pt x="63" y="0"/>
                  </a:lnTo>
                  <a:lnTo>
                    <a:pt x="79" y="31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 flipH="1">
              <a:off x="3543" y="1504"/>
              <a:ext cx="869" cy="569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auto">
            <a:xfrm>
              <a:off x="5061" y="2753"/>
              <a:ext cx="95" cy="48"/>
            </a:xfrm>
            <a:custGeom>
              <a:avLst/>
              <a:gdLst>
                <a:gd name="T0" fmla="*/ 0 w 95"/>
                <a:gd name="T1" fmla="*/ 16 h 48"/>
                <a:gd name="T2" fmla="*/ 15 w 95"/>
                <a:gd name="T3" fmla="*/ 0 h 48"/>
                <a:gd name="T4" fmla="*/ 95 w 95"/>
                <a:gd name="T5" fmla="*/ 48 h 48"/>
                <a:gd name="T6" fmla="*/ 0 w 95"/>
                <a:gd name="T7" fmla="*/ 48 h 48"/>
                <a:gd name="T8" fmla="*/ 0 w 95"/>
                <a:gd name="T9" fmla="*/ 16 h 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48"/>
                <a:gd name="T17" fmla="*/ 95 w 95"/>
                <a:gd name="T18" fmla="*/ 48 h 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48">
                  <a:moveTo>
                    <a:pt x="0" y="16"/>
                  </a:moveTo>
                  <a:lnTo>
                    <a:pt x="15" y="0"/>
                  </a:lnTo>
                  <a:lnTo>
                    <a:pt x="95" y="48"/>
                  </a:lnTo>
                  <a:lnTo>
                    <a:pt x="0" y="48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>
              <a:off x="3464" y="2279"/>
              <a:ext cx="1597" cy="49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auto">
            <a:xfrm>
              <a:off x="2214" y="1805"/>
              <a:ext cx="443" cy="1502"/>
            </a:xfrm>
            <a:custGeom>
              <a:avLst/>
              <a:gdLst>
                <a:gd name="T0" fmla="*/ 48 w 443"/>
                <a:gd name="T1" fmla="*/ 15 h 1502"/>
                <a:gd name="T2" fmla="*/ 301 w 443"/>
                <a:gd name="T3" fmla="*/ 348 h 1502"/>
                <a:gd name="T4" fmla="*/ 0 w 443"/>
                <a:gd name="T5" fmla="*/ 585 h 1502"/>
                <a:gd name="T6" fmla="*/ 253 w 443"/>
                <a:gd name="T7" fmla="*/ 822 h 1502"/>
                <a:gd name="T8" fmla="*/ 0 w 443"/>
                <a:gd name="T9" fmla="*/ 1091 h 1502"/>
                <a:gd name="T10" fmla="*/ 301 w 443"/>
                <a:gd name="T11" fmla="*/ 1502 h 1502"/>
                <a:gd name="T12" fmla="*/ 427 w 443"/>
                <a:gd name="T13" fmla="*/ 1486 h 1502"/>
                <a:gd name="T14" fmla="*/ 143 w 443"/>
                <a:gd name="T15" fmla="*/ 1091 h 1502"/>
                <a:gd name="T16" fmla="*/ 396 w 443"/>
                <a:gd name="T17" fmla="*/ 838 h 1502"/>
                <a:gd name="T18" fmla="*/ 159 w 443"/>
                <a:gd name="T19" fmla="*/ 585 h 1502"/>
                <a:gd name="T20" fmla="*/ 443 w 443"/>
                <a:gd name="T21" fmla="*/ 332 h 1502"/>
                <a:gd name="T22" fmla="*/ 190 w 443"/>
                <a:gd name="T23" fmla="*/ 0 h 1502"/>
                <a:gd name="T24" fmla="*/ 48 w 443"/>
                <a:gd name="T25" fmla="*/ 15 h 150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43"/>
                <a:gd name="T40" fmla="*/ 0 h 1502"/>
                <a:gd name="T41" fmla="*/ 443 w 443"/>
                <a:gd name="T42" fmla="*/ 1502 h 150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43" h="1502">
                  <a:moveTo>
                    <a:pt x="48" y="15"/>
                  </a:moveTo>
                  <a:lnTo>
                    <a:pt x="301" y="348"/>
                  </a:lnTo>
                  <a:lnTo>
                    <a:pt x="0" y="585"/>
                  </a:lnTo>
                  <a:lnTo>
                    <a:pt x="253" y="822"/>
                  </a:lnTo>
                  <a:lnTo>
                    <a:pt x="0" y="1091"/>
                  </a:lnTo>
                  <a:lnTo>
                    <a:pt x="301" y="1502"/>
                  </a:lnTo>
                  <a:lnTo>
                    <a:pt x="427" y="1486"/>
                  </a:lnTo>
                  <a:lnTo>
                    <a:pt x="143" y="1091"/>
                  </a:lnTo>
                  <a:lnTo>
                    <a:pt x="396" y="838"/>
                  </a:lnTo>
                  <a:lnTo>
                    <a:pt x="159" y="585"/>
                  </a:lnTo>
                  <a:lnTo>
                    <a:pt x="443" y="332"/>
                  </a:lnTo>
                  <a:lnTo>
                    <a:pt x="190" y="0"/>
                  </a:lnTo>
                  <a:lnTo>
                    <a:pt x="48" y="15"/>
                  </a:lnTo>
                  <a:close/>
                </a:path>
              </a:pathLst>
            </a:custGeom>
            <a:solidFill>
              <a:srgbClr val="FFFFFF"/>
            </a:solidFill>
            <a:ln w="365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38"/>
            <p:cNvSpPr>
              <a:spLocks noChangeShapeType="1"/>
            </p:cNvSpPr>
            <p:nvPr/>
          </p:nvSpPr>
          <p:spPr bwMode="auto">
            <a:xfrm flipH="1">
              <a:off x="2395" y="1567"/>
              <a:ext cx="152" cy="292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1589" y="2764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</p:grp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727075" y="6088063"/>
            <a:ext cx="7935913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9532883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Dilemma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presence of </a:t>
            </a:r>
            <a:r>
              <a:rPr lang="en-US" dirty="0">
                <a:solidFill>
                  <a:srgbClr val="FF0000"/>
                </a:solidFill>
              </a:rPr>
              <a:t>a network partition</a:t>
            </a:r>
            <a:r>
              <a:rPr lang="en-US" dirty="0"/>
              <a:t>:</a:t>
            </a:r>
          </a:p>
          <a:p>
            <a:r>
              <a:rPr lang="en-US" dirty="0"/>
              <a:t>In order to keep the replicas </a:t>
            </a:r>
            <a:r>
              <a:rPr lang="en-US" dirty="0">
                <a:solidFill>
                  <a:srgbClr val="FF0000"/>
                </a:solidFill>
              </a:rPr>
              <a:t>consistent</a:t>
            </a:r>
            <a:r>
              <a:rPr lang="en-US" dirty="0"/>
              <a:t>, you need to block.</a:t>
            </a:r>
          </a:p>
          <a:p>
            <a:pPr lvl="1"/>
            <a:r>
              <a:rPr lang="en-US"/>
              <a:t>From an </a:t>
            </a:r>
            <a:r>
              <a:rPr lang="en-US" dirty="0"/>
              <a:t>outside observer, the system appears to be </a:t>
            </a:r>
            <a:r>
              <a:rPr lang="en-US" dirty="0">
                <a:solidFill>
                  <a:srgbClr val="FF0000"/>
                </a:solidFill>
              </a:rPr>
              <a:t>unavailable</a:t>
            </a:r>
            <a:r>
              <a:rPr lang="en-US" dirty="0"/>
              <a:t>.</a:t>
            </a:r>
          </a:p>
          <a:p>
            <a:r>
              <a:rPr lang="en-US" dirty="0"/>
              <a:t>If we still serve the requests from two partitions, then the replicas will diverge.</a:t>
            </a:r>
          </a:p>
          <a:p>
            <a:pPr lvl="1"/>
            <a:r>
              <a:rPr lang="en-US" dirty="0"/>
              <a:t>The system is </a:t>
            </a:r>
            <a:r>
              <a:rPr lang="en-US" dirty="0">
                <a:solidFill>
                  <a:srgbClr val="FF0000"/>
                </a:solidFill>
              </a:rPr>
              <a:t>available</a:t>
            </a:r>
            <a:r>
              <a:rPr lang="en-US" dirty="0"/>
              <a:t>, but no </a:t>
            </a:r>
            <a:r>
              <a:rPr lang="en-US" dirty="0">
                <a:solidFill>
                  <a:srgbClr val="FF0000"/>
                </a:solidFill>
              </a:rPr>
              <a:t>consistency</a:t>
            </a:r>
            <a:r>
              <a:rPr lang="en-US" dirty="0"/>
              <a:t>.</a:t>
            </a:r>
          </a:p>
          <a:p>
            <a:r>
              <a:rPr lang="en-US" dirty="0"/>
              <a:t>The CAP theorem explains this dilemma.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8165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 Theorem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</a:t>
            </a:r>
            <a:r>
              <a:rPr lang="en-US" dirty="0"/>
              <a:t>onsistency</a:t>
            </a:r>
          </a:p>
          <a:p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/>
              <a:t>vailability</a:t>
            </a:r>
          </a:p>
          <a:p>
            <a:pPr lvl="1"/>
            <a:r>
              <a:rPr lang="en-US" dirty="0"/>
              <a:t>Respond with a reasonable delay</a:t>
            </a:r>
          </a:p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dirty="0"/>
              <a:t>artition tolerance</a:t>
            </a:r>
          </a:p>
          <a:p>
            <a:pPr lvl="1"/>
            <a:r>
              <a:rPr lang="en-US" dirty="0"/>
              <a:t>Even if the network gets partitioned</a:t>
            </a:r>
          </a:p>
          <a:p>
            <a:r>
              <a:rPr lang="en-US" dirty="0"/>
              <a:t>In the presence of a partition, which one to choose? Consistency or availability?</a:t>
            </a:r>
          </a:p>
          <a:p>
            <a:r>
              <a:rPr lang="en-US" dirty="0"/>
              <a:t>Brewer conjectured in 2000, then proven by Gilbert and Lynch in 2002.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3708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Coping with 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main issue is the Internet.</a:t>
            </a:r>
          </a:p>
          <a:p>
            <a:pPr lvl="1"/>
            <a:r>
              <a:rPr lang="en-US" dirty="0"/>
              <a:t>As the system grows to span geographically distributed areas, network partitioning sometimes happens.</a:t>
            </a:r>
          </a:p>
          <a:p>
            <a:r>
              <a:rPr lang="en-US" dirty="0"/>
              <a:t>Then the choice is either giving up availability or consistency</a:t>
            </a:r>
          </a:p>
          <a:p>
            <a:r>
              <a:rPr lang="en-US" dirty="0"/>
              <a:t>A design choice: What makes more sense to your scenario?</a:t>
            </a:r>
          </a:p>
          <a:p>
            <a:r>
              <a:rPr lang="en-US" dirty="0"/>
              <a:t>Giving up availability and retaining consistency</a:t>
            </a:r>
          </a:p>
          <a:p>
            <a:pPr lvl="1"/>
            <a:r>
              <a:rPr lang="en-US" dirty="0"/>
              <a:t>E.g., use 2PC</a:t>
            </a:r>
          </a:p>
          <a:p>
            <a:pPr lvl="1"/>
            <a:r>
              <a:rPr lang="en-US" dirty="0"/>
              <a:t>Your system blocks until everything becomes consistent.</a:t>
            </a:r>
          </a:p>
          <a:p>
            <a:r>
              <a:rPr lang="en-US" dirty="0"/>
              <a:t>Giving up consistency and retaining availability</a:t>
            </a:r>
          </a:p>
          <a:p>
            <a:pPr lvl="1"/>
            <a:r>
              <a:rPr lang="en-US" dirty="0"/>
              <a:t>Eventual consistency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9449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Dealing with Network Partitions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Basic idea: allow operations to continue in one or some of the partitions, but reconcile the differences later after partitions have healed</a:t>
            </a:r>
          </a:p>
          <a:p>
            <a:r>
              <a:rPr lang="en-US" dirty="0"/>
              <a:t>During a partition, pairs of conflicting transactions may have been allowed to execute in different partitions. The only choice is to take corrective action after the network has recovered </a:t>
            </a:r>
          </a:p>
          <a:p>
            <a:pPr lvl="1"/>
            <a:r>
              <a:rPr lang="en-US" dirty="0"/>
              <a:t>Assumption: Partitions heal eventually</a:t>
            </a:r>
          </a:p>
          <a:p>
            <a:r>
              <a:rPr lang="en-US" dirty="0"/>
              <a:t>Abort one of the transactions after the partition has healed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5891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Quorum Approaches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4"/>
                </a:solidFill>
              </a:rPr>
              <a:t>Quorum</a:t>
            </a:r>
            <a:r>
              <a:rPr lang="en-US" dirty="0"/>
              <a:t> approaches used to decide whether reads and writes are allowed</a:t>
            </a:r>
          </a:p>
          <a:p>
            <a:r>
              <a:rPr lang="en-US" dirty="0"/>
              <a:t>There are two types: </a:t>
            </a:r>
            <a:r>
              <a:rPr lang="en-US" dirty="0">
                <a:solidFill>
                  <a:schemeClr val="accent4"/>
                </a:solidFill>
              </a:rPr>
              <a:t>pessimistic quorums </a:t>
            </a:r>
            <a:r>
              <a:rPr lang="en-US" dirty="0"/>
              <a:t>and </a:t>
            </a:r>
            <a:r>
              <a:rPr lang="en-US" dirty="0">
                <a:solidFill>
                  <a:schemeClr val="accent4"/>
                </a:solidFill>
              </a:rPr>
              <a:t>optimistic quorums</a:t>
            </a:r>
          </a:p>
          <a:p>
            <a:r>
              <a:rPr lang="en-US" dirty="0"/>
              <a:t>In the pessimistic quorum philosophy, updates are allowed only in a partition that has the majority of replicas</a:t>
            </a:r>
          </a:p>
          <a:p>
            <a:pPr lvl="1"/>
            <a:r>
              <a:rPr lang="en-US" dirty="0"/>
              <a:t>Updates are then propagated to the other replicas when the partition is repaired.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9485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Quorums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decision about how many replicas should be involved in an operation on replicated data is called Quorum selection </a:t>
            </a:r>
          </a:p>
          <a:p>
            <a:r>
              <a:rPr lang="en-US" dirty="0"/>
              <a:t>Quorum rules state that:</a:t>
            </a:r>
          </a:p>
          <a:p>
            <a:pPr lvl="1"/>
            <a:r>
              <a:rPr lang="en-US" dirty="0"/>
              <a:t> At least </a:t>
            </a:r>
            <a:r>
              <a:rPr lang="en-US" dirty="0">
                <a:solidFill>
                  <a:srgbClr val="0000FF"/>
                </a:solidFill>
              </a:rPr>
              <a:t>r</a:t>
            </a:r>
            <a:r>
              <a:rPr lang="en-US" dirty="0"/>
              <a:t> replicas must be accessed for read</a:t>
            </a:r>
          </a:p>
          <a:p>
            <a:pPr lvl="1"/>
            <a:r>
              <a:rPr lang="en-US" dirty="0"/>
              <a:t> At least </a:t>
            </a:r>
            <a:r>
              <a:rPr lang="en-US" dirty="0">
                <a:solidFill>
                  <a:srgbClr val="0000FF"/>
                </a:solidFill>
              </a:rPr>
              <a:t>w</a:t>
            </a:r>
            <a:r>
              <a:rPr lang="en-US" dirty="0"/>
              <a:t> replicas must be accessed for write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r + w &gt; N</a:t>
            </a:r>
            <a:r>
              <a:rPr lang="en-US" dirty="0"/>
              <a:t>, where </a:t>
            </a:r>
            <a:r>
              <a:rPr lang="en-US" dirty="0">
                <a:solidFill>
                  <a:srgbClr val="0000FF"/>
                </a:solidFill>
              </a:rPr>
              <a:t>N</a:t>
            </a:r>
            <a:r>
              <a:rPr lang="en-US" dirty="0"/>
              <a:t> is the number of replicas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w &gt; N/2</a:t>
            </a:r>
          </a:p>
          <a:p>
            <a:pPr lvl="1"/>
            <a:r>
              <a:rPr lang="en-US" dirty="0"/>
              <a:t> Each object has a version number or a consistent timestamp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296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Consistency</a:t>
            </a:r>
          </a:p>
          <a:p>
            <a:pPr lvl="1"/>
            <a:r>
              <a:rPr lang="en-US" dirty="0" err="1"/>
              <a:t>Linearizability</a:t>
            </a:r>
            <a:endParaRPr lang="en-US" dirty="0"/>
          </a:p>
          <a:p>
            <a:pPr lvl="1"/>
            <a:r>
              <a:rPr lang="en-US"/>
              <a:t>Sequential consistency</a:t>
            </a:r>
            <a:endParaRPr lang="en-US" dirty="0"/>
          </a:p>
          <a:p>
            <a:r>
              <a:rPr lang="en-US" dirty="0"/>
              <a:t>Chain replication</a:t>
            </a:r>
          </a:p>
          <a:p>
            <a:r>
              <a:rPr lang="en-US" dirty="0"/>
              <a:t>Primary-backup (passive) replication</a:t>
            </a:r>
          </a:p>
          <a:p>
            <a:r>
              <a:rPr lang="en-US" dirty="0"/>
              <a:t>Active replication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Quorums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 = 2, w = 2, N = 3: r + w &gt; N, w &gt; N/2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2133600" y="2263914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N0</a:t>
            </a:r>
          </a:p>
        </p:txBody>
      </p:sp>
      <p:sp>
        <p:nvSpPr>
          <p:cNvPr id="19" name="Oval 18"/>
          <p:cNvSpPr/>
          <p:nvPr/>
        </p:nvSpPr>
        <p:spPr bwMode="auto">
          <a:xfrm>
            <a:off x="4114800" y="2263914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N1</a:t>
            </a:r>
          </a:p>
        </p:txBody>
      </p:sp>
      <p:sp>
        <p:nvSpPr>
          <p:cNvPr id="20" name="Oval 19"/>
          <p:cNvSpPr/>
          <p:nvPr/>
        </p:nvSpPr>
        <p:spPr bwMode="auto">
          <a:xfrm>
            <a:off x="6096000" y="2263914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N2</a:t>
            </a:r>
          </a:p>
        </p:txBody>
      </p:sp>
      <p:cxnSp>
        <p:nvCxnSpPr>
          <p:cNvPr id="21" name="Straight Arrow Connector 20"/>
          <p:cNvCxnSpPr>
            <a:stCxn id="29" idx="0"/>
            <a:endCxn id="19" idx="4"/>
          </p:cNvCxnSpPr>
          <p:nvPr/>
        </p:nvCxnSpPr>
        <p:spPr bwMode="auto">
          <a:xfrm flipV="1">
            <a:off x="3581400" y="3178314"/>
            <a:ext cx="990600" cy="1143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2895600" y="4321314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Client 1: Write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876800" y="4321314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Client 2: Read</a:t>
            </a:r>
          </a:p>
        </p:txBody>
      </p:sp>
      <p:cxnSp>
        <p:nvCxnSpPr>
          <p:cNvPr id="31" name="Straight Arrow Connector 30"/>
          <p:cNvCxnSpPr>
            <a:stCxn id="29" idx="0"/>
            <a:endCxn id="18" idx="4"/>
          </p:cNvCxnSpPr>
          <p:nvPr/>
        </p:nvCxnSpPr>
        <p:spPr bwMode="auto">
          <a:xfrm flipH="1" flipV="1">
            <a:off x="2590800" y="3178314"/>
            <a:ext cx="990600" cy="1143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30" idx="0"/>
            <a:endCxn id="20" idx="4"/>
          </p:cNvCxnSpPr>
          <p:nvPr/>
        </p:nvCxnSpPr>
        <p:spPr bwMode="auto">
          <a:xfrm flipV="1">
            <a:off x="5562600" y="3178314"/>
            <a:ext cx="990600" cy="1143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>
            <a:stCxn id="30" idx="0"/>
            <a:endCxn id="19" idx="4"/>
          </p:cNvCxnSpPr>
          <p:nvPr/>
        </p:nvCxnSpPr>
        <p:spPr bwMode="auto">
          <a:xfrm flipH="1" flipV="1">
            <a:off x="4572000" y="3178314"/>
            <a:ext cx="990600" cy="1143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>
            <a:stCxn id="29" idx="0"/>
            <a:endCxn id="20" idx="4"/>
          </p:cNvCxnSpPr>
          <p:nvPr/>
        </p:nvCxnSpPr>
        <p:spPr bwMode="auto">
          <a:xfrm flipV="1">
            <a:off x="3581400" y="3178314"/>
            <a:ext cx="2971800" cy="1143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>
            <a:stCxn id="30" idx="0"/>
            <a:endCxn id="18" idx="4"/>
          </p:cNvCxnSpPr>
          <p:nvPr/>
        </p:nvCxnSpPr>
        <p:spPr bwMode="auto">
          <a:xfrm flipH="1" flipV="1">
            <a:off x="2590800" y="3178314"/>
            <a:ext cx="2971800" cy="1143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150231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29" grpId="1"/>
      <p:bldP spid="3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Quorums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does r + w &gt; N mean?</a:t>
            </a:r>
          </a:p>
          <a:p>
            <a:pPr lvl="1"/>
            <a:r>
              <a:rPr lang="en-US" dirty="0"/>
              <a:t>The only way to satisfy this condition is that there’s always an overlap between the reader set and the write set.</a:t>
            </a:r>
          </a:p>
          <a:p>
            <a:pPr lvl="1"/>
            <a:r>
              <a:rPr lang="en-US" dirty="0"/>
              <a:t>There’s always some replica that has the most recent write.</a:t>
            </a:r>
          </a:p>
          <a:p>
            <a:r>
              <a:rPr lang="en-US" dirty="0"/>
              <a:t>What does w &gt; N/2 mean?</a:t>
            </a:r>
          </a:p>
          <a:p>
            <a:pPr lvl="1"/>
            <a:r>
              <a:rPr lang="en-US" dirty="0"/>
              <a:t>When there’s a network partition, only the partition with more than half of the replicas can perform write operations.</a:t>
            </a:r>
          </a:p>
          <a:p>
            <a:pPr lvl="1"/>
            <a:r>
              <a:rPr lang="en-US" dirty="0"/>
              <a:t>The rest will just serve reads with stale data.</a:t>
            </a:r>
          </a:p>
          <a:p>
            <a:r>
              <a:rPr lang="en-US" dirty="0"/>
              <a:t>R and W are tunable:</a:t>
            </a:r>
          </a:p>
          <a:p>
            <a:pPr lvl="1"/>
            <a:r>
              <a:rPr lang="en-US" dirty="0"/>
              <a:t>E.g., N=3, r=1, w=3: High read throughput, perhaps at the cost of write throughput.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5146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879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Optimistic Quorum Approaches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Optimistic Quorum selection allows writes to proceed in any partition. </a:t>
            </a:r>
          </a:p>
          <a:p>
            <a:r>
              <a:rPr lang="en-US" dirty="0"/>
              <a:t>“Write, but don’t commit”</a:t>
            </a:r>
          </a:p>
          <a:p>
            <a:pPr lvl="1"/>
            <a:r>
              <a:rPr lang="en-US" dirty="0"/>
              <a:t>Unless the partition gets healed in time.</a:t>
            </a:r>
          </a:p>
          <a:p>
            <a:r>
              <a:rPr lang="en-US" dirty="0"/>
              <a:t>Resolve write-write conflicts after the partition heals.</a:t>
            </a:r>
          </a:p>
          <a:p>
            <a:r>
              <a:rPr lang="en-US" dirty="0"/>
              <a:t>Optimistic Quorum is practical when:</a:t>
            </a:r>
          </a:p>
          <a:p>
            <a:pPr lvl="1"/>
            <a:r>
              <a:rPr lang="en-US" dirty="0"/>
              <a:t>Conflicting updates are rare</a:t>
            </a:r>
          </a:p>
          <a:p>
            <a:pPr lvl="1"/>
            <a:r>
              <a:rPr lang="en-US" dirty="0"/>
              <a:t>Conflicts are always detectable</a:t>
            </a:r>
          </a:p>
          <a:p>
            <a:pPr lvl="1"/>
            <a:r>
              <a:rPr lang="en-US" dirty="0"/>
              <a:t>Damage from conflicts can be easily confined</a:t>
            </a:r>
          </a:p>
          <a:p>
            <a:pPr lvl="1"/>
            <a:r>
              <a:rPr lang="en-US" dirty="0"/>
              <a:t>Repair of damaged data is possible or an update can be discarded without consequences </a:t>
            </a:r>
          </a:p>
          <a:p>
            <a:pPr lvl="1"/>
            <a:r>
              <a:rPr lang="en-US" dirty="0"/>
              <a:t>Partitions are relatively short-lived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6470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Causal consistency &amp; eventual consistency</a:t>
            </a:r>
          </a:p>
          <a:p>
            <a:r>
              <a:rPr lang="en-US" dirty="0"/>
              <a:t>Quorums</a:t>
            </a:r>
          </a:p>
          <a:p>
            <a:pPr lvl="1"/>
            <a:r>
              <a:rPr lang="en-US" dirty="0"/>
              <a:t>Static</a:t>
            </a:r>
          </a:p>
          <a:p>
            <a:pPr lvl="1"/>
            <a:r>
              <a:rPr lang="en-US" dirty="0"/>
              <a:t>Optimistic</a:t>
            </a:r>
          </a:p>
          <a:p>
            <a:pPr lvl="1"/>
            <a:r>
              <a:rPr lang="en-US" dirty="0"/>
              <a:t>View-based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(UIUC).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More Consistency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Even more relaxed</a:t>
            </a:r>
          </a:p>
          <a:p>
            <a:pPr lvl="1"/>
            <a:r>
              <a:rPr lang="en-US" dirty="0"/>
              <a:t>We don’t even care about providing an illusion of a single copy.</a:t>
            </a:r>
          </a:p>
          <a:p>
            <a:r>
              <a:rPr lang="en-US" dirty="0"/>
              <a:t>Causal consistency</a:t>
            </a:r>
          </a:p>
          <a:p>
            <a:pPr lvl="1"/>
            <a:r>
              <a:rPr lang="en-US" dirty="0"/>
              <a:t>We care about ordering causally related write operations correctly.</a:t>
            </a:r>
          </a:p>
          <a:p>
            <a:r>
              <a:rPr lang="en-US" dirty="0"/>
              <a:t>Eventual consistency</a:t>
            </a:r>
          </a:p>
          <a:p>
            <a:pPr lvl="1"/>
            <a:r>
              <a:rPr lang="en-US" dirty="0"/>
              <a:t>As long as we can say all replicas converge to the same copy eventually, we’re fine.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690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Relaxing the Guarantees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we need sequential consistency?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Does everyone need to see these in this particular order? What kind of ordering matters?</a:t>
            </a:r>
          </a:p>
          <a:p>
            <a:pPr lvl="1"/>
            <a:r>
              <a:rPr lang="en-US" dirty="0"/>
              <a:t>Causal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1752600"/>
            <a:ext cx="5346946" cy="3733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 bwMode="auto">
          <a:xfrm>
            <a:off x="2895600" y="2438400"/>
            <a:ext cx="4038600" cy="1143000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895600" y="3657600"/>
            <a:ext cx="4038600" cy="1295400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54864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227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Relaxing the Guarantees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Sequential consistency</a:t>
            </a:r>
          </a:p>
          <a:p>
            <a:pPr lvl="1"/>
            <a:r>
              <a:rPr lang="en-US" dirty="0"/>
              <a:t>Still single-client, single-copy semantics, it’s just that the single-client ordering does not strictly follow the physical-time order.</a:t>
            </a:r>
          </a:p>
          <a:p>
            <a:pPr lvl="1"/>
            <a:r>
              <a:rPr lang="en-US" dirty="0"/>
              <a:t>Every client should see the same write (update) order (</a:t>
            </a:r>
            <a:r>
              <a:rPr lang="en-US" dirty="0">
                <a:solidFill>
                  <a:srgbClr val="FF0000"/>
                </a:solidFill>
              </a:rPr>
              <a:t>every copy should apply all writes in the same order</a:t>
            </a:r>
            <a:r>
              <a:rPr lang="en-US" dirty="0"/>
              <a:t>), since we need to give an illusion of a single copy.</a:t>
            </a:r>
          </a:p>
          <a:p>
            <a:r>
              <a:rPr lang="en-US" dirty="0"/>
              <a:t>E.g., writes are not applied in the same order:</a:t>
            </a:r>
          </a:p>
          <a:p>
            <a:pPr lvl="1"/>
            <a:r>
              <a:rPr lang="en-US" dirty="0"/>
              <a:t>P1: </a:t>
            </a:r>
            <a:r>
              <a:rPr lang="en-US" dirty="0" err="1"/>
              <a:t>a.write</a:t>
            </a:r>
            <a:r>
              <a:rPr lang="en-US" dirty="0"/>
              <a:t>(A)</a:t>
            </a:r>
          </a:p>
          <a:p>
            <a:pPr lvl="1"/>
            <a:r>
              <a:rPr lang="en-US" dirty="0"/>
              <a:t>P2:                 </a:t>
            </a:r>
            <a:r>
              <a:rPr lang="en-US" dirty="0" err="1"/>
              <a:t>a.write</a:t>
            </a:r>
            <a:r>
              <a:rPr lang="en-US" dirty="0"/>
              <a:t>(B)</a:t>
            </a:r>
          </a:p>
          <a:p>
            <a:pPr lvl="1"/>
            <a:r>
              <a:rPr lang="en-US" dirty="0"/>
              <a:t>P3:                                 </a:t>
            </a:r>
            <a:r>
              <a:rPr lang="en-US" dirty="0" err="1"/>
              <a:t>a.read</a:t>
            </a:r>
            <a:r>
              <a:rPr lang="en-US" dirty="0"/>
              <a:t>()-&gt;B        </a:t>
            </a:r>
            <a:r>
              <a:rPr lang="en-US" dirty="0" err="1"/>
              <a:t>a.read</a:t>
            </a:r>
            <a:r>
              <a:rPr lang="en-US" dirty="0"/>
              <a:t>()-&gt;A</a:t>
            </a:r>
          </a:p>
          <a:p>
            <a:pPr lvl="1"/>
            <a:r>
              <a:rPr lang="en-US" dirty="0"/>
              <a:t>P4:                                               </a:t>
            </a:r>
            <a:r>
              <a:rPr lang="en-US" dirty="0" err="1"/>
              <a:t>a.read</a:t>
            </a:r>
            <a:r>
              <a:rPr lang="en-US" dirty="0"/>
              <a:t>()-&gt;A       </a:t>
            </a:r>
            <a:r>
              <a:rPr lang="en-US" dirty="0" err="1"/>
              <a:t>a.read</a:t>
            </a:r>
            <a:r>
              <a:rPr lang="en-US" dirty="0"/>
              <a:t>()-&gt;B</a:t>
            </a:r>
          </a:p>
          <a:p>
            <a:r>
              <a:rPr lang="en-US" dirty="0"/>
              <a:t>In the previous scenario,</a:t>
            </a:r>
          </a:p>
          <a:p>
            <a:pPr lvl="1"/>
            <a:r>
              <a:rPr lang="en-US" dirty="0"/>
              <a:t>Sequential consistency: All clients (all users’ browsers) will see all posts in the same order.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390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Relaxing the Guarantees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some applications, different clients (e.g., users) do not need to see the writes in the same order, but </a:t>
            </a:r>
            <a:r>
              <a:rPr lang="en-US" dirty="0">
                <a:solidFill>
                  <a:srgbClr val="FF0000"/>
                </a:solidFill>
              </a:rPr>
              <a:t>causality is still important</a:t>
            </a:r>
            <a:r>
              <a:rPr lang="en-US" dirty="0"/>
              <a:t> (e.g., </a:t>
            </a:r>
            <a:r>
              <a:rPr lang="en-US" dirty="0" err="1"/>
              <a:t>facebook</a:t>
            </a:r>
            <a:r>
              <a:rPr lang="en-US" dirty="0"/>
              <a:t> post-like pairs).</a:t>
            </a:r>
          </a:p>
          <a:p>
            <a:r>
              <a:rPr lang="en-US" dirty="0"/>
              <a:t>Causal consistency</a:t>
            </a:r>
          </a:p>
          <a:p>
            <a:pPr lvl="1"/>
            <a:r>
              <a:rPr lang="en-US" dirty="0"/>
              <a:t>More relaxed than sequential consistency</a:t>
            </a:r>
          </a:p>
          <a:p>
            <a:pPr lvl="1"/>
            <a:r>
              <a:rPr lang="en-US" dirty="0"/>
              <a:t>Clients can read values </a:t>
            </a:r>
            <a:r>
              <a:rPr lang="en-US" dirty="0">
                <a:solidFill>
                  <a:srgbClr val="FF0000"/>
                </a:solidFill>
              </a:rPr>
              <a:t>out of order</a:t>
            </a:r>
            <a:r>
              <a:rPr lang="en-US" dirty="0"/>
              <a:t>, i.e., it doesn’t behave as a single copy anymore.</a:t>
            </a:r>
          </a:p>
          <a:p>
            <a:pPr lvl="1"/>
            <a:r>
              <a:rPr lang="en-US" dirty="0"/>
              <a:t>Clients read values </a:t>
            </a:r>
            <a:r>
              <a:rPr lang="en-US" dirty="0">
                <a:solidFill>
                  <a:srgbClr val="FF0000"/>
                </a:solidFill>
              </a:rPr>
              <a:t>in-order for causally-related writes</a:t>
            </a:r>
            <a:r>
              <a:rPr lang="en-US" dirty="0"/>
              <a:t>.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How do we define “causal relations” between two writes? (Hint: think about a message and a reply on a </a:t>
            </a: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facebook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 wall---what events are involved?)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One client reads something that another client has written; then the client writes something.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3630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356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FB7FC-1D68-904B-823B-5A8186729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 Consistency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9FBD3-84B6-4545-B96B-F3F2AEC047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two writes are</a:t>
            </a:r>
            <a:r>
              <a:rPr lang="en-US" dirty="0">
                <a:solidFill>
                  <a:srgbClr val="0332B7"/>
                </a:solidFill>
              </a:rPr>
              <a:t> causally related</a:t>
            </a:r>
            <a:r>
              <a:rPr lang="en-US" dirty="0"/>
              <a:t>, we apply those writes </a:t>
            </a:r>
            <a:r>
              <a:rPr lang="en-US" dirty="0">
                <a:solidFill>
                  <a:srgbClr val="FF0000"/>
                </a:solidFill>
              </a:rPr>
              <a:t>in the same order across all replicas</a:t>
            </a:r>
            <a:r>
              <a:rPr lang="en-US" dirty="0"/>
              <a:t>.</a:t>
            </a:r>
          </a:p>
          <a:p>
            <a:r>
              <a:rPr lang="en-US" dirty="0"/>
              <a:t>If two writes are not causally related (</a:t>
            </a:r>
            <a:r>
              <a:rPr lang="en-US" dirty="0">
                <a:solidFill>
                  <a:srgbClr val="0332B7"/>
                </a:solidFill>
              </a:rPr>
              <a:t>concurrent</a:t>
            </a:r>
            <a:r>
              <a:rPr lang="en-US" dirty="0"/>
              <a:t>), then we don’t need to apply those writes in the same order across all replicas.</a:t>
            </a:r>
          </a:p>
          <a:p>
            <a:r>
              <a:rPr lang="en-US" dirty="0"/>
              <a:t>The storage system doesn’t give an illusion that there is a single copy.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1D224B-6E76-4544-9C99-F2BCD2117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866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Example 1: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1866900" y="2997200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1885950" y="3435350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V="1">
            <a:off x="1895475" y="3816350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164570" y="263842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P1: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155045" y="303847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P2: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145520" y="342576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P3: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143000" y="382587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P4: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1798553" y="2606675"/>
            <a:ext cx="8684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W(x)1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4486323" y="2600325"/>
            <a:ext cx="93970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W(x) 3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2398219" y="3038475"/>
            <a:ext cx="17107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   W(x)2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501712" y="3409950"/>
            <a:ext cx="81159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2501712" y="3848100"/>
            <a:ext cx="81159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5604795" y="3419475"/>
            <a:ext cx="15824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R(x)3  R(x)2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5605521" y="3781425"/>
            <a:ext cx="15810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R(x)2 R(x) 3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2154488" y="4457700"/>
            <a:ext cx="483978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This sequence obeys causal consistency</a:t>
            </a: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 flipH="1">
            <a:off x="3752850" y="2273300"/>
            <a:ext cx="1066800" cy="7524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4810125" y="2273300"/>
            <a:ext cx="123825" cy="3238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3632525" y="1905000"/>
            <a:ext cx="219803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Concurrent writes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  <p:sp>
        <p:nvSpPr>
          <p:cNvPr id="24" name="Line 19"/>
          <p:cNvSpPr>
            <a:spLocks noChangeShapeType="1"/>
          </p:cNvSpPr>
          <p:nvPr/>
        </p:nvSpPr>
        <p:spPr bwMode="auto">
          <a:xfrm>
            <a:off x="2025324" y="2273301"/>
            <a:ext cx="32075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25" name="Line 20"/>
          <p:cNvSpPr>
            <a:spLocks noChangeShapeType="1"/>
          </p:cNvSpPr>
          <p:nvPr/>
        </p:nvSpPr>
        <p:spPr bwMode="auto">
          <a:xfrm>
            <a:off x="2015800" y="2273300"/>
            <a:ext cx="1489400" cy="850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26" name="Text Box 21"/>
          <p:cNvSpPr txBox="1">
            <a:spLocks noChangeArrowheads="1"/>
          </p:cNvSpPr>
          <p:nvPr/>
        </p:nvSpPr>
        <p:spPr bwMode="auto">
          <a:xfrm>
            <a:off x="925353" y="1905000"/>
            <a:ext cx="20237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Causally related</a:t>
            </a:r>
          </a:p>
        </p:txBody>
      </p:sp>
    </p:spTree>
    <p:extLst>
      <p:ext uri="{BB962C8B-B14F-4D97-AF65-F5344CB8AC3E}">
        <p14:creationId xmlns:p14="http://schemas.microsoft.com/office/powerpoint/2010/main" val="1560174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 animBg="1"/>
      <p:bldP spid="21" grpId="0" animBg="1"/>
      <p:bldP spid="22" grpId="0"/>
      <p:bldP spid="24" grpId="0" animBg="1"/>
      <p:bldP spid="25" grpId="0" animBg="1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 Consistency 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Causally consistent?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V="1">
            <a:off x="1762125" y="26574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1781175" y="30384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V="1">
            <a:off x="1790700" y="34194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059795" y="22668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P1: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050270" y="266700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P2: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040745" y="30288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P3: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030563" y="34098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P4: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1616827" y="2270125"/>
            <a:ext cx="8684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W(x)1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2293444" y="2641600"/>
            <a:ext cx="17107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   W(x)2</a:t>
            </a: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5500746" y="3022600"/>
            <a:ext cx="15810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R(x)2  R(x)1</a:t>
            </a: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5500020" y="3384550"/>
            <a:ext cx="15824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 R(x) 2</a:t>
            </a:r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 flipV="1">
            <a:off x="2479675" y="2085975"/>
            <a:ext cx="1711325" cy="2603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 flipH="1">
            <a:off x="3686175" y="2114550"/>
            <a:ext cx="504825" cy="5429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9" name="Text Box 22"/>
          <p:cNvSpPr txBox="1">
            <a:spLocks noChangeArrowheads="1"/>
          </p:cNvSpPr>
          <p:nvPr/>
        </p:nvSpPr>
        <p:spPr bwMode="auto">
          <a:xfrm>
            <a:off x="3375982" y="1793875"/>
            <a:ext cx="20237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Causally related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464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28075</TotalTime>
  <Pages>12</Pages>
  <Words>1491</Words>
  <Application>Microsoft Macintosh PowerPoint</Application>
  <PresentationFormat>Letter Paper (8.5x11 in)</PresentationFormat>
  <Paragraphs>236</Paragraphs>
  <Slides>24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ＭＳ Ｐゴシック</vt:lpstr>
      <vt:lpstr>Arial</vt:lpstr>
      <vt:lpstr>Calibri</vt:lpstr>
      <vt:lpstr>Helvetica</vt:lpstr>
      <vt:lpstr>Times</vt:lpstr>
      <vt:lpstr>Times New Roman</vt:lpstr>
      <vt:lpstr>CS252-template</vt:lpstr>
      <vt:lpstr>Office Theme</vt:lpstr>
      <vt:lpstr>CSE 486/586 Distributed Systems Consistency --- 3</vt:lpstr>
      <vt:lpstr>Recap</vt:lpstr>
      <vt:lpstr>Two More Consistency Models</vt:lpstr>
      <vt:lpstr>Relaxing the Guarantees</vt:lpstr>
      <vt:lpstr>Relaxing the Guarantees</vt:lpstr>
      <vt:lpstr>Relaxing the Guarantees</vt:lpstr>
      <vt:lpstr>Causal Consistency</vt:lpstr>
      <vt:lpstr>Causal Consistency</vt:lpstr>
      <vt:lpstr>Causal Consistency Example 2</vt:lpstr>
      <vt:lpstr>Causal Consistency Example 3</vt:lpstr>
      <vt:lpstr>Implementing Causal Consistency</vt:lpstr>
      <vt:lpstr>CSE 486/586 Administrivia</vt:lpstr>
      <vt:lpstr>Relaxing Even Further</vt:lpstr>
      <vt:lpstr>Dilemma</vt:lpstr>
      <vt:lpstr>CAP Theorem</vt:lpstr>
      <vt:lpstr>Coping with CAP</vt:lpstr>
      <vt:lpstr>Dealing with Network Partitions</vt:lpstr>
      <vt:lpstr>Quorum Approaches</vt:lpstr>
      <vt:lpstr>Static Quorums </vt:lpstr>
      <vt:lpstr>Static Quorums </vt:lpstr>
      <vt:lpstr>Static Quorums </vt:lpstr>
      <vt:lpstr>Optimistic Quorum Approaches 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1274</cp:revision>
  <cp:lastPrinted>2014-04-07T15:51:18Z</cp:lastPrinted>
  <dcterms:created xsi:type="dcterms:W3CDTF">2012-03-21T04:48:11Z</dcterms:created>
  <dcterms:modified xsi:type="dcterms:W3CDTF">2019-04-19T15:58:17Z</dcterms:modified>
  <cp:category/>
</cp:coreProperties>
</file>