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34" r:id="rId4"/>
    <p:sldId id="686" r:id="rId5"/>
    <p:sldId id="688" r:id="rId6"/>
    <p:sldId id="689" r:id="rId7"/>
    <p:sldId id="703" r:id="rId8"/>
    <p:sldId id="704" r:id="rId9"/>
    <p:sldId id="796" r:id="rId10"/>
    <p:sldId id="833" r:id="rId11"/>
    <p:sldId id="795" r:id="rId12"/>
    <p:sldId id="798" r:id="rId13"/>
    <p:sldId id="827" r:id="rId14"/>
    <p:sldId id="828" r:id="rId15"/>
    <p:sldId id="829" r:id="rId16"/>
    <p:sldId id="806" r:id="rId17"/>
    <p:sldId id="807" r:id="rId18"/>
    <p:sldId id="808" r:id="rId19"/>
    <p:sldId id="809" r:id="rId20"/>
    <p:sldId id="824" r:id="rId21"/>
    <p:sldId id="826" r:id="rId22"/>
    <p:sldId id="830" r:id="rId23"/>
    <p:sldId id="831" r:id="rId24"/>
    <p:sldId id="832" r:id="rId25"/>
    <p:sldId id="777" r:id="rId26"/>
    <p:sldId id="543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3" autoAdjust="0"/>
    <p:restoredTop sz="80082" autoAdjust="0"/>
  </p:normalViewPr>
  <p:slideViewPr>
    <p:cSldViewPr>
      <p:cViewPr varScale="1">
        <p:scale>
          <a:sx n="64" d="100"/>
          <a:sy n="64" d="100"/>
        </p:scale>
        <p:origin x="23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r>
              <a:rPr lang="en-US" dirty="0"/>
              <a:t>E: you know that you’re the only one that has a copy (read permission). This improves performance when it moves from E to S because with MSI, we need to wait until other caches acknowledge.</a:t>
            </a:r>
          </a:p>
        </p:txBody>
      </p:sp>
    </p:spTree>
    <p:extLst>
      <p:ext uri="{BB962C8B-B14F-4D97-AF65-F5344CB8AC3E}">
        <p14:creationId xmlns:p14="http://schemas.microsoft.com/office/powerpoint/2010/main" val="216545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316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0D39-ACBD-3B42-AC4E-C8E8DDADF1F8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441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21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  <p:extLst>
      <p:ext uri="{BB962C8B-B14F-4D97-AF65-F5344CB8AC3E}">
        <p14:creationId xmlns:p14="http://schemas.microsoft.com/office/powerpoint/2010/main" val="2410686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/>
              <a:pPr/>
              <a:t>22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393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/>
              <a:pPr/>
              <a:t>23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TR (transitioning out of R)</a:t>
            </a:r>
          </a:p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TW (transitioning out of W)</a:t>
            </a:r>
          </a:p>
        </p:txBody>
      </p:sp>
    </p:spTree>
    <p:extLst>
      <p:ext uri="{BB962C8B-B14F-4D97-AF65-F5344CB8AC3E}">
        <p14:creationId xmlns:p14="http://schemas.microsoft.com/office/powerpoint/2010/main" val="3852058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B4D7C-05F8-E746-BCB7-00CAD162DF8F}" type="slidenum">
              <a:rPr lang="en-US"/>
              <a:pPr/>
              <a:t>3</a:t>
            </a:fld>
            <a:endParaRPr lang="en-US"/>
          </a:p>
        </p:txBody>
      </p:sp>
      <p:sp>
        <p:nvSpPr>
          <p:cNvPr id="141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0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2B161-8397-9A4F-8916-FEA3F11FAB3E}" type="slidenum">
              <a:rPr lang="en-US"/>
              <a:pPr/>
              <a:t>5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04343-53AE-5A4F-82ED-B50CEE6A9CA9}" type="slidenum">
              <a:rPr lang="en-US"/>
              <a:pPr/>
              <a:t>6</a:t>
            </a:fld>
            <a:endParaRPr 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dirty="0"/>
              <a:t>Tag only needs enough bits to uniquely identify the block (</a:t>
            </a:r>
            <a:r>
              <a:rPr lang="en-US" dirty="0" err="1"/>
              <a:t>jse</a:t>
            </a:r>
            <a:r>
              <a:rPr lang="en-US" dirty="0"/>
              <a:t>)</a:t>
            </a:r>
          </a:p>
          <a:p>
            <a:r>
              <a:rPr lang="en-US" dirty="0"/>
              <a:t>Limited size </a:t>
            </a:r>
            <a:r>
              <a:rPr lang="en-US" dirty="0">
                <a:sym typeface="Wingdings" pitchFamily="2" charset="2"/>
              </a:rPr>
              <a:t> need a replacement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78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99685-E50A-164F-B7F1-2CA606A91356}" type="slidenum">
              <a:rPr lang="en-US"/>
              <a:pPr/>
              <a:t>7</a:t>
            </a:fld>
            <a:endParaRPr lang="en-US"/>
          </a:p>
        </p:txBody>
      </p:sp>
      <p:sp>
        <p:nvSpPr>
          <p:cNvPr id="1468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not going to talk about replacement algorithms here.</a:t>
            </a:r>
          </a:p>
        </p:txBody>
      </p:sp>
    </p:spTree>
    <p:extLst>
      <p:ext uri="{BB962C8B-B14F-4D97-AF65-F5344CB8AC3E}">
        <p14:creationId xmlns:p14="http://schemas.microsoft.com/office/powerpoint/2010/main" val="3309980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10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r>
              <a:rPr lang="en-US" dirty="0"/>
              <a:t>It definitely violates our expectation that a cache and memory have the same value.</a:t>
            </a:r>
          </a:p>
          <a:p>
            <a:r>
              <a:rPr lang="en-US" dirty="0"/>
              <a:t>Not much guarantee</a:t>
            </a:r>
          </a:p>
        </p:txBody>
      </p:sp>
    </p:spTree>
    <p:extLst>
      <p:ext uri="{BB962C8B-B14F-4D97-AF65-F5344CB8AC3E}">
        <p14:creationId xmlns:p14="http://schemas.microsoft.com/office/powerpoint/2010/main" val="288529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15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5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16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17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Cache Coherence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3194876-C30B-E84F-94B3-024C4F3F5861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Coherence 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467127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kind of guarantee do you get?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E0814A6B-6FB9-D54C-BBBE-790773279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111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200"/>
            <a:ext cx="5867399" cy="736600"/>
          </a:xfrm>
        </p:spPr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130800"/>
          </a:xfrm>
        </p:spPr>
        <p:txBody>
          <a:bodyPr/>
          <a:lstStyle/>
          <a:p>
            <a:r>
              <a:rPr lang="en-US" dirty="0"/>
              <a:t>A cache coherence protocol ensures that all writes by one processor are eventually visible to other processors</a:t>
            </a:r>
          </a:p>
          <a:p>
            <a:pPr lvl="1"/>
            <a:r>
              <a:rPr lang="en-US" dirty="0"/>
              <a:t>i.e., updates are not lost</a:t>
            </a:r>
          </a:p>
          <a:p>
            <a:pPr lvl="1"/>
            <a:r>
              <a:rPr lang="en-US" dirty="0"/>
              <a:t>You can consider this a hardware-based update propagation mechanism for distributed caches.</a:t>
            </a:r>
          </a:p>
          <a:p>
            <a:pPr lvl="1"/>
            <a:endParaRPr lang="en-US" dirty="0"/>
          </a:p>
          <a:p>
            <a:pPr>
              <a:spcBef>
                <a:spcPct val="0"/>
              </a:spcBef>
            </a:pPr>
            <a:r>
              <a:rPr lang="en-US" dirty="0">
                <a:latin typeface="Verdana" charset="0"/>
              </a:rPr>
              <a:t>Hardware support is required such that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only one processor at a time has write permission for a location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no processor can load a stale copy of the location after a write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927BE52-A1BA-5049-B46D-8DDF0C19AF09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memory system is coherent if:</a:t>
            </a:r>
          </a:p>
          <a:p>
            <a:r>
              <a:rPr lang="en-US" dirty="0"/>
              <a:t>A read by a processor P to a location X that follows a write by P to X, with no writes of X by another processor occurring between the write and the read by P, always returns the value written by P.</a:t>
            </a:r>
          </a:p>
          <a:p>
            <a:r>
              <a:rPr lang="en-US" dirty="0"/>
              <a:t>A read by a processor to location X that follows a write by another processor to X returns the written value if the read and write are sufficiently separated in time and no other writes to X occur between the two accesses.</a:t>
            </a:r>
          </a:p>
          <a:p>
            <a:r>
              <a:rPr lang="en-US" dirty="0"/>
              <a:t>Writes to the same location are serialized; that is, two writes to the same location by any two processors are seen in the same order by all processors.</a:t>
            </a:r>
          </a:p>
          <a:p>
            <a:r>
              <a:rPr lang="en-US"/>
              <a:t>(Coherence provides per-location sequential consistency).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73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5584-EFFD-B042-8BEF-0FBDE96F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Design: Snoopy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C9680-7C0E-2544-B441-9E7A72A6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Cache controllers work together to maintain cache coherence.</a:t>
            </a:r>
          </a:p>
          <a:p>
            <a:r>
              <a:rPr lang="en-US" dirty="0"/>
              <a:t>Each cache controller snoops on the bus traffic and “do the right thing.”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A94A6-C317-A24B-8402-A1FC5D3A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F72337-A086-5C4E-B6A2-2F152B04B49E}"/>
              </a:ext>
            </a:extLst>
          </p:cNvPr>
          <p:cNvGrpSpPr>
            <a:grpSpLocks/>
          </p:cNvGrpSpPr>
          <p:nvPr/>
        </p:nvGrpSpPr>
        <p:grpSpPr bwMode="auto">
          <a:xfrm>
            <a:off x="648804" y="1193800"/>
            <a:ext cx="7777163" cy="2851150"/>
            <a:chOff x="672" y="784"/>
            <a:chExt cx="4899" cy="17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7086411-98EA-1A43-8010-3EBEF7A5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55F959-C5CE-7345-B1A5-F8445A2E9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406DFE25-FA5E-1249-99BD-D59440396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3A0768B7-CB92-2844-BA55-25990EB91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473381E1-07ED-B143-A793-2E3376C66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E35D7A-78DB-CE4A-A670-AC6768A1E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334F52-F859-9345-850D-DCE9AD1C7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AA362D-B33B-BA45-A600-7CF2229CE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66011A9-D306-074B-A5F5-82574D024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AD30C89-E8A5-0D4C-9C16-591B5C40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B7BD3A6-6B7A-1845-8B87-398823135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5D9D0A-B4F7-754C-88D5-050D62191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36BF91A-5A61-3F4E-9B4D-FEE2528B7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C6B53721-A07A-A64C-9B9B-0E784E1F9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8319D7-4C11-7544-A642-4E1127499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30BDA3-079C-BF43-BD08-C7883DF0E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A9951FAF-CB5C-C941-98DB-078885338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E04CEB87-511B-F34E-BE64-9155E965C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FBFD1F9A-94CE-7C40-9E35-2EC82E63F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86EF7A-E844-654F-B1AF-F924C6E85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3C7714F-5049-E842-B8A1-85ADCA4DA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8B17265-B945-4E4A-A24D-F44F9BEC9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84BF33AF-9A0F-9642-97C2-82ACC2CA2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D2B376A4-0F79-FF41-A995-4BC7F9E5FA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5FD94E78-D831-174D-A301-406849BCA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FC32965-6466-C24B-AACA-F73514199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32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CF95-E2EE-9749-B029-59F4A5A1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 Coherence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B648-0395-0E46-8C53-EA399072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a read operation, a cache line </a:t>
            </a:r>
            <a:r>
              <a:rPr lang="en-US" dirty="0">
                <a:solidFill>
                  <a:srgbClr val="FF0000"/>
                </a:solidFill>
              </a:rPr>
              <a:t>is shared</a:t>
            </a:r>
            <a:r>
              <a:rPr lang="en-US" dirty="0"/>
              <a:t> across multiple caches.</a:t>
            </a:r>
          </a:p>
          <a:p>
            <a:r>
              <a:rPr lang="en-US" dirty="0"/>
              <a:t>For a write operation, a cache line </a:t>
            </a:r>
            <a:r>
              <a:rPr lang="en-US" dirty="0">
                <a:solidFill>
                  <a:srgbClr val="FF0000"/>
                </a:solidFill>
              </a:rPr>
              <a:t>is not shared</a:t>
            </a:r>
            <a:r>
              <a:rPr lang="en-US" dirty="0"/>
              <a:t>.</a:t>
            </a:r>
          </a:p>
          <a:p>
            <a:r>
              <a:rPr lang="en-US" dirty="0"/>
              <a:t>Each cache line has a state: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 (modified)</a:t>
            </a:r>
            <a:r>
              <a:rPr lang="en-US" dirty="0"/>
              <a:t>: the processor has written to it.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 (shared)</a:t>
            </a:r>
            <a:r>
              <a:rPr lang="en-US" dirty="0"/>
              <a:t>: other caches have a copy as well.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 (invalid)</a:t>
            </a:r>
            <a:r>
              <a:rPr lang="en-US" dirty="0"/>
              <a:t>: the data is no longer valid.</a:t>
            </a:r>
          </a:p>
          <a:p>
            <a:r>
              <a:rPr lang="en-US" dirty="0"/>
              <a:t>Writing to a cache line</a:t>
            </a:r>
          </a:p>
          <a:p>
            <a:pPr lvl="1"/>
            <a:r>
              <a:rPr lang="en-US" dirty="0"/>
              <a:t>If it’s M, the cache controller does the write.</a:t>
            </a:r>
          </a:p>
          <a:p>
            <a:pPr lvl="1"/>
            <a:r>
              <a:rPr lang="en-US" dirty="0"/>
              <a:t>If it is not M, it sends an invalidation request to other caches, switches the state to M, and does the write.</a:t>
            </a:r>
          </a:p>
          <a:p>
            <a:pPr lvl="1"/>
            <a:r>
              <a:rPr lang="en-US" dirty="0"/>
              <a:t>Other cache controllers switch the state to I.</a:t>
            </a:r>
          </a:p>
          <a:p>
            <a:r>
              <a:rPr lang="en-US" dirty="0"/>
              <a:t>Reading a memory address</a:t>
            </a:r>
          </a:p>
          <a:p>
            <a:pPr lvl="1"/>
            <a:r>
              <a:rPr lang="en-US" dirty="0"/>
              <a:t>If it’s a hit, read it.</a:t>
            </a:r>
          </a:p>
          <a:p>
            <a:pPr lvl="1"/>
            <a:r>
              <a:rPr lang="en-US" dirty="0"/>
              <a:t>If it’s not a hit, read it from memory, and other cache controllers switch the state to 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21FB6-939A-004D-A6A4-BF9B1094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6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 state bits</a:t>
              </a: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 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05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4D79EFC-93FE-DB4D-857C-A272C740945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228086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162550"/>
            <a:ext cx="8001000" cy="1541463"/>
          </a:xfrm>
        </p:spPr>
        <p:txBody>
          <a:bodyPr/>
          <a:lstStyle/>
          <a:p>
            <a:r>
              <a:rPr lang="en-US"/>
              <a:t>If a line is in the </a:t>
            </a:r>
            <a:r>
              <a:rPr lang="en-US">
                <a:solidFill>
                  <a:srgbClr val="56127A"/>
                </a:solidFill>
              </a:rPr>
              <a:t>M</a:t>
            </a:r>
            <a:r>
              <a:rPr lang="en-US"/>
              <a:t> state then no other cache can have a copy of the line!</a:t>
            </a:r>
          </a:p>
          <a:p>
            <a:pPr lvl="1"/>
            <a:r>
              <a:rPr lang="en-US"/>
              <a:t> Memory stays coherent, multiple differing copies cannot exist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5825" y="1487488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8747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Exclusive but 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reads</a:t>
              </a: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667001" cy="1822451"/>
            <a:chOff x="38" y="2352"/>
            <a:chExt cx="1680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74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processor intent to write, P1 writes 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64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833429D2-18E4-6043-9442-8B5087576A89}" type="slidenum">
              <a:rPr lang="en-US" smtClean="0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 Every memory block has associated directory information</a:t>
            </a:r>
          </a:p>
          <a:p>
            <a:pPr lvl="1"/>
            <a:r>
              <a:rPr lang="en-US"/>
              <a:t>keeps track of copies of cached blocks and their states</a:t>
            </a:r>
          </a:p>
          <a:p>
            <a:pPr lvl="1"/>
            <a:r>
              <a:rPr lang="en-US"/>
              <a:t>on a miss, find directory entry, look it up, and communicate only with the nodes that have copies if necessary</a:t>
            </a:r>
          </a:p>
          <a:p>
            <a:pPr lvl="1"/>
            <a:r>
              <a:rPr lang="en-US"/>
              <a:t>in scalable networks, communication with directory and copies is through network transactions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Many alternatives for organizing directory information</a:t>
            </a:r>
          </a:p>
        </p:txBody>
      </p:sp>
    </p:spTree>
    <p:extLst>
      <p:ext uri="{BB962C8B-B14F-4D97-AF65-F5344CB8AC3E}">
        <p14:creationId xmlns:p14="http://schemas.microsoft.com/office/powerpoint/2010/main" val="6148550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E421-FF03-0744-B653-78356855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to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C414-C3E9-6344-A44D-2E3B453D4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looked at storage consistency.</a:t>
            </a:r>
          </a:p>
          <a:p>
            <a:r>
              <a:rPr lang="en-US" dirty="0"/>
              <a:t>The same consistency models are equally applicable to memory.</a:t>
            </a:r>
          </a:p>
          <a:p>
            <a:pPr lvl="1"/>
            <a:r>
              <a:rPr lang="en-US" dirty="0"/>
              <a:t>Think multiple threads accessing the same memory addresses</a:t>
            </a:r>
          </a:p>
          <a:p>
            <a:r>
              <a:rPr lang="en-US" dirty="0"/>
              <a:t>But a memory system can have another form of consistency mainly for managing caches. We’ll look at this today.</a:t>
            </a:r>
          </a:p>
          <a:p>
            <a:pPr lvl="1"/>
            <a:r>
              <a:rPr lang="en-US" dirty="0"/>
              <a:t>In a multi-core system, there are many caches, and they need to be synchronized.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75263-A6BD-694A-8CF2-AC2DC9C1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D1A84E68-D719-5549-801A-C01FE26145A6}" type="slidenum">
              <a:rPr lang="en-US" smtClean="0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1384300" y="419100"/>
            <a:ext cx="5349875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Basic Operation of Directory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4737100" y="1917700"/>
            <a:ext cx="4178300" cy="145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k processors.  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With each cache-block in memory: </a:t>
            </a:r>
            <a:br>
              <a:rPr lang="en-US" sz="1800"/>
            </a:br>
            <a:r>
              <a:rPr lang="en-US" sz="1800"/>
              <a:t>k  presence-bits, 1 dirty-bit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With each cache-block in cache:    </a:t>
            </a:r>
            <a:br>
              <a:rPr lang="en-US" sz="1800"/>
            </a:br>
            <a:r>
              <a:rPr lang="en-US" sz="1800"/>
              <a:t>1 valid bit, and 1 dirty (owner) bit</a:t>
            </a:r>
          </a:p>
        </p:txBody>
      </p:sp>
      <p:pic>
        <p:nvPicPr>
          <p:cNvPr id="38919" name="Picture 4"/>
          <p:cNvPicPr>
            <a:picLocks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1295400"/>
            <a:ext cx="43307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89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7683500" cy="2385012"/>
          </a:xfrm>
          <a:noFill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 dirty="0">
                <a:ea typeface="ＭＳ Ｐゴシック" charset="-128"/>
                <a:cs typeface="ＭＳ Ｐゴシック" charset="-128"/>
              </a:rPr>
              <a:t>• Read from main memory by processor </a:t>
            </a:r>
            <a:r>
              <a:rPr lang="en-US" sz="18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OFF then { read from main memory; turn </a:t>
            </a:r>
            <a:r>
              <a:rPr lang="en-US" dirty="0" err="1"/>
              <a:t>p[i</a:t>
            </a:r>
            <a:r>
              <a:rPr lang="en-US" dirty="0"/>
              <a:t>] ON; }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ON   then { recall line from dirty proc (downgrade cache state to shared); update memory; turn dirty-bit OFF; turn </a:t>
            </a:r>
            <a:r>
              <a:rPr lang="en-US" dirty="0" err="1"/>
              <a:t>p[i</a:t>
            </a:r>
            <a:r>
              <a:rPr lang="en-US" dirty="0"/>
              <a:t>] ON; supply recalled data to </a:t>
            </a:r>
            <a:r>
              <a:rPr lang="en-US" dirty="0" err="1"/>
              <a:t>i</a:t>
            </a:r>
            <a:r>
              <a:rPr lang="en-US" dirty="0"/>
              <a:t>;}</a:t>
            </a:r>
          </a:p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 dirty="0">
                <a:ea typeface="ＭＳ Ｐゴシック" charset="-128"/>
                <a:cs typeface="ＭＳ Ｐゴシック" charset="-128"/>
              </a:rPr>
              <a:t>• Write to main memory by processor </a:t>
            </a:r>
            <a:r>
              <a:rPr lang="en-US" sz="18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OFF then {send invalidations to all caches that have the block; turn dirty-bit ON; supply data to </a:t>
            </a:r>
            <a:r>
              <a:rPr lang="en-US" dirty="0" err="1"/>
              <a:t>i</a:t>
            </a:r>
            <a:r>
              <a:rPr lang="en-US" dirty="0"/>
              <a:t>; turn </a:t>
            </a:r>
            <a:r>
              <a:rPr lang="en-US" dirty="0" err="1"/>
              <a:t>p[i</a:t>
            </a:r>
            <a:r>
              <a:rPr lang="en-US" dirty="0"/>
              <a:t>] ON; ... }</a:t>
            </a:r>
          </a:p>
        </p:txBody>
      </p:sp>
    </p:spTree>
    <p:extLst>
      <p:ext uri="{BB962C8B-B14F-4D97-AF65-F5344CB8AC3E}">
        <p14:creationId xmlns:p14="http://schemas.microsoft.com/office/powerpoint/2010/main" val="143804352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Protocol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715000"/>
            <a:ext cx="76835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6002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1295400" y="3276600"/>
            <a:ext cx="6477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Interconnection Network</a:t>
            </a: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1295400" y="3733800"/>
            <a:ext cx="1371600" cy="1828800"/>
            <a:chOff x="1680" y="2496"/>
            <a:chExt cx="864" cy="1152"/>
          </a:xfrm>
        </p:grpSpPr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15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63246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25908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3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25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26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27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29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" name="Group 121"/>
          <p:cNvGrpSpPr>
            <a:grpSpLocks/>
          </p:cNvGrpSpPr>
          <p:nvPr/>
        </p:nvGrpSpPr>
        <p:grpSpPr bwMode="auto">
          <a:xfrm>
            <a:off x="35814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31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08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09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10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12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15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17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18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19" name="Group 156"/>
          <p:cNvGrpSpPr>
            <a:grpSpLocks/>
          </p:cNvGrpSpPr>
          <p:nvPr/>
        </p:nvGrpSpPr>
        <p:grpSpPr bwMode="auto">
          <a:xfrm>
            <a:off x="45720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20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2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6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30" name="Group 191"/>
          <p:cNvGrpSpPr>
            <a:grpSpLocks/>
          </p:cNvGrpSpPr>
          <p:nvPr/>
        </p:nvGrpSpPr>
        <p:grpSpPr bwMode="auto">
          <a:xfrm>
            <a:off x="55626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3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44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45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48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55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63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4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6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67" name="Group 226"/>
          <p:cNvGrpSpPr>
            <a:grpSpLocks/>
          </p:cNvGrpSpPr>
          <p:nvPr/>
        </p:nvGrpSpPr>
        <p:grpSpPr bwMode="auto">
          <a:xfrm>
            <a:off x="65532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6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7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8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9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9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9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102" name="Group 262"/>
          <p:cNvGrpSpPr>
            <a:grpSpLocks/>
          </p:cNvGrpSpPr>
          <p:nvPr/>
        </p:nvGrpSpPr>
        <p:grpSpPr bwMode="auto">
          <a:xfrm>
            <a:off x="2971800" y="3733800"/>
            <a:ext cx="1371600" cy="1828800"/>
            <a:chOff x="1680" y="2496"/>
            <a:chExt cx="864" cy="1152"/>
          </a:xfrm>
        </p:grpSpPr>
        <p:grpSp>
          <p:nvGrpSpPr>
            <p:cNvPr id="43109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116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23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131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132" name="Group 281"/>
          <p:cNvGrpSpPr>
            <a:grpSpLocks/>
          </p:cNvGrpSpPr>
          <p:nvPr/>
        </p:nvGrpSpPr>
        <p:grpSpPr bwMode="auto">
          <a:xfrm>
            <a:off x="4648200" y="3733800"/>
            <a:ext cx="1371600" cy="1828800"/>
            <a:chOff x="1680" y="2496"/>
            <a:chExt cx="864" cy="1152"/>
          </a:xfrm>
        </p:grpSpPr>
        <p:grpSp>
          <p:nvGrpSpPr>
            <p:cNvPr id="43134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135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6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143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063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414C95B7-3FDC-C04E-99C2-2D55905C8D4F}" type="slidenum">
              <a:rPr lang="en-US" smtClean="0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cache line, there are 4 possible states: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C-invalid (= Nothing): The accessed data is not resident in the cache.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C-shared (= Sh): The accessed data is resident in the cache, and possibly also cached at other sites. The data in memory is valid.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C-modified (= Ex): The accessed data is exclusively resident in this cache, and has been modified. Memory does not have the most up-to-date data.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C-transient (= Pending): The accessed data is in a </a:t>
            </a:r>
            <a:r>
              <a:rPr lang="en-US" sz="2000" i="1"/>
              <a:t>transient</a:t>
            </a:r>
            <a:r>
              <a:rPr lang="en-US" sz="2000"/>
              <a:t> state (for example, the site has just issued a protocol request, but has not received the corresponding protocol reply).</a:t>
            </a:r>
          </a:p>
        </p:txBody>
      </p:sp>
    </p:spTree>
    <p:extLst>
      <p:ext uri="{BB962C8B-B14F-4D97-AF65-F5344CB8AC3E}">
        <p14:creationId xmlns:p14="http://schemas.microsoft.com/office/powerpoint/2010/main" val="2837710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6F31976F-8828-0F4E-AD28-52E02458AB64}" type="slidenum">
              <a:rPr lang="en-US" smtClean="0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memory block, there are 4 possible states: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R(dir): The memory block is shared by the sites specified in dir (dir is a set of sites). The data in memory is valid in this state.  If dir is empty (i.e., dir = ε), the memory block is not cached by any site.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W(id): The memory block is exclusively cached at site id, and has been modified at that site. Memory does not have the most up-to-date data.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TR(dir): The memory block is in a transient state waiting for the acknowledgements to the invalidation requests that the home site has issued.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TW(id): The memory block is in a transient state waiting for a block exclusively cached at site id (i.e., in C-modified state) to make the memory block at the home site up-to-date.</a:t>
            </a:r>
          </a:p>
        </p:txBody>
      </p:sp>
    </p:spTree>
    <p:extLst>
      <p:ext uri="{BB962C8B-B14F-4D97-AF65-F5344CB8AC3E}">
        <p14:creationId xmlns:p14="http://schemas.microsoft.com/office/powerpoint/2010/main" val="380206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coherence</a:t>
            </a:r>
          </a:p>
          <a:p>
            <a:pPr lvl="1"/>
            <a:r>
              <a:rPr lang="en-US" dirty="0"/>
              <a:t>Making sure that caches do not contain stale copies.</a:t>
            </a:r>
          </a:p>
          <a:p>
            <a:r>
              <a:rPr lang="en-US" dirty="0"/>
              <a:t>Snoopy cache coherence</a:t>
            </a:r>
          </a:p>
          <a:p>
            <a:pPr lvl="1"/>
            <a:r>
              <a:rPr lang="en-US" dirty="0"/>
              <a:t>MSI</a:t>
            </a:r>
          </a:p>
          <a:p>
            <a:pPr lvl="1"/>
            <a:r>
              <a:rPr lang="en-US" dirty="0"/>
              <a:t>MESI</a:t>
            </a:r>
          </a:p>
          <a:p>
            <a:r>
              <a:rPr lang="en-US" dirty="0"/>
              <a:t>Directory-based</a:t>
            </a:r>
          </a:p>
          <a:p>
            <a:pPr lvl="1"/>
            <a:r>
              <a:rPr lang="en-US" dirty="0"/>
              <a:t>Uses a directory per memory bank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heavily contain material developed and copyright by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David Patterson (UCB)</a:t>
            </a:r>
          </a:p>
          <a:p>
            <a:r>
              <a:rPr lang="en-US" dirty="0"/>
              <a:t>And also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</p:spTree>
    <p:extLst>
      <p:ext uri="{BB962C8B-B14F-4D97-AF65-F5344CB8AC3E}">
        <p14:creationId xmlns:p14="http://schemas.microsoft.com/office/powerpoint/2010/main" val="89303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B84F-AB60-1647-838C-D0ADC2C558D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330200"/>
            <a:ext cx="71628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Caching Basics: CPU-Memory Bottleneck</a:t>
            </a:r>
          </a:p>
        </p:txBody>
      </p:sp>
      <p:sp>
        <p:nvSpPr>
          <p:cNvPr id="1409027" name="Rectangle 3"/>
          <p:cNvSpPr>
            <a:spLocks noChangeArrowheads="1"/>
          </p:cNvSpPr>
          <p:nvPr/>
        </p:nvSpPr>
        <p:spPr bwMode="auto">
          <a:xfrm>
            <a:off x="5105400" y="1039813"/>
            <a:ext cx="1473200" cy="13985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2590800" y="1192213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409029" name="Line 5"/>
          <p:cNvSpPr>
            <a:spLocks noChangeShapeType="1"/>
          </p:cNvSpPr>
          <p:nvPr/>
        </p:nvSpPr>
        <p:spPr bwMode="auto">
          <a:xfrm flipV="1">
            <a:off x="3733800" y="1725613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685800" y="2736709"/>
            <a:ext cx="8131175" cy="3541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Performance of high-speed computers is usually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limited by memory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bandwidth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&amp;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 latency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solidFill>
                <a:schemeClr val="tx1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Latency (time for a single access)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access time &gt;&gt; Processor cycle time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Problematic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sz="2000" i="1" dirty="0">
              <a:solidFill>
                <a:srgbClr val="56127A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Bandwidth (number of accesses per unit time)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Increase the bus size, etc.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Usually OK</a:t>
            </a:r>
          </a:p>
        </p:txBody>
      </p:sp>
    </p:spTree>
    <p:extLst>
      <p:ext uri="{BB962C8B-B14F-4D97-AF65-F5344CB8AC3E}">
        <p14:creationId xmlns:p14="http://schemas.microsoft.com/office/powerpoint/2010/main" val="23709365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92975" cy="736600"/>
          </a:xfrm>
        </p:spPr>
        <p:txBody>
          <a:bodyPr/>
          <a:lstStyle/>
          <a:p>
            <a:r>
              <a:rPr lang="en-US" dirty="0"/>
              <a:t>Physical Size Affects Latency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660D-4C45-964F-A040-C0D4146A75F8}" type="slidenum">
              <a:rPr lang="en-US" smtClean="0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" name="Group 16"/>
          <p:cNvGrpSpPr/>
          <p:nvPr/>
        </p:nvGrpSpPr>
        <p:grpSpPr>
          <a:xfrm>
            <a:off x="609600" y="2209800"/>
            <a:ext cx="1295400" cy="2209800"/>
            <a:chOff x="609600" y="2209800"/>
            <a:chExt cx="1295400" cy="2209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3124200"/>
              <a:ext cx="1295400" cy="1295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Small Memory</a:t>
              </a:r>
            </a:p>
          </p:txBody>
        </p:sp>
        <p:cxnSp>
          <p:nvCxnSpPr>
            <p:cNvPr id="10" name="Straight Arrow Connector 9"/>
            <p:cNvCxnSpPr>
              <a:endCxn id="4" idx="0"/>
            </p:cNvCxnSpPr>
            <p:nvPr/>
          </p:nvCxnSpPr>
          <p:spPr bwMode="auto">
            <a:xfrm rot="5400000" flipH="1" flipV="1">
              <a:off x="285750" y="3448050"/>
              <a:ext cx="1295400" cy="6477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762000" y="2209800"/>
              <a:ext cx="990600" cy="914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CPU</a:t>
              </a:r>
            </a:p>
          </p:txBody>
        </p:sp>
      </p:grpSp>
      <p:grpSp>
        <p:nvGrpSpPr>
          <p:cNvPr id="7" name="Group 17"/>
          <p:cNvGrpSpPr/>
          <p:nvPr/>
        </p:nvGrpSpPr>
        <p:grpSpPr>
          <a:xfrm>
            <a:off x="2743200" y="990600"/>
            <a:ext cx="4876800" cy="5181600"/>
            <a:chOff x="2743200" y="990600"/>
            <a:chExt cx="4876800" cy="518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0" y="1905000"/>
              <a:ext cx="4876800" cy="42672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Big Memory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1790700" y="2857500"/>
              <a:ext cx="4267200" cy="2362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4572000" y="990600"/>
              <a:ext cx="990600" cy="914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CPU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2400" y="4800600"/>
            <a:ext cx="2362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Signals have further to travel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Fan out to more locations</a:t>
            </a:r>
          </a:p>
        </p:txBody>
      </p:sp>
    </p:spTree>
    <p:extLst>
      <p:ext uri="{BB962C8B-B14F-4D97-AF65-F5344CB8AC3E}">
        <p14:creationId xmlns:p14="http://schemas.microsoft.com/office/powerpoint/2010/main" val="267024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EAB6-7160-8540-A030-3876E6A4E7D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03200"/>
            <a:ext cx="7162800" cy="912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Memory Hierarchy</a:t>
            </a:r>
          </a:p>
        </p:txBody>
      </p:sp>
      <p:sp>
        <p:nvSpPr>
          <p:cNvPr id="1426435" name="Rectangle 3"/>
          <p:cNvSpPr>
            <a:spLocks noChangeArrowheads="1"/>
          </p:cNvSpPr>
          <p:nvPr/>
        </p:nvSpPr>
        <p:spPr bwMode="auto">
          <a:xfrm>
            <a:off x="2971800" y="1219200"/>
            <a:ext cx="1981200" cy="15240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Small,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Fast Memory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(RF, SRAM)</a:t>
            </a:r>
          </a:p>
        </p:txBody>
      </p:sp>
      <p:sp>
        <p:nvSpPr>
          <p:cNvPr id="1426436" name="Rectangle 4"/>
          <p:cNvSpPr>
            <a:spLocks noChangeArrowheads="1"/>
          </p:cNvSpPr>
          <p:nvPr/>
        </p:nvSpPr>
        <p:spPr bwMode="auto">
          <a:xfrm>
            <a:off x="446088" y="3429000"/>
            <a:ext cx="8405812" cy="23980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capacity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:	 Register &lt;&lt; SRAM &lt;&lt; DRAM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(cost)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 latency:	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Register &lt;&lt; SRAM &lt;&lt; DRAM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(size)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bandwidth: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 on-chip &gt;&gt; off-chip     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(delays)</a:t>
            </a:r>
          </a:p>
          <a:p>
            <a:pPr lvl="1">
              <a:spcBef>
                <a:spcPct val="0"/>
              </a:spcBef>
            </a:pPr>
            <a:endParaRPr lang="en-US" sz="1400" i="1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On a data access:</a:t>
            </a:r>
          </a:p>
          <a:p>
            <a:pPr lvl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if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fast memory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low latency access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(SRAM)</a:t>
            </a:r>
          </a:p>
          <a:p>
            <a:pPr lvl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If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fast memory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long latency access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(DRAM)</a:t>
            </a:r>
            <a:endParaRPr lang="en-US" sz="2000" i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426437" name="Rectangle 5"/>
          <p:cNvSpPr>
            <a:spLocks noChangeArrowheads="1"/>
          </p:cNvSpPr>
          <p:nvPr/>
        </p:nvSpPr>
        <p:spPr bwMode="auto">
          <a:xfrm>
            <a:off x="838200" y="1600200"/>
            <a:ext cx="1016000" cy="835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CPU</a:t>
            </a:r>
          </a:p>
        </p:txBody>
      </p:sp>
      <p:sp>
        <p:nvSpPr>
          <p:cNvPr id="1426438" name="Rectangle 6"/>
          <p:cNvSpPr>
            <a:spLocks noChangeArrowheads="1"/>
          </p:cNvSpPr>
          <p:nvPr/>
        </p:nvSpPr>
        <p:spPr bwMode="auto">
          <a:xfrm>
            <a:off x="5943600" y="762000"/>
            <a:ext cx="2819400" cy="2514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Big, Slow Memory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(DRAM)</a:t>
            </a:r>
          </a:p>
        </p:txBody>
      </p:sp>
      <p:sp>
        <p:nvSpPr>
          <p:cNvPr id="1426439" name="Oval 7"/>
          <p:cNvSpPr>
            <a:spLocks noChangeArrowheads="1"/>
          </p:cNvSpPr>
          <p:nvPr/>
        </p:nvSpPr>
        <p:spPr bwMode="auto">
          <a:xfrm>
            <a:off x="2209800" y="1295400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</a:t>
            </a:r>
          </a:p>
        </p:txBody>
      </p:sp>
      <p:sp>
        <p:nvSpPr>
          <p:cNvPr id="1426440" name="Oval 8"/>
          <p:cNvSpPr>
            <a:spLocks noChangeArrowheads="1"/>
          </p:cNvSpPr>
          <p:nvPr/>
        </p:nvSpPr>
        <p:spPr bwMode="auto">
          <a:xfrm>
            <a:off x="5257800" y="1295400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B</a:t>
            </a:r>
          </a:p>
        </p:txBody>
      </p:sp>
      <p:sp>
        <p:nvSpPr>
          <p:cNvPr id="1426441" name="Rectangle 9"/>
          <p:cNvSpPr>
            <a:spLocks noChangeArrowheads="1"/>
          </p:cNvSpPr>
          <p:nvPr/>
        </p:nvSpPr>
        <p:spPr bwMode="auto">
          <a:xfrm>
            <a:off x="1752600" y="2743200"/>
            <a:ext cx="4191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holds frequently used data</a:t>
            </a:r>
          </a:p>
        </p:txBody>
      </p:sp>
      <p:sp>
        <p:nvSpPr>
          <p:cNvPr id="1426442" name="AutoShape 10"/>
          <p:cNvSpPr>
            <a:spLocks noChangeArrowheads="1"/>
          </p:cNvSpPr>
          <p:nvPr/>
        </p:nvSpPr>
        <p:spPr bwMode="auto">
          <a:xfrm>
            <a:off x="4953000" y="1981200"/>
            <a:ext cx="990600" cy="1524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3" name="AutoShape 11"/>
          <p:cNvSpPr>
            <a:spLocks noChangeArrowheads="1"/>
          </p:cNvSpPr>
          <p:nvPr/>
        </p:nvSpPr>
        <p:spPr bwMode="auto">
          <a:xfrm>
            <a:off x="1828800" y="1600200"/>
            <a:ext cx="1143000" cy="838200"/>
          </a:xfrm>
          <a:prstGeom prst="leftRightArrow">
            <a:avLst>
              <a:gd name="adj1" fmla="val 50000"/>
              <a:gd name="adj2" fmla="val 2727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681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AutoShape 2"/>
          <p:cNvSpPr>
            <a:spLocks noChangeArrowheads="1"/>
          </p:cNvSpPr>
          <p:nvPr/>
        </p:nvSpPr>
        <p:spPr bwMode="auto">
          <a:xfrm>
            <a:off x="6184900" y="1612900"/>
            <a:ext cx="1346200" cy="889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5" name="AutoShape 3"/>
          <p:cNvSpPr>
            <a:spLocks noChangeArrowheads="1"/>
          </p:cNvSpPr>
          <p:nvPr/>
        </p:nvSpPr>
        <p:spPr bwMode="auto">
          <a:xfrm>
            <a:off x="1308100" y="1536700"/>
            <a:ext cx="1346200" cy="889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6" name="Line 4"/>
          <p:cNvSpPr>
            <a:spLocks noChangeShapeType="1"/>
          </p:cNvSpPr>
          <p:nvPr/>
        </p:nvSpPr>
        <p:spPr bwMode="auto">
          <a:xfrm flipH="1">
            <a:off x="1447800" y="4419600"/>
            <a:ext cx="1066800" cy="304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7" name="Line 5"/>
          <p:cNvSpPr>
            <a:spLocks noChangeShapeType="1"/>
          </p:cNvSpPr>
          <p:nvPr/>
        </p:nvSpPr>
        <p:spPr bwMode="auto">
          <a:xfrm>
            <a:off x="3276600" y="3429000"/>
            <a:ext cx="228600" cy="381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8" name="Line 6"/>
          <p:cNvSpPr>
            <a:spLocks noChangeShapeType="1"/>
          </p:cNvSpPr>
          <p:nvPr/>
        </p:nvSpPr>
        <p:spPr bwMode="auto">
          <a:xfrm flipH="1">
            <a:off x="3962400" y="3581400"/>
            <a:ext cx="4572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9" name="Rectangle 7"/>
          <p:cNvSpPr>
            <a:spLocks noChangeArrowheads="1"/>
          </p:cNvSpPr>
          <p:nvPr/>
        </p:nvSpPr>
        <p:spPr bwMode="auto">
          <a:xfrm>
            <a:off x="3746500" y="1612900"/>
            <a:ext cx="1346200" cy="812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0" name="Rectangle 8"/>
          <p:cNvSpPr>
            <a:spLocks noGrp="1" noChangeArrowheads="1"/>
          </p:cNvSpPr>
          <p:nvPr>
            <p:ph type="title"/>
          </p:nvPr>
        </p:nvSpPr>
        <p:spPr>
          <a:xfrm>
            <a:off x="292100" y="1524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Inside a Cache</a:t>
            </a:r>
          </a:p>
        </p:txBody>
      </p:sp>
      <p:sp>
        <p:nvSpPr>
          <p:cNvPr id="1431561" name="Rectangle 9"/>
          <p:cNvSpPr>
            <a:spLocks noChangeArrowheads="1"/>
          </p:cNvSpPr>
          <p:nvPr/>
        </p:nvSpPr>
        <p:spPr bwMode="auto">
          <a:xfrm>
            <a:off x="3794125" y="1812925"/>
            <a:ext cx="123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CACHE</a:t>
            </a:r>
          </a:p>
        </p:txBody>
      </p:sp>
      <p:sp>
        <p:nvSpPr>
          <p:cNvPr id="1431562" name="Rectangle 10"/>
          <p:cNvSpPr>
            <a:spLocks noChangeArrowheads="1"/>
          </p:cNvSpPr>
          <p:nvPr/>
        </p:nvSpPr>
        <p:spPr bwMode="auto">
          <a:xfrm>
            <a:off x="1279525" y="1782763"/>
            <a:ext cx="1500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Processor </a:t>
            </a:r>
          </a:p>
        </p:txBody>
      </p:sp>
      <p:sp>
        <p:nvSpPr>
          <p:cNvPr id="1431563" name="Rectangle 11"/>
          <p:cNvSpPr>
            <a:spLocks noChangeArrowheads="1"/>
          </p:cNvSpPr>
          <p:nvPr/>
        </p:nvSpPr>
        <p:spPr bwMode="auto">
          <a:xfrm>
            <a:off x="6308725" y="1706563"/>
            <a:ext cx="1298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Main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Memory </a:t>
            </a:r>
          </a:p>
        </p:txBody>
      </p:sp>
      <p:sp>
        <p:nvSpPr>
          <p:cNvPr id="1431564" name="Line 12"/>
          <p:cNvSpPr>
            <a:spLocks noChangeShapeType="1"/>
          </p:cNvSpPr>
          <p:nvPr/>
        </p:nvSpPr>
        <p:spPr bwMode="auto">
          <a:xfrm>
            <a:off x="2667000" y="1752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5" name="Line 13"/>
          <p:cNvSpPr>
            <a:spLocks noChangeShapeType="1"/>
          </p:cNvSpPr>
          <p:nvPr/>
        </p:nvSpPr>
        <p:spPr bwMode="auto">
          <a:xfrm>
            <a:off x="2667000" y="228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6" name="Line 14"/>
          <p:cNvSpPr>
            <a:spLocks noChangeShapeType="1"/>
          </p:cNvSpPr>
          <p:nvPr/>
        </p:nvSpPr>
        <p:spPr bwMode="auto">
          <a:xfrm>
            <a:off x="5105400" y="1752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7" name="Line 15"/>
          <p:cNvSpPr>
            <a:spLocks noChangeShapeType="1"/>
          </p:cNvSpPr>
          <p:nvPr/>
        </p:nvSpPr>
        <p:spPr bwMode="auto">
          <a:xfrm>
            <a:off x="5105400" y="228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8" name="Rectangle 16"/>
          <p:cNvSpPr>
            <a:spLocks noChangeArrowheads="1"/>
          </p:cNvSpPr>
          <p:nvPr/>
        </p:nvSpPr>
        <p:spPr bwMode="auto">
          <a:xfrm>
            <a:off x="2727325" y="1370013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Address</a:t>
            </a:r>
          </a:p>
        </p:txBody>
      </p:sp>
      <p:sp>
        <p:nvSpPr>
          <p:cNvPr id="1431569" name="Rectangle 17"/>
          <p:cNvSpPr>
            <a:spLocks noChangeArrowheads="1"/>
          </p:cNvSpPr>
          <p:nvPr/>
        </p:nvSpPr>
        <p:spPr bwMode="auto">
          <a:xfrm>
            <a:off x="5089525" y="1370013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Address</a:t>
            </a:r>
          </a:p>
        </p:txBody>
      </p:sp>
      <p:sp>
        <p:nvSpPr>
          <p:cNvPr id="1431570" name="Rectangle 18"/>
          <p:cNvSpPr>
            <a:spLocks noChangeArrowheads="1"/>
          </p:cNvSpPr>
          <p:nvPr/>
        </p:nvSpPr>
        <p:spPr bwMode="auto">
          <a:xfrm>
            <a:off x="5318125" y="2284413"/>
            <a:ext cx="665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Data</a:t>
            </a:r>
          </a:p>
        </p:txBody>
      </p:sp>
      <p:sp>
        <p:nvSpPr>
          <p:cNvPr id="1431571" name="Rectangle 19"/>
          <p:cNvSpPr>
            <a:spLocks noChangeArrowheads="1"/>
          </p:cNvSpPr>
          <p:nvPr/>
        </p:nvSpPr>
        <p:spPr bwMode="auto">
          <a:xfrm>
            <a:off x="2879725" y="2284413"/>
            <a:ext cx="665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Data</a:t>
            </a:r>
          </a:p>
        </p:txBody>
      </p:sp>
      <p:sp>
        <p:nvSpPr>
          <p:cNvPr id="1431572" name="Rectangle 20"/>
          <p:cNvSpPr>
            <a:spLocks noChangeArrowheads="1"/>
          </p:cNvSpPr>
          <p:nvPr/>
        </p:nvSpPr>
        <p:spPr bwMode="auto">
          <a:xfrm>
            <a:off x="2298700" y="3822700"/>
            <a:ext cx="4165600" cy="226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3" name="Line 21"/>
          <p:cNvSpPr>
            <a:spLocks noChangeShapeType="1"/>
          </p:cNvSpPr>
          <p:nvPr/>
        </p:nvSpPr>
        <p:spPr bwMode="auto">
          <a:xfrm>
            <a:off x="2286000" y="4191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4" name="Line 22"/>
          <p:cNvSpPr>
            <a:spLocks noChangeShapeType="1"/>
          </p:cNvSpPr>
          <p:nvPr/>
        </p:nvSpPr>
        <p:spPr bwMode="auto">
          <a:xfrm>
            <a:off x="2286000" y="4572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5" name="Line 23"/>
          <p:cNvSpPr>
            <a:spLocks noChangeShapeType="1"/>
          </p:cNvSpPr>
          <p:nvPr/>
        </p:nvSpPr>
        <p:spPr bwMode="auto">
          <a:xfrm>
            <a:off x="2286000" y="4953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6" name="Line 24"/>
          <p:cNvSpPr>
            <a:spLocks noChangeShapeType="1"/>
          </p:cNvSpPr>
          <p:nvPr/>
        </p:nvSpPr>
        <p:spPr bwMode="auto">
          <a:xfrm>
            <a:off x="2286000" y="5334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7" name="Line 25"/>
          <p:cNvSpPr>
            <a:spLocks noChangeShapeType="1"/>
          </p:cNvSpPr>
          <p:nvPr/>
        </p:nvSpPr>
        <p:spPr bwMode="auto">
          <a:xfrm>
            <a:off x="2286000" y="5715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8" name="Line 26"/>
          <p:cNvSpPr>
            <a:spLocks noChangeShapeType="1"/>
          </p:cNvSpPr>
          <p:nvPr/>
        </p:nvSpPr>
        <p:spPr bwMode="auto">
          <a:xfrm>
            <a:off x="50292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9" name="Line 27"/>
          <p:cNvSpPr>
            <a:spLocks noChangeShapeType="1"/>
          </p:cNvSpPr>
          <p:nvPr/>
        </p:nvSpPr>
        <p:spPr bwMode="auto">
          <a:xfrm>
            <a:off x="3200400" y="38100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0" name="Line 28"/>
          <p:cNvSpPr>
            <a:spLocks noChangeShapeType="1"/>
          </p:cNvSpPr>
          <p:nvPr/>
        </p:nvSpPr>
        <p:spPr bwMode="auto">
          <a:xfrm>
            <a:off x="36576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1" name="Line 29"/>
          <p:cNvSpPr>
            <a:spLocks noChangeShapeType="1"/>
          </p:cNvSpPr>
          <p:nvPr/>
        </p:nvSpPr>
        <p:spPr bwMode="auto">
          <a:xfrm>
            <a:off x="41148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2" name="Line 30"/>
          <p:cNvSpPr>
            <a:spLocks noChangeShapeType="1"/>
          </p:cNvSpPr>
          <p:nvPr/>
        </p:nvSpPr>
        <p:spPr bwMode="auto">
          <a:xfrm>
            <a:off x="45720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3" name="Line 31"/>
          <p:cNvSpPr>
            <a:spLocks noChangeShapeType="1"/>
          </p:cNvSpPr>
          <p:nvPr/>
        </p:nvSpPr>
        <p:spPr bwMode="auto">
          <a:xfrm>
            <a:off x="60198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4" name="Line 32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5" name="Line 33"/>
          <p:cNvSpPr>
            <a:spLocks noChangeShapeType="1"/>
          </p:cNvSpPr>
          <p:nvPr/>
        </p:nvSpPr>
        <p:spPr bwMode="auto">
          <a:xfrm>
            <a:off x="6019800" y="4572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6" name="Line 34"/>
          <p:cNvSpPr>
            <a:spLocks noChangeShapeType="1"/>
          </p:cNvSpPr>
          <p:nvPr/>
        </p:nvSpPr>
        <p:spPr bwMode="auto">
          <a:xfrm>
            <a:off x="6019800" y="4953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7" name="Line 35"/>
          <p:cNvSpPr>
            <a:spLocks noChangeShapeType="1"/>
          </p:cNvSpPr>
          <p:nvPr/>
        </p:nvSpPr>
        <p:spPr bwMode="auto">
          <a:xfrm>
            <a:off x="6019800" y="5334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8" name="Line 36"/>
          <p:cNvSpPr>
            <a:spLocks noChangeShapeType="1"/>
          </p:cNvSpPr>
          <p:nvPr/>
        </p:nvSpPr>
        <p:spPr bwMode="auto">
          <a:xfrm>
            <a:off x="6019800" y="5715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9" name="Line 37"/>
          <p:cNvSpPr>
            <a:spLocks noChangeShapeType="1"/>
          </p:cNvSpPr>
          <p:nvPr/>
        </p:nvSpPr>
        <p:spPr bwMode="auto">
          <a:xfrm>
            <a:off x="5181600" y="4038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0" name="Line 38"/>
          <p:cNvSpPr>
            <a:spLocks noChangeShapeType="1"/>
          </p:cNvSpPr>
          <p:nvPr/>
        </p:nvSpPr>
        <p:spPr bwMode="auto">
          <a:xfrm>
            <a:off x="5181600" y="4343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1" name="Line 39"/>
          <p:cNvSpPr>
            <a:spLocks noChangeShapeType="1"/>
          </p:cNvSpPr>
          <p:nvPr/>
        </p:nvSpPr>
        <p:spPr bwMode="auto">
          <a:xfrm>
            <a:off x="5181600" y="59436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2" name="Oval 40"/>
          <p:cNvSpPr>
            <a:spLocks noChangeArrowheads="1"/>
          </p:cNvSpPr>
          <p:nvPr/>
        </p:nvSpPr>
        <p:spPr bwMode="auto">
          <a:xfrm>
            <a:off x="2824163" y="5503863"/>
            <a:ext cx="4025900" cy="7493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3" name="Rectangle 41"/>
          <p:cNvSpPr>
            <a:spLocks noChangeArrowheads="1"/>
          </p:cNvSpPr>
          <p:nvPr/>
        </p:nvSpPr>
        <p:spPr bwMode="auto">
          <a:xfrm>
            <a:off x="669925" y="4678363"/>
            <a:ext cx="1377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Address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  Tag</a:t>
            </a:r>
          </a:p>
        </p:txBody>
      </p:sp>
      <p:sp>
        <p:nvSpPr>
          <p:cNvPr id="1431594" name="Line 42"/>
          <p:cNvSpPr>
            <a:spLocks noChangeShapeType="1"/>
          </p:cNvSpPr>
          <p:nvPr/>
        </p:nvSpPr>
        <p:spPr bwMode="auto">
          <a:xfrm flipH="1">
            <a:off x="2286000" y="2438400"/>
            <a:ext cx="1447800" cy="13716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5" name="Line 43"/>
          <p:cNvSpPr>
            <a:spLocks noChangeShapeType="1"/>
          </p:cNvSpPr>
          <p:nvPr/>
        </p:nvSpPr>
        <p:spPr bwMode="auto">
          <a:xfrm>
            <a:off x="5105400" y="2438400"/>
            <a:ext cx="1371600" cy="13716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6" name="Rectangle 44"/>
          <p:cNvSpPr>
            <a:spLocks noChangeArrowheads="1"/>
          </p:cNvSpPr>
          <p:nvPr/>
        </p:nvSpPr>
        <p:spPr bwMode="auto">
          <a:xfrm>
            <a:off x="6842125" y="5745163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Data Block</a:t>
            </a:r>
          </a:p>
        </p:txBody>
      </p:sp>
      <p:sp>
        <p:nvSpPr>
          <p:cNvPr id="1431597" name="Rectangle 45"/>
          <p:cNvSpPr>
            <a:spLocks noChangeArrowheads="1"/>
          </p:cNvSpPr>
          <p:nvPr/>
        </p:nvSpPr>
        <p:spPr bwMode="auto">
          <a:xfrm>
            <a:off x="3184525" y="3819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598" name="Rectangle 46"/>
          <p:cNvSpPr>
            <a:spLocks noChangeArrowheads="1"/>
          </p:cNvSpPr>
          <p:nvPr/>
        </p:nvSpPr>
        <p:spPr bwMode="auto">
          <a:xfrm>
            <a:off x="3641725" y="3819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599" name="Rectangle 47"/>
          <p:cNvSpPr>
            <a:spLocks noChangeArrowheads="1"/>
          </p:cNvSpPr>
          <p:nvPr/>
        </p:nvSpPr>
        <p:spPr bwMode="auto">
          <a:xfrm>
            <a:off x="3184525" y="4200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600" name="Rectangle 48"/>
          <p:cNvSpPr>
            <a:spLocks noChangeArrowheads="1"/>
          </p:cNvSpPr>
          <p:nvPr/>
        </p:nvSpPr>
        <p:spPr bwMode="auto">
          <a:xfrm>
            <a:off x="7223125" y="3840163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Line</a:t>
            </a:r>
          </a:p>
        </p:txBody>
      </p:sp>
      <p:sp>
        <p:nvSpPr>
          <p:cNvPr id="1431601" name="Rectangle 49"/>
          <p:cNvSpPr>
            <a:spLocks noChangeArrowheads="1"/>
          </p:cNvSpPr>
          <p:nvPr/>
        </p:nvSpPr>
        <p:spPr bwMode="auto">
          <a:xfrm>
            <a:off x="2498725" y="3884613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100</a:t>
            </a:r>
          </a:p>
        </p:txBody>
      </p:sp>
      <p:sp>
        <p:nvSpPr>
          <p:cNvPr id="1431602" name="Rectangle 50"/>
          <p:cNvSpPr>
            <a:spLocks noChangeArrowheads="1"/>
          </p:cNvSpPr>
          <p:nvPr/>
        </p:nvSpPr>
        <p:spPr bwMode="auto">
          <a:xfrm>
            <a:off x="2498725" y="4265613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304</a:t>
            </a:r>
          </a:p>
        </p:txBody>
      </p:sp>
      <p:sp>
        <p:nvSpPr>
          <p:cNvPr id="1431603" name="Rectangle 51"/>
          <p:cNvSpPr>
            <a:spLocks noChangeArrowheads="1"/>
          </p:cNvSpPr>
          <p:nvPr/>
        </p:nvSpPr>
        <p:spPr bwMode="auto">
          <a:xfrm>
            <a:off x="2438400" y="4648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6848</a:t>
            </a:r>
          </a:p>
        </p:txBody>
      </p:sp>
      <p:sp>
        <p:nvSpPr>
          <p:cNvPr id="1431604" name="Line 52"/>
          <p:cNvSpPr>
            <a:spLocks noChangeShapeType="1"/>
          </p:cNvSpPr>
          <p:nvPr/>
        </p:nvSpPr>
        <p:spPr bwMode="auto">
          <a:xfrm flipH="1">
            <a:off x="6705600" y="4038600"/>
            <a:ext cx="533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605" name="Arc 53"/>
          <p:cNvSpPr>
            <a:spLocks/>
          </p:cNvSpPr>
          <p:nvPr/>
        </p:nvSpPr>
        <p:spPr bwMode="auto">
          <a:xfrm>
            <a:off x="6553200" y="3810000"/>
            <a:ext cx="153988" cy="381000"/>
          </a:xfrm>
          <a:custGeom>
            <a:avLst/>
            <a:gdLst>
              <a:gd name="G0" fmla="+- 224 0 0"/>
              <a:gd name="G1" fmla="+- 21600 0 0"/>
              <a:gd name="G2" fmla="+- 21600 0 0"/>
              <a:gd name="T0" fmla="*/ 0 w 21824"/>
              <a:gd name="T1" fmla="*/ 1 h 43103"/>
              <a:gd name="T2" fmla="*/ 2265 w 21824"/>
              <a:gd name="T3" fmla="*/ 43103 h 43103"/>
              <a:gd name="T4" fmla="*/ 224 w 21824"/>
              <a:gd name="T5" fmla="*/ 21600 h 43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4" h="43103" fill="none" extrusionOk="0">
                <a:moveTo>
                  <a:pt x="0" y="1"/>
                </a:moveTo>
                <a:cubicBezTo>
                  <a:pt x="74" y="0"/>
                  <a:pt x="149" y="-1"/>
                  <a:pt x="224" y="-1"/>
                </a:cubicBezTo>
                <a:cubicBezTo>
                  <a:pt x="12153" y="0"/>
                  <a:pt x="21824" y="9670"/>
                  <a:pt x="21824" y="21600"/>
                </a:cubicBezTo>
                <a:cubicBezTo>
                  <a:pt x="21824" y="32738"/>
                  <a:pt x="13353" y="42050"/>
                  <a:pt x="2265" y="43103"/>
                </a:cubicBezTo>
              </a:path>
              <a:path w="21824" h="43103" stroke="0" extrusionOk="0">
                <a:moveTo>
                  <a:pt x="0" y="1"/>
                </a:moveTo>
                <a:cubicBezTo>
                  <a:pt x="74" y="0"/>
                  <a:pt x="149" y="-1"/>
                  <a:pt x="224" y="-1"/>
                </a:cubicBezTo>
                <a:cubicBezTo>
                  <a:pt x="12153" y="0"/>
                  <a:pt x="21824" y="9670"/>
                  <a:pt x="21824" y="21600"/>
                </a:cubicBezTo>
                <a:cubicBezTo>
                  <a:pt x="21824" y="32738"/>
                  <a:pt x="13353" y="42050"/>
                  <a:pt x="2265" y="43103"/>
                </a:cubicBezTo>
                <a:lnTo>
                  <a:pt x="224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606" name="Rectangle 54"/>
          <p:cNvSpPr>
            <a:spLocks noChangeArrowheads="1"/>
          </p:cNvSpPr>
          <p:nvPr/>
        </p:nvSpPr>
        <p:spPr bwMode="auto">
          <a:xfrm>
            <a:off x="1752600" y="2819400"/>
            <a:ext cx="1666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copy of main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memory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location 100</a:t>
            </a:r>
          </a:p>
        </p:txBody>
      </p:sp>
      <p:sp>
        <p:nvSpPr>
          <p:cNvPr id="1431607" name="Rectangle 55"/>
          <p:cNvSpPr>
            <a:spLocks noChangeArrowheads="1"/>
          </p:cNvSpPr>
          <p:nvPr/>
        </p:nvSpPr>
        <p:spPr bwMode="auto">
          <a:xfrm>
            <a:off x="4343400" y="2819400"/>
            <a:ext cx="1666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copy of main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memory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location 101</a:t>
            </a:r>
          </a:p>
        </p:txBody>
      </p:sp>
      <p:sp>
        <p:nvSpPr>
          <p:cNvPr id="1431608" name="Rectangle 56"/>
          <p:cNvSpPr>
            <a:spLocks noChangeArrowheads="1"/>
          </p:cNvSpPr>
          <p:nvPr/>
        </p:nvSpPr>
        <p:spPr bwMode="auto">
          <a:xfrm>
            <a:off x="2438400" y="4994275"/>
            <a:ext cx="642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 416</a:t>
            </a:r>
          </a:p>
        </p:txBody>
      </p:sp>
    </p:spTree>
    <p:extLst>
      <p:ext uri="{BB962C8B-B14F-4D97-AF65-F5344CB8AC3E}">
        <p14:creationId xmlns:p14="http://schemas.microsoft.com/office/powerpoint/2010/main" val="328790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719138"/>
          </a:xfrm>
          <a:noFill/>
          <a:ln/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1800"/>
              <a:t>   Look at Processor Address, search cache tags to find match.  Then either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3325" y="2209800"/>
            <a:ext cx="2911475" cy="2484438"/>
            <a:chOff x="758" y="1392"/>
            <a:chExt cx="1834" cy="1565"/>
          </a:xfrm>
        </p:grpSpPr>
        <p:sp>
          <p:nvSpPr>
            <p:cNvPr id="1433605" name="Line 5"/>
            <p:cNvSpPr>
              <a:spLocks noChangeShapeType="1"/>
            </p:cNvSpPr>
            <p:nvPr/>
          </p:nvSpPr>
          <p:spPr bwMode="auto">
            <a:xfrm flipH="1">
              <a:off x="1536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06" name="Rectangle 6"/>
            <p:cNvSpPr>
              <a:spLocks noChangeArrowheads="1"/>
            </p:cNvSpPr>
            <p:nvPr/>
          </p:nvSpPr>
          <p:spPr bwMode="auto">
            <a:xfrm>
              <a:off x="854" y="1459"/>
              <a:ext cx="13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Found in cache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a.k.a.  HIT</a:t>
              </a:r>
              <a:endParaRPr lang="en-US" sz="2000" u="sng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433607" name="Rectangle 7"/>
            <p:cNvSpPr>
              <a:spLocks noChangeArrowheads="1"/>
            </p:cNvSpPr>
            <p:nvPr/>
          </p:nvSpPr>
          <p:spPr bwMode="auto">
            <a:xfrm>
              <a:off x="758" y="2323"/>
              <a:ext cx="111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Return copy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of data from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cache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67202" y="2209800"/>
            <a:ext cx="4394204" cy="4340226"/>
            <a:chOff x="2688" y="1392"/>
            <a:chExt cx="2768" cy="2734"/>
          </a:xfrm>
        </p:grpSpPr>
        <p:sp>
          <p:nvSpPr>
            <p:cNvPr id="1433609" name="Line 9"/>
            <p:cNvSpPr>
              <a:spLocks noChangeShapeType="1"/>
            </p:cNvSpPr>
            <p:nvPr/>
          </p:nvSpPr>
          <p:spPr bwMode="auto">
            <a:xfrm>
              <a:off x="2688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10" name="Rectangle 10"/>
            <p:cNvSpPr>
              <a:spLocks noChangeArrowheads="1"/>
            </p:cNvSpPr>
            <p:nvPr/>
          </p:nvSpPr>
          <p:spPr bwMode="auto">
            <a:xfrm>
              <a:off x="3302" y="1459"/>
              <a:ext cx="11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Not in cache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a.k.a. MISS</a:t>
              </a:r>
              <a:endParaRPr lang="en-US" sz="2000" u="sng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433611" name="Rectangle 11"/>
            <p:cNvSpPr>
              <a:spLocks noChangeArrowheads="1"/>
            </p:cNvSpPr>
            <p:nvPr/>
          </p:nvSpPr>
          <p:spPr bwMode="auto">
            <a:xfrm>
              <a:off x="2918" y="2323"/>
              <a:ext cx="2538" cy="1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Read block of data from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Main Memory</a:t>
              </a: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Wait … </a:t>
              </a: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Return data to processor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and update cache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(Use a replacement algorithm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to select a line to replace)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9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42888-5B2F-EE49-8EB1-8CCF54CA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35EF-589D-D740-8D65-ACB9733C3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Cache hit:</a:t>
            </a:r>
          </a:p>
          <a:p>
            <a:pPr lvl="1"/>
            <a:r>
              <a:rPr lang="en-US" b="1" i="1" dirty="0"/>
              <a:t>write through:</a:t>
            </a:r>
            <a:r>
              <a:rPr lang="en-US" i="1" dirty="0"/>
              <a:t> </a:t>
            </a:r>
            <a:r>
              <a:rPr lang="en-US" dirty="0"/>
              <a:t>write both cache &amp; memory</a:t>
            </a:r>
          </a:p>
          <a:p>
            <a:pPr lvl="1"/>
            <a:r>
              <a:rPr lang="en-US" b="1" i="1" dirty="0"/>
              <a:t>write back:</a:t>
            </a:r>
            <a:r>
              <a:rPr lang="en-US" dirty="0"/>
              <a:t> write cache only, memory is written only when the entry is evicted</a:t>
            </a:r>
          </a:p>
          <a:p>
            <a:r>
              <a:rPr lang="en-US" sz="2800" dirty="0"/>
              <a:t>Cache miss:</a:t>
            </a:r>
          </a:p>
          <a:p>
            <a:pPr lvl="1"/>
            <a:r>
              <a:rPr lang="en-US" b="1" i="1" dirty="0"/>
              <a:t>no write allocate:</a:t>
            </a:r>
            <a:r>
              <a:rPr lang="en-US" i="1" dirty="0"/>
              <a:t>  </a:t>
            </a:r>
            <a:r>
              <a:rPr lang="en-US" dirty="0"/>
              <a:t>only write to main memory</a:t>
            </a:r>
          </a:p>
          <a:p>
            <a:pPr lvl="1"/>
            <a:r>
              <a:rPr lang="en-US" b="1" i="1" dirty="0"/>
              <a:t>write allocate</a:t>
            </a:r>
            <a:r>
              <a:rPr lang="en-US" dirty="0"/>
              <a:t> </a:t>
            </a:r>
            <a:r>
              <a:rPr lang="en-US" i="1" dirty="0"/>
              <a:t>(aka fetch on write):  </a:t>
            </a:r>
            <a:r>
              <a:rPr lang="en-US" dirty="0"/>
              <a:t>fetch into cache</a:t>
            </a:r>
          </a:p>
          <a:p>
            <a:r>
              <a:rPr lang="en-US" sz="2800" dirty="0"/>
              <a:t>Common combinations:</a:t>
            </a:r>
          </a:p>
          <a:p>
            <a:pPr lvl="1"/>
            <a:r>
              <a:rPr lang="en-US" dirty="0"/>
              <a:t>	write through and no write allocate</a:t>
            </a:r>
          </a:p>
          <a:p>
            <a:pPr lvl="1"/>
            <a:r>
              <a:rPr lang="en-US" dirty="0"/>
              <a:t>	write back with write allocate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C7610-0379-B14B-B384-8FB8BE64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7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52EE-9464-D141-AF31-DCB4CC5D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7C1AF-DC4A-0844-9D74-37A1BEB8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grading still going on</a:t>
            </a:r>
          </a:p>
          <a:p>
            <a:r>
              <a:rPr lang="en-US" dirty="0"/>
              <a:t>This Friday, no recitation, undergrad office hours from 2 pm – 4 pm &amp; general office </a:t>
            </a:r>
            <a:r>
              <a:rPr lang="en-US"/>
              <a:t>hours from 4 pm – 5 pm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BACA-5D15-7846-87DB-9BAAA659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34779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30047</TotalTime>
  <Pages>12</Pages>
  <Words>1943</Words>
  <Application>Microsoft Macintosh PowerPoint</Application>
  <PresentationFormat>Letter Paper (8.5x11 in)</PresentationFormat>
  <Paragraphs>415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CS252-template</vt:lpstr>
      <vt:lpstr>Office Theme</vt:lpstr>
      <vt:lpstr>CSE 486/586 Distributed Systems Cache Coherence</vt:lpstr>
      <vt:lpstr>Storage to Memory </vt:lpstr>
      <vt:lpstr>Caching Basics: CPU-Memory Bottleneck</vt:lpstr>
      <vt:lpstr>Physical Size Affects Latency</vt:lpstr>
      <vt:lpstr>Memory Hierarchy</vt:lpstr>
      <vt:lpstr>Inside a Cache</vt:lpstr>
      <vt:lpstr>Cache Read</vt:lpstr>
      <vt:lpstr>Cache Write</vt:lpstr>
      <vt:lpstr>Administrivia</vt:lpstr>
      <vt:lpstr>Memory Coherence in SMPs</vt:lpstr>
      <vt:lpstr>Cache Coherence</vt:lpstr>
      <vt:lpstr>Cache Coherence</vt:lpstr>
      <vt:lpstr>One Design: Snoopy Cache</vt:lpstr>
      <vt:lpstr>Snoopy Cache Coherence Protocol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Scalable Approach: Directories</vt:lpstr>
      <vt:lpstr>Basic Operation of Directory</vt:lpstr>
      <vt:lpstr>Directory Cache Protocol</vt:lpstr>
      <vt:lpstr>Cache States</vt:lpstr>
      <vt:lpstr>Home directory states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1340</cp:revision>
  <cp:lastPrinted>2019-03-29T16:26:51Z</cp:lastPrinted>
  <dcterms:created xsi:type="dcterms:W3CDTF">2012-03-21T04:48:11Z</dcterms:created>
  <dcterms:modified xsi:type="dcterms:W3CDTF">2019-04-29T21:27:15Z</dcterms:modified>
  <cp:category/>
</cp:coreProperties>
</file>