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6"/>
  </p:notesMasterIdLst>
  <p:handoutMasterIdLst>
    <p:handoutMasterId r:id="rId37"/>
  </p:handoutMasterIdLst>
  <p:sldIdLst>
    <p:sldId id="322" r:id="rId3"/>
    <p:sldId id="809" r:id="rId4"/>
    <p:sldId id="810" r:id="rId5"/>
    <p:sldId id="815" r:id="rId6"/>
    <p:sldId id="811" r:id="rId7"/>
    <p:sldId id="826" r:id="rId8"/>
    <p:sldId id="812" r:id="rId9"/>
    <p:sldId id="814" r:id="rId10"/>
    <p:sldId id="806" r:id="rId11"/>
    <p:sldId id="792" r:id="rId12"/>
    <p:sldId id="827" r:id="rId13"/>
    <p:sldId id="831" r:id="rId14"/>
    <p:sldId id="829" r:id="rId15"/>
    <p:sldId id="830" r:id="rId16"/>
    <p:sldId id="833" r:id="rId17"/>
    <p:sldId id="795" r:id="rId18"/>
    <p:sldId id="796" r:id="rId19"/>
    <p:sldId id="797" r:id="rId20"/>
    <p:sldId id="798" r:id="rId21"/>
    <p:sldId id="799" r:id="rId22"/>
    <p:sldId id="800" r:id="rId23"/>
    <p:sldId id="801" r:id="rId24"/>
    <p:sldId id="839" r:id="rId25"/>
    <p:sldId id="834" r:id="rId26"/>
    <p:sldId id="836" r:id="rId27"/>
    <p:sldId id="840" r:id="rId28"/>
    <p:sldId id="841" r:id="rId29"/>
    <p:sldId id="821" r:id="rId30"/>
    <p:sldId id="832" r:id="rId31"/>
    <p:sldId id="842" r:id="rId32"/>
    <p:sldId id="835" r:id="rId33"/>
    <p:sldId id="843" r:id="rId34"/>
    <p:sldId id="584" r:id="rId3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0082" autoAdjust="0"/>
  </p:normalViewPr>
  <p:slideViewPr>
    <p:cSldViewPr>
      <p:cViewPr varScale="1">
        <p:scale>
          <a:sx n="64" d="100"/>
          <a:sy n="64" d="100"/>
        </p:scale>
        <p:origin x="22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7.xml"/><Relationship Id="rId7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20.xml"/><Relationship Id="rId5" Type="http://schemas.openxmlformats.org/officeDocument/2006/relationships/slide" Target="slides/slide19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1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699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5C648-B773-844B-A335-D2493AB387F0}" type="slidenum">
              <a:rPr lang="en-US">
                <a:latin typeface="Times New Roman" pitchFamily="-1" charset="0"/>
              </a:rPr>
              <a:pPr/>
              <a:t>17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84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7411-4E50-C645-A831-A5D586FE0EA2}" type="slidenum">
              <a:rPr lang="en-US">
                <a:latin typeface="Times New Roman" pitchFamily="-1" charset="0"/>
              </a:rPr>
              <a:pPr/>
              <a:t>18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247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1D2D9-AEE0-4A45-B01D-4D7DD1987D37}" type="slidenum">
              <a:rPr lang="en-US">
                <a:latin typeface="Times New Roman" pitchFamily="-1" charset="0"/>
              </a:rPr>
              <a:pPr/>
              <a:t>19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09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8086DE-C93E-CD43-9C51-A02CBDAE1D9E}" type="slidenum">
              <a:rPr lang="en-US">
                <a:latin typeface="Times New Roman" pitchFamily="-1" charset="0"/>
              </a:rPr>
              <a:pPr/>
              <a:t>20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74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91221-A957-834D-A59C-89AF3CCA483B}" type="slidenum">
              <a:rPr lang="en-US">
                <a:latin typeface="Times New Roman" pitchFamily="-1" charset="0"/>
              </a:rPr>
              <a:pPr/>
              <a:t>21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1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DC6C-7207-7940-8D2A-CE9E28B0EB06}" type="slidenum">
              <a:rPr lang="en-US">
                <a:latin typeface="Times New Roman" pitchFamily="-1" charset="0"/>
              </a:rPr>
              <a:pPr/>
              <a:t>22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5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stage uses &lt;Logical volume, Photo&gt; as well.</a:t>
            </a:r>
          </a:p>
        </p:txBody>
      </p:sp>
    </p:spTree>
    <p:extLst>
      <p:ext uri="{BB962C8B-B14F-4D97-AF65-F5344CB8AC3E}">
        <p14:creationId xmlns:p14="http://schemas.microsoft.com/office/powerpoint/2010/main" val="1176195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(Not going into details since it’s more about how a filesystem works.)</a:t>
            </a:r>
          </a:p>
        </p:txBody>
      </p:sp>
    </p:spTree>
    <p:extLst>
      <p:ext uri="{BB962C8B-B14F-4D97-AF65-F5344CB8AC3E}">
        <p14:creationId xmlns:p14="http://schemas.microsoft.com/office/powerpoint/2010/main" val="141750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observations, Facebook divided their workload into three types and designed mechanisms to handle those types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223139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observations, Facebook divided their workload into three types and designed mechanisms to handle those types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25108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type of workload, the emphasis changes.</a:t>
            </a:r>
          </a:p>
        </p:txBody>
      </p:sp>
    </p:spTree>
    <p:extLst>
      <p:ext uri="{BB962C8B-B14F-4D97-AF65-F5344CB8AC3E}">
        <p14:creationId xmlns:p14="http://schemas.microsoft.com/office/powerpoint/2010/main" val="21646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554ED-DEE9-784B-91DF-C37E45643933}" type="slidenum">
              <a:rPr lang="en-US">
                <a:latin typeface="Times New Roman" pitchFamily="-1" charset="0"/>
              </a:rPr>
              <a:pPr/>
              <a:t>10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53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E9EF1-FDDD-3E4B-91B8-E8C8B4B70863}" type="slidenum">
              <a:rPr lang="en-US">
                <a:latin typeface="Times New Roman" pitchFamily="-1" charset="0"/>
              </a:rPr>
              <a:pPr/>
              <a:t>12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</p:spPr>
        <p:txBody>
          <a:bodyPr/>
          <a:lstStyle/>
          <a:p>
            <a:endParaRPr lang="fr-FR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97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99858-AC27-CA41-8A42-CD316331B93C}" type="slidenum">
              <a:rPr lang="en-US">
                <a:latin typeface="Times New Roman" pitchFamily="-1" charset="0"/>
              </a:rPr>
              <a:pPr/>
              <a:t>13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84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422BE-70BA-8C4E-AD6F-504F67E3CF0B}" type="slidenum">
              <a:rPr lang="en-US">
                <a:latin typeface="Times New Roman" pitchFamily="-1" charset="0"/>
              </a:rPr>
              <a:pPr/>
              <a:t>14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60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656DB-877A-A147-A6C0-83794A8032D9}" type="slidenum">
              <a:rPr lang="en-US">
                <a:latin typeface="Times New Roman" pitchFamily="-1" charset="0"/>
              </a:rPr>
              <a:pPr/>
              <a:t>15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76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7ED25-51BC-3442-B7CE-6DCC12407451}" type="slidenum">
              <a:rPr lang="en-US">
                <a:latin typeface="Times New Roman" pitchFamily="-1" charset="0"/>
              </a:rPr>
              <a:pPr/>
              <a:t>16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Each Akamai DNS server runs an algorithm to narrow down close servers.</a:t>
            </a:r>
          </a:p>
        </p:txBody>
      </p:sp>
    </p:spTree>
    <p:extLst>
      <p:ext uri="{BB962C8B-B14F-4D97-AF65-F5344CB8AC3E}">
        <p14:creationId xmlns:p14="http://schemas.microsoft.com/office/powerpoint/2010/main" val="61321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-server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vals.com/login.aspx?s=buffalo" TargetMode="External"/><Relationship Id="rId2" Type="http://schemas.openxmlformats.org/officeDocument/2006/relationships/hyperlink" Target="https://forms.gle/eg1wHN2G8S6GVz3e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Case Study: Facebook Photo Stores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9575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CDN for Hot Photos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724400" cy="4724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Content providers are CDN customers</a:t>
            </a:r>
          </a:p>
          <a:p>
            <a:pPr eaLnBrk="1" hangingPunct="1">
              <a:buFont typeface="Arial" pitchFamily="-1" charset="0"/>
              <a:buNone/>
            </a:pPr>
            <a:endParaRPr lang="en-US" sz="24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buFontTx/>
              <a:buNone/>
            </a:pPr>
            <a:r>
              <a:rPr lang="en-US" sz="2400" u="sng" dirty="0">
                <a:ea typeface="ＭＳ Ｐゴシック" pitchFamily="-1" charset="-128"/>
                <a:cs typeface="ＭＳ Ｐゴシック" pitchFamily="-1" charset="-128"/>
              </a:rPr>
              <a:t>Content replication</a:t>
            </a:r>
            <a:endParaRPr lang="en-US" sz="2400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CDN company (e.g., Akamai) installs thousands  of servers throughout Internet</a:t>
            </a:r>
          </a:p>
          <a:p>
            <a:pPr lvl="1" eaLnBrk="1" hangingPunct="1"/>
            <a:r>
              <a:rPr lang="en-US" dirty="0"/>
              <a:t>I</a:t>
            </a:r>
            <a:r>
              <a:rPr lang="en-US" sz="2000" dirty="0"/>
              <a:t>n large datacenters close to users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CDN replicates customers’ content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When provider updates content, CDN updates servers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953000" y="1676400"/>
            <a:ext cx="4038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11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11975" y="2244725"/>
            <a:ext cx="184150" cy="542925"/>
            <a:chOff x="4180" y="783"/>
            <a:chExt cx="150" cy="307"/>
          </a:xfrm>
        </p:grpSpPr>
        <p:sp>
          <p:nvSpPr>
            <p:cNvPr id="6354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4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61038" y="4616450"/>
            <a:ext cx="347662" cy="695325"/>
            <a:chOff x="4730" y="2897"/>
            <a:chExt cx="219" cy="438"/>
          </a:xfrm>
        </p:grpSpPr>
        <p:sp>
          <p:nvSpPr>
            <p:cNvPr id="63538" name="Freeform 1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40" name="AutoShape 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1" name="Rectangle 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2" name="Rectangle 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3" name="AutoShape 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4" name="Line 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5" name="Line 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6" name="Rectangle 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7" name="Rectangle 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902450" y="4927600"/>
            <a:ext cx="347663" cy="695325"/>
            <a:chOff x="4730" y="2897"/>
            <a:chExt cx="219" cy="438"/>
          </a:xfrm>
        </p:grpSpPr>
        <p:sp>
          <p:nvSpPr>
            <p:cNvPr id="63528" name="Freeform 2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30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1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2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3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4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5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6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7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897813" y="4738688"/>
            <a:ext cx="347662" cy="695325"/>
            <a:chOff x="4730" y="2897"/>
            <a:chExt cx="219" cy="438"/>
          </a:xfrm>
        </p:grpSpPr>
        <p:sp>
          <p:nvSpPr>
            <p:cNvPr id="63518" name="Freeform 3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20" name="AutoShape 3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1" name="Rectangle 4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2" name="Rectangle 4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3" name="AutoShape 4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4" name="Line 4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5" name="Line 4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6" name="Rectangle 4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7" name="Rectangle 4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880225" y="3633788"/>
            <a:ext cx="347663" cy="695325"/>
            <a:chOff x="4730" y="2897"/>
            <a:chExt cx="219" cy="438"/>
          </a:xfrm>
        </p:grpSpPr>
        <p:sp>
          <p:nvSpPr>
            <p:cNvPr id="63508" name="Freeform 48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3510" name="AutoShape 5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1" name="Rectangle 5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2" name="Rectangle 5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3" name="AutoShape 5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4" name="Line 5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5" name="Line 5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6" name="Rectangle 5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7" name="Rectangle 5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498" name="Text Box 58"/>
          <p:cNvSpPr txBox="1">
            <a:spLocks noChangeArrowheads="1"/>
          </p:cNvSpPr>
          <p:nvPr/>
        </p:nvSpPr>
        <p:spPr bwMode="auto">
          <a:xfrm>
            <a:off x="6208713" y="1647825"/>
            <a:ext cx="1697037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origin server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North America</a:t>
            </a:r>
          </a:p>
        </p:txBody>
      </p:sp>
      <p:sp>
        <p:nvSpPr>
          <p:cNvPr id="63499" name="Text Box 59"/>
          <p:cNvSpPr txBox="1">
            <a:spLocks noChangeArrowheads="1"/>
          </p:cNvSpPr>
          <p:nvPr/>
        </p:nvSpPr>
        <p:spPr bwMode="auto">
          <a:xfrm>
            <a:off x="5964238" y="3259138"/>
            <a:ext cx="2171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distribution node</a:t>
            </a:r>
          </a:p>
        </p:txBody>
      </p:sp>
      <p:sp>
        <p:nvSpPr>
          <p:cNvPr id="63500" name="Line 60"/>
          <p:cNvSpPr>
            <a:spLocks noChangeShapeType="1"/>
          </p:cNvSpPr>
          <p:nvPr/>
        </p:nvSpPr>
        <p:spPr bwMode="auto">
          <a:xfrm>
            <a:off x="6985000" y="2797175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Line 61"/>
          <p:cNvSpPr>
            <a:spLocks noChangeShapeType="1"/>
          </p:cNvSpPr>
          <p:nvPr/>
        </p:nvSpPr>
        <p:spPr bwMode="auto">
          <a:xfrm flipH="1">
            <a:off x="6105525" y="4140200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Line 62"/>
          <p:cNvSpPr>
            <a:spLocks noChangeShapeType="1"/>
          </p:cNvSpPr>
          <p:nvPr/>
        </p:nvSpPr>
        <p:spPr bwMode="auto">
          <a:xfrm>
            <a:off x="7058025" y="4419600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Line 63"/>
          <p:cNvSpPr>
            <a:spLocks noChangeShapeType="1"/>
          </p:cNvSpPr>
          <p:nvPr/>
        </p:nvSpPr>
        <p:spPr bwMode="auto">
          <a:xfrm>
            <a:off x="7277100" y="4114800"/>
            <a:ext cx="598488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4" name="Text Box 64"/>
          <p:cNvSpPr txBox="1">
            <a:spLocks noChangeArrowheads="1"/>
          </p:cNvSpPr>
          <p:nvPr/>
        </p:nvSpPr>
        <p:spPr bwMode="auto">
          <a:xfrm>
            <a:off x="5008563" y="5360988"/>
            <a:ext cx="1392237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S. America</a:t>
            </a:r>
          </a:p>
        </p:txBody>
      </p:sp>
      <p:sp>
        <p:nvSpPr>
          <p:cNvPr id="63505" name="Text Box 65"/>
          <p:cNvSpPr txBox="1">
            <a:spLocks noChangeArrowheads="1"/>
          </p:cNvSpPr>
          <p:nvPr/>
        </p:nvSpPr>
        <p:spPr bwMode="auto">
          <a:xfrm>
            <a:off x="6465888" y="5689600"/>
            <a:ext cx="1246187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Europe</a:t>
            </a:r>
          </a:p>
        </p:txBody>
      </p:sp>
      <p:sp>
        <p:nvSpPr>
          <p:cNvPr id="63506" name="Text Box 66"/>
          <p:cNvSpPr txBox="1">
            <a:spLocks noChangeArrowheads="1"/>
          </p:cNvSpPr>
          <p:nvPr/>
        </p:nvSpPr>
        <p:spPr bwMode="auto">
          <a:xfrm>
            <a:off x="7693025" y="5511800"/>
            <a:ext cx="1246188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Arial" pitchFamily="-1" charset="0"/>
              </a:rPr>
              <a:t>in Asia</a:t>
            </a:r>
          </a:p>
        </p:txBody>
      </p:sp>
      <p:sp>
        <p:nvSpPr>
          <p:cNvPr id="63507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1416D79D-EBDA-A340-8272-AF3FB183AD83}" type="slidenum">
              <a:rPr lang="en-US" sz="1200">
                <a:solidFill>
                  <a:srgbClr val="898989"/>
                </a:solidFill>
              </a:rPr>
              <a:pPr algn="r"/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9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E66F-AB17-E842-9035-D5E71510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8C9C-43FE-7B46-9D0F-1CA0263E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user, how to locate a close server?</a:t>
            </a:r>
          </a:p>
          <a:p>
            <a:r>
              <a:rPr lang="en-US" dirty="0"/>
              <a:t>Many CDNs rely on Domain Name System (DNS)</a:t>
            </a:r>
          </a:p>
          <a:p>
            <a:pPr lvl="1"/>
            <a:r>
              <a:rPr lang="en-US" dirty="0"/>
              <a:t>DNS maps a DNS name to an </a:t>
            </a:r>
            <a:r>
              <a:rPr lang="en-US" dirty="0">
                <a:solidFill>
                  <a:srgbClr val="FF0000"/>
                </a:solidFill>
              </a:rPr>
              <a:t>IP address</a:t>
            </a:r>
            <a:r>
              <a:rPr lang="en-US" dirty="0"/>
              <a:t> or another DNS name (</a:t>
            </a:r>
            <a:r>
              <a:rPr lang="en-US" dirty="0">
                <a:solidFill>
                  <a:srgbClr val="FF0000"/>
                </a:solidFill>
              </a:rPr>
              <a:t>alias</a:t>
            </a:r>
            <a:r>
              <a:rPr lang="en-US" dirty="0"/>
              <a:t>).</a:t>
            </a:r>
          </a:p>
          <a:p>
            <a:pPr lvl="1"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E.g., </a:t>
            </a:r>
            <a:r>
              <a:rPr lang="en-US" dirty="0" err="1">
                <a:solidFill>
                  <a:srgbClr val="CC0000"/>
                </a:solidFill>
                <a:ea typeface="ＭＳ Ｐゴシック" pitchFamily="-1" charset="-128"/>
                <a:cs typeface="ＭＳ Ｐゴシック" pitchFamily="-1" charset="-128"/>
              </a:rPr>
              <a:t>www.cse.</a:t>
            </a:r>
            <a:r>
              <a:rPr lang="en-US" dirty="0" err="1">
                <a:solidFill>
                  <a:srgbClr val="009900"/>
                </a:solidFill>
                <a:ea typeface="ＭＳ Ｐゴシック" pitchFamily="-1" charset="-128"/>
                <a:cs typeface="ＭＳ Ｐゴシック" pitchFamily="-1" charset="-128"/>
              </a:rPr>
              <a:t>buffalo.edu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r>
              <a:rPr lang="en-US" dirty="0">
                <a:solidFill>
                  <a:srgbClr val="009900"/>
                </a:solidFill>
              </a:rPr>
              <a:t>Domain</a:t>
            </a:r>
            <a:r>
              <a:rPr lang="en-US" dirty="0"/>
              <a:t>: registrar for each top-level domain</a:t>
            </a:r>
          </a:p>
          <a:p>
            <a:pPr lvl="2" eaLnBrk="1" hangingPunct="1"/>
            <a:r>
              <a:rPr lang="en-US" dirty="0">
                <a:solidFill>
                  <a:srgbClr val="CC0000"/>
                </a:solidFill>
              </a:rPr>
              <a:t>Host name</a:t>
            </a:r>
            <a:r>
              <a:rPr lang="en-US" dirty="0"/>
              <a:t>: local administrator assigns to each host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Properties of DNS</a:t>
            </a:r>
          </a:p>
          <a:p>
            <a:pPr lvl="1" eaLnBrk="1" hangingPunct="1"/>
            <a:r>
              <a:rPr lang="en-US" dirty="0"/>
              <a:t>Hierarchical name space</a:t>
            </a:r>
          </a:p>
          <a:p>
            <a:pPr lvl="1" eaLnBrk="1" hangingPunct="1"/>
            <a:r>
              <a:rPr lang="en-US" dirty="0"/>
              <a:t>Distributed over a collection of DNS servers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Hierarchy of DNS servers</a:t>
            </a:r>
          </a:p>
          <a:p>
            <a:pPr lvl="1" eaLnBrk="1" hangingPunct="1"/>
            <a:r>
              <a:rPr lang="en-US" dirty="0"/>
              <a:t>Root servers</a:t>
            </a:r>
          </a:p>
          <a:p>
            <a:pPr lvl="1" eaLnBrk="1" hangingPunct="1"/>
            <a:r>
              <a:rPr lang="en-US" dirty="0"/>
              <a:t>Top-level domain (TLD) servers</a:t>
            </a:r>
          </a:p>
          <a:p>
            <a:pPr lvl="1" eaLnBrk="1" hangingPunct="1"/>
            <a:r>
              <a:rPr lang="en-US" dirty="0"/>
              <a:t>Authoritative DNS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13AE-7CF8-E04D-AB95-F8903C57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Distributed Hierarchical Database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141DF9B-27A5-D743-A27D-700094EE5DDB}" type="slidenum">
              <a:rPr lang="en-US">
                <a:latin typeface="Courier New" pitchFamily="-1" charset="0"/>
              </a:rPr>
              <a:pPr/>
              <a:t>12</a:t>
            </a:fld>
            <a:endParaRPr lang="en-US">
              <a:latin typeface="Courier New" pitchFamily="-1" charset="0"/>
            </a:endParaRPr>
          </a:p>
        </p:txBody>
      </p:sp>
      <p:sp>
        <p:nvSpPr>
          <p:cNvPr id="44036" name="Oval 3"/>
          <p:cNvSpPr>
            <a:spLocks noChangeArrowheads="1"/>
          </p:cNvSpPr>
          <p:nvPr/>
        </p:nvSpPr>
        <p:spPr bwMode="auto">
          <a:xfrm>
            <a:off x="452438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30213" y="230822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com</a:t>
            </a: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1236663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1246188" y="230822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edu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0" y="2479675"/>
            <a:ext cx="522288" cy="88900"/>
            <a:chOff x="1347" y="1706"/>
            <a:chExt cx="329" cy="56"/>
          </a:xfrm>
        </p:grpSpPr>
        <p:sp>
          <p:nvSpPr>
            <p:cNvPr id="44107" name="Oval 8"/>
            <p:cNvSpPr>
              <a:spLocks noChangeArrowheads="1"/>
            </p:cNvSpPr>
            <p:nvPr/>
          </p:nvSpPr>
          <p:spPr bwMode="auto">
            <a:xfrm>
              <a:off x="1347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8" name="Oval 9"/>
            <p:cNvSpPr>
              <a:spLocks noChangeArrowheads="1"/>
            </p:cNvSpPr>
            <p:nvPr/>
          </p:nvSpPr>
          <p:spPr bwMode="auto">
            <a:xfrm>
              <a:off x="1483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9" name="Oval 10"/>
            <p:cNvSpPr>
              <a:spLocks noChangeArrowheads="1"/>
            </p:cNvSpPr>
            <p:nvPr/>
          </p:nvSpPr>
          <p:spPr bwMode="auto">
            <a:xfrm>
              <a:off x="1620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1" name="Oval 11"/>
          <p:cNvSpPr>
            <a:spLocks noChangeArrowheads="1"/>
          </p:cNvSpPr>
          <p:nvPr/>
        </p:nvSpPr>
        <p:spPr bwMode="auto">
          <a:xfrm>
            <a:off x="3035300" y="223678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3074988" y="230822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org</a:t>
            </a:r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354013" y="2162175"/>
            <a:ext cx="3405187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Oval 14"/>
          <p:cNvSpPr>
            <a:spLocks noChangeArrowheads="1"/>
          </p:cNvSpPr>
          <p:nvPr/>
        </p:nvSpPr>
        <p:spPr bwMode="auto">
          <a:xfrm>
            <a:off x="4192588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4291013" y="2308225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ac</a:t>
            </a:r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6030913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6078538" y="23066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uk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06988" y="2508250"/>
            <a:ext cx="522287" cy="88900"/>
            <a:chOff x="3703" y="1706"/>
            <a:chExt cx="329" cy="56"/>
          </a:xfrm>
        </p:grpSpPr>
        <p:sp>
          <p:nvSpPr>
            <p:cNvPr id="44104" name="Oval 19"/>
            <p:cNvSpPr>
              <a:spLocks noChangeArrowheads="1"/>
            </p:cNvSpPr>
            <p:nvPr/>
          </p:nvSpPr>
          <p:spPr bwMode="auto">
            <a:xfrm>
              <a:off x="3703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5" name="Oval 20"/>
            <p:cNvSpPr>
              <a:spLocks noChangeArrowheads="1"/>
            </p:cNvSpPr>
            <p:nvPr/>
          </p:nvSpPr>
          <p:spPr bwMode="auto">
            <a:xfrm>
              <a:off x="3839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6" name="Oval 21"/>
            <p:cNvSpPr>
              <a:spLocks noChangeArrowheads="1"/>
            </p:cNvSpPr>
            <p:nvPr/>
          </p:nvSpPr>
          <p:spPr bwMode="auto">
            <a:xfrm>
              <a:off x="3976" y="17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9" name="Oval 22"/>
          <p:cNvSpPr>
            <a:spLocks noChangeArrowheads="1"/>
          </p:cNvSpPr>
          <p:nvPr/>
        </p:nvSpPr>
        <p:spPr bwMode="auto">
          <a:xfrm>
            <a:off x="6775450" y="223678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Text Box 23"/>
          <p:cNvSpPr txBox="1">
            <a:spLocks noChangeArrowheads="1"/>
          </p:cNvSpPr>
          <p:nvPr/>
        </p:nvSpPr>
        <p:spPr bwMode="auto">
          <a:xfrm>
            <a:off x="6843713" y="2293938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zw</a:t>
            </a:r>
          </a:p>
        </p:txBody>
      </p:sp>
      <p:sp>
        <p:nvSpPr>
          <p:cNvPr id="44051" name="Rectangle 24"/>
          <p:cNvSpPr>
            <a:spLocks noChangeArrowheads="1"/>
          </p:cNvSpPr>
          <p:nvPr/>
        </p:nvSpPr>
        <p:spPr bwMode="auto">
          <a:xfrm>
            <a:off x="4094163" y="2162175"/>
            <a:ext cx="3405187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Oval 25"/>
          <p:cNvSpPr>
            <a:spLocks noChangeArrowheads="1"/>
          </p:cNvSpPr>
          <p:nvPr/>
        </p:nvSpPr>
        <p:spPr bwMode="auto">
          <a:xfrm>
            <a:off x="8116888" y="223678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Text Box 26"/>
          <p:cNvSpPr txBox="1">
            <a:spLocks noChangeArrowheads="1"/>
          </p:cNvSpPr>
          <p:nvPr/>
        </p:nvSpPr>
        <p:spPr bwMode="auto">
          <a:xfrm>
            <a:off x="8070850" y="22955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arpa</a:t>
            </a:r>
          </a:p>
        </p:txBody>
      </p:sp>
      <p:sp>
        <p:nvSpPr>
          <p:cNvPr id="44054" name="Oval 27"/>
          <p:cNvSpPr>
            <a:spLocks noChangeArrowheads="1"/>
          </p:cNvSpPr>
          <p:nvPr/>
        </p:nvSpPr>
        <p:spPr bwMode="auto">
          <a:xfrm>
            <a:off x="4432300" y="1441450"/>
            <a:ext cx="563563" cy="428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Text Box 28"/>
          <p:cNvSpPr txBox="1">
            <a:spLocks noChangeArrowheads="1"/>
          </p:cNvSpPr>
          <p:nvPr/>
        </p:nvSpPr>
        <p:spPr bwMode="auto">
          <a:xfrm>
            <a:off x="4953000" y="1169988"/>
            <a:ext cx="1695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200" b="0">
                <a:latin typeface="Times New Roman" pitchFamily="-1" charset="0"/>
              </a:rPr>
              <a:t>unnamed</a:t>
            </a:r>
            <a:r>
              <a:rPr lang="en-US" b="0">
                <a:latin typeface="Times New Roman" pitchFamily="-1" charset="0"/>
              </a:rPr>
              <a:t> root</a:t>
            </a:r>
          </a:p>
        </p:txBody>
      </p:sp>
      <p:sp>
        <p:nvSpPr>
          <p:cNvPr id="44056" name="Line 29"/>
          <p:cNvSpPr>
            <a:spLocks noChangeShapeType="1"/>
          </p:cNvSpPr>
          <p:nvPr/>
        </p:nvSpPr>
        <p:spPr bwMode="auto">
          <a:xfrm flipH="1">
            <a:off x="711200" y="1641475"/>
            <a:ext cx="37401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Line 30"/>
          <p:cNvSpPr>
            <a:spLocks noChangeShapeType="1"/>
          </p:cNvSpPr>
          <p:nvPr/>
        </p:nvSpPr>
        <p:spPr bwMode="auto">
          <a:xfrm flipH="1">
            <a:off x="1541463" y="1738313"/>
            <a:ext cx="2951162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Line 31"/>
          <p:cNvSpPr>
            <a:spLocks noChangeShapeType="1"/>
          </p:cNvSpPr>
          <p:nvPr/>
        </p:nvSpPr>
        <p:spPr bwMode="auto">
          <a:xfrm flipH="1">
            <a:off x="3316288" y="1808163"/>
            <a:ext cx="1204912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9" name="Line 32"/>
          <p:cNvSpPr>
            <a:spLocks noChangeShapeType="1"/>
          </p:cNvSpPr>
          <p:nvPr/>
        </p:nvSpPr>
        <p:spPr bwMode="auto">
          <a:xfrm flipH="1">
            <a:off x="4479925" y="1862138"/>
            <a:ext cx="23495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4978400" y="1627188"/>
            <a:ext cx="332422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1" name="Line 34"/>
          <p:cNvSpPr>
            <a:spLocks noChangeShapeType="1"/>
          </p:cNvSpPr>
          <p:nvPr/>
        </p:nvSpPr>
        <p:spPr bwMode="auto">
          <a:xfrm>
            <a:off x="4937125" y="1738313"/>
            <a:ext cx="2119313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Line 35"/>
          <p:cNvSpPr>
            <a:spLocks noChangeShapeType="1"/>
          </p:cNvSpPr>
          <p:nvPr/>
        </p:nvSpPr>
        <p:spPr bwMode="auto">
          <a:xfrm>
            <a:off x="4881563" y="1822450"/>
            <a:ext cx="1344612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3" name="Oval 36"/>
          <p:cNvSpPr>
            <a:spLocks noChangeArrowheads="1"/>
          </p:cNvSpPr>
          <p:nvPr/>
        </p:nvSpPr>
        <p:spPr bwMode="auto">
          <a:xfrm>
            <a:off x="1247775" y="3186113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4" name="Oval 37"/>
          <p:cNvSpPr>
            <a:spLocks noChangeArrowheads="1"/>
          </p:cNvSpPr>
          <p:nvPr/>
        </p:nvSpPr>
        <p:spPr bwMode="auto">
          <a:xfrm>
            <a:off x="790575" y="4164013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5" name="Oval 38"/>
          <p:cNvSpPr>
            <a:spLocks noChangeArrowheads="1"/>
          </p:cNvSpPr>
          <p:nvPr/>
        </p:nvSpPr>
        <p:spPr bwMode="auto">
          <a:xfrm>
            <a:off x="1801813" y="4162425"/>
            <a:ext cx="5635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6" name="Oval 39"/>
          <p:cNvSpPr>
            <a:spLocks noChangeArrowheads="1"/>
          </p:cNvSpPr>
          <p:nvPr/>
        </p:nvSpPr>
        <p:spPr bwMode="auto">
          <a:xfrm>
            <a:off x="6030913" y="3200400"/>
            <a:ext cx="5635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7" name="Oval 40"/>
          <p:cNvSpPr>
            <a:spLocks noChangeArrowheads="1"/>
          </p:cNvSpPr>
          <p:nvPr/>
        </p:nvSpPr>
        <p:spPr bwMode="auto">
          <a:xfrm>
            <a:off x="6030913" y="4176713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8" name="Oval 41"/>
          <p:cNvSpPr>
            <a:spLocks noChangeArrowheads="1"/>
          </p:cNvSpPr>
          <p:nvPr/>
        </p:nvSpPr>
        <p:spPr bwMode="auto">
          <a:xfrm>
            <a:off x="6030913" y="5140325"/>
            <a:ext cx="5635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9" name="Oval 42"/>
          <p:cNvSpPr>
            <a:spLocks noChangeArrowheads="1"/>
          </p:cNvSpPr>
          <p:nvPr/>
        </p:nvSpPr>
        <p:spPr bwMode="auto">
          <a:xfrm>
            <a:off x="1844675" y="512603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0" name="Oval 43"/>
          <p:cNvSpPr>
            <a:spLocks noChangeArrowheads="1"/>
          </p:cNvSpPr>
          <p:nvPr/>
        </p:nvSpPr>
        <p:spPr bwMode="auto">
          <a:xfrm>
            <a:off x="790575" y="5126038"/>
            <a:ext cx="5635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1" name="Oval 44"/>
          <p:cNvSpPr>
            <a:spLocks noChangeArrowheads="1"/>
          </p:cNvSpPr>
          <p:nvPr/>
        </p:nvSpPr>
        <p:spPr bwMode="auto">
          <a:xfrm>
            <a:off x="8116888" y="3186113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2" name="Oval 45"/>
          <p:cNvSpPr>
            <a:spLocks noChangeArrowheads="1"/>
          </p:cNvSpPr>
          <p:nvPr/>
        </p:nvSpPr>
        <p:spPr bwMode="auto">
          <a:xfrm>
            <a:off x="8116888" y="4164013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3" name="Oval 46"/>
          <p:cNvSpPr>
            <a:spLocks noChangeArrowheads="1"/>
          </p:cNvSpPr>
          <p:nvPr/>
        </p:nvSpPr>
        <p:spPr bwMode="auto">
          <a:xfrm>
            <a:off x="8116888" y="512603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4" name="Text Box 47"/>
          <p:cNvSpPr txBox="1">
            <a:spLocks noChangeArrowheads="1"/>
          </p:cNvSpPr>
          <p:nvPr/>
        </p:nvSpPr>
        <p:spPr bwMode="auto">
          <a:xfrm>
            <a:off x="1262063" y="3249613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bar</a:t>
            </a:r>
          </a:p>
        </p:txBody>
      </p:sp>
      <p:sp>
        <p:nvSpPr>
          <p:cNvPr id="44075" name="Text Box 48"/>
          <p:cNvSpPr txBox="1">
            <a:spLocks noChangeArrowheads="1"/>
          </p:cNvSpPr>
          <p:nvPr/>
        </p:nvSpPr>
        <p:spPr bwMode="auto">
          <a:xfrm>
            <a:off x="747713" y="42465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west</a:t>
            </a:r>
          </a:p>
        </p:txBody>
      </p:sp>
      <p:sp>
        <p:nvSpPr>
          <p:cNvPr id="44076" name="Text Box 49"/>
          <p:cNvSpPr txBox="1">
            <a:spLocks noChangeArrowheads="1"/>
          </p:cNvSpPr>
          <p:nvPr/>
        </p:nvSpPr>
        <p:spPr bwMode="auto">
          <a:xfrm>
            <a:off x="1768475" y="4246563"/>
            <a:ext cx="60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east</a:t>
            </a:r>
          </a:p>
        </p:txBody>
      </p:sp>
      <p:sp>
        <p:nvSpPr>
          <p:cNvPr id="44077" name="Text Box 50"/>
          <p:cNvSpPr txBox="1">
            <a:spLocks noChangeArrowheads="1"/>
          </p:cNvSpPr>
          <p:nvPr/>
        </p:nvSpPr>
        <p:spPr bwMode="auto">
          <a:xfrm>
            <a:off x="831850" y="517525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 New Roman" pitchFamily="-1" charset="0"/>
              </a:rPr>
              <a:t>foo</a:t>
            </a:r>
          </a:p>
        </p:txBody>
      </p:sp>
      <p:sp>
        <p:nvSpPr>
          <p:cNvPr id="44078" name="Text Box 51"/>
          <p:cNvSpPr txBox="1">
            <a:spLocks noChangeArrowheads="1"/>
          </p:cNvSpPr>
          <p:nvPr/>
        </p:nvSpPr>
        <p:spPr bwMode="auto">
          <a:xfrm>
            <a:off x="1885950" y="517525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my</a:t>
            </a:r>
          </a:p>
        </p:txBody>
      </p:sp>
      <p:sp>
        <p:nvSpPr>
          <p:cNvPr id="44079" name="Line 52"/>
          <p:cNvSpPr>
            <a:spLocks noChangeShapeType="1"/>
          </p:cNvSpPr>
          <p:nvPr/>
        </p:nvSpPr>
        <p:spPr bwMode="auto">
          <a:xfrm>
            <a:off x="1541463" y="2813050"/>
            <a:ext cx="1587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0" name="Line 53"/>
          <p:cNvSpPr>
            <a:spLocks noChangeShapeType="1"/>
          </p:cNvSpPr>
          <p:nvPr/>
        </p:nvSpPr>
        <p:spPr bwMode="auto">
          <a:xfrm flipH="1">
            <a:off x="1050925" y="3762375"/>
            <a:ext cx="360363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1" name="Line 54"/>
          <p:cNvSpPr>
            <a:spLocks noChangeShapeType="1"/>
          </p:cNvSpPr>
          <p:nvPr/>
        </p:nvSpPr>
        <p:spPr bwMode="auto">
          <a:xfrm>
            <a:off x="1625600" y="3748088"/>
            <a:ext cx="41592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2" name="Line 55"/>
          <p:cNvSpPr>
            <a:spLocks noChangeShapeType="1"/>
          </p:cNvSpPr>
          <p:nvPr/>
        </p:nvSpPr>
        <p:spPr bwMode="auto">
          <a:xfrm>
            <a:off x="1071563" y="4745038"/>
            <a:ext cx="1587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3" name="Line 56"/>
          <p:cNvSpPr>
            <a:spLocks noChangeShapeType="1"/>
          </p:cNvSpPr>
          <p:nvPr/>
        </p:nvSpPr>
        <p:spPr bwMode="auto">
          <a:xfrm>
            <a:off x="2097088" y="4730750"/>
            <a:ext cx="1587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4" name="Line 57"/>
          <p:cNvSpPr>
            <a:spLocks noChangeShapeType="1"/>
          </p:cNvSpPr>
          <p:nvPr/>
        </p:nvSpPr>
        <p:spPr bwMode="auto">
          <a:xfrm>
            <a:off x="6311900" y="2833688"/>
            <a:ext cx="158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5" name="Line 58"/>
          <p:cNvSpPr>
            <a:spLocks noChangeShapeType="1"/>
          </p:cNvSpPr>
          <p:nvPr/>
        </p:nvSpPr>
        <p:spPr bwMode="auto">
          <a:xfrm>
            <a:off x="6313488" y="3762375"/>
            <a:ext cx="1587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6" name="Line 59"/>
          <p:cNvSpPr>
            <a:spLocks noChangeShapeType="1"/>
          </p:cNvSpPr>
          <p:nvPr/>
        </p:nvSpPr>
        <p:spPr bwMode="auto">
          <a:xfrm>
            <a:off x="6313488" y="4773613"/>
            <a:ext cx="1587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7" name="Oval 60"/>
          <p:cNvSpPr>
            <a:spLocks noChangeArrowheads="1"/>
          </p:cNvSpPr>
          <p:nvPr/>
        </p:nvSpPr>
        <p:spPr bwMode="auto">
          <a:xfrm>
            <a:off x="8116888" y="6053138"/>
            <a:ext cx="563562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8" name="Line 61"/>
          <p:cNvSpPr>
            <a:spLocks noChangeShapeType="1"/>
          </p:cNvSpPr>
          <p:nvPr/>
        </p:nvSpPr>
        <p:spPr bwMode="auto">
          <a:xfrm>
            <a:off x="8428038" y="2805113"/>
            <a:ext cx="15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9" name="Line 62"/>
          <p:cNvSpPr>
            <a:spLocks noChangeShapeType="1"/>
          </p:cNvSpPr>
          <p:nvPr/>
        </p:nvSpPr>
        <p:spPr bwMode="auto">
          <a:xfrm>
            <a:off x="8399463" y="3748088"/>
            <a:ext cx="1587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0" name="Line 63"/>
          <p:cNvSpPr>
            <a:spLocks noChangeShapeType="1"/>
          </p:cNvSpPr>
          <p:nvPr/>
        </p:nvSpPr>
        <p:spPr bwMode="auto">
          <a:xfrm>
            <a:off x="8399463" y="4716463"/>
            <a:ext cx="1587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1" name="Line 64"/>
          <p:cNvSpPr>
            <a:spLocks noChangeShapeType="1"/>
          </p:cNvSpPr>
          <p:nvPr/>
        </p:nvSpPr>
        <p:spPr bwMode="auto">
          <a:xfrm>
            <a:off x="8399463" y="5686425"/>
            <a:ext cx="1587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2" name="Text Box 65"/>
          <p:cNvSpPr txBox="1">
            <a:spLocks noChangeArrowheads="1"/>
          </p:cNvSpPr>
          <p:nvPr/>
        </p:nvSpPr>
        <p:spPr bwMode="auto">
          <a:xfrm>
            <a:off x="6100763" y="3249613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ac</a:t>
            </a:r>
          </a:p>
        </p:txBody>
      </p:sp>
      <p:sp>
        <p:nvSpPr>
          <p:cNvPr id="44093" name="Text Box 66"/>
          <p:cNvSpPr txBox="1">
            <a:spLocks noChangeArrowheads="1"/>
          </p:cNvSpPr>
          <p:nvPr/>
        </p:nvSpPr>
        <p:spPr bwMode="auto">
          <a:xfrm>
            <a:off x="5995988" y="4260850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cam</a:t>
            </a:r>
          </a:p>
        </p:txBody>
      </p:sp>
      <p:sp>
        <p:nvSpPr>
          <p:cNvPr id="44094" name="Text Box 67"/>
          <p:cNvSpPr txBox="1">
            <a:spLocks noChangeArrowheads="1"/>
          </p:cNvSpPr>
          <p:nvPr/>
        </p:nvSpPr>
        <p:spPr bwMode="auto">
          <a:xfrm>
            <a:off x="6045200" y="5216525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usr</a:t>
            </a:r>
          </a:p>
        </p:txBody>
      </p:sp>
      <p:sp>
        <p:nvSpPr>
          <p:cNvPr id="44095" name="Text Box 68"/>
          <p:cNvSpPr txBox="1">
            <a:spLocks noChangeArrowheads="1"/>
          </p:cNvSpPr>
          <p:nvPr/>
        </p:nvSpPr>
        <p:spPr bwMode="auto">
          <a:xfrm>
            <a:off x="8147050" y="3235325"/>
            <a:ext cx="549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tx2"/>
                </a:solidFill>
                <a:latin typeface="Times New Roman" pitchFamily="-1" charset="0"/>
              </a:rPr>
              <a:t>in-</a:t>
            </a:r>
          </a:p>
          <a:p>
            <a:pPr eaLnBrk="0" hangingPunct="0">
              <a:lnSpc>
                <a:spcPct val="80000"/>
              </a:lnSpc>
            </a:pPr>
            <a:r>
              <a:rPr lang="en-US" sz="1400">
                <a:solidFill>
                  <a:schemeClr val="tx2"/>
                </a:solidFill>
                <a:latin typeface="Times New Roman" pitchFamily="-1" charset="0"/>
              </a:rPr>
              <a:t>addr</a:t>
            </a:r>
          </a:p>
        </p:txBody>
      </p:sp>
      <p:sp>
        <p:nvSpPr>
          <p:cNvPr id="44096" name="Text Box 69"/>
          <p:cNvSpPr txBox="1">
            <a:spLocks noChangeArrowheads="1"/>
          </p:cNvSpPr>
          <p:nvPr/>
        </p:nvSpPr>
        <p:spPr bwMode="auto">
          <a:xfrm>
            <a:off x="8210550" y="42465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12</a:t>
            </a:r>
          </a:p>
        </p:txBody>
      </p:sp>
      <p:sp>
        <p:nvSpPr>
          <p:cNvPr id="44097" name="Text Box 70"/>
          <p:cNvSpPr txBox="1">
            <a:spLocks noChangeArrowheads="1"/>
          </p:cNvSpPr>
          <p:nvPr/>
        </p:nvSpPr>
        <p:spPr bwMode="auto">
          <a:xfrm>
            <a:off x="8208963" y="52022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34</a:t>
            </a:r>
          </a:p>
        </p:txBody>
      </p:sp>
      <p:sp>
        <p:nvSpPr>
          <p:cNvPr id="44098" name="Text Box 71"/>
          <p:cNvSpPr txBox="1">
            <a:spLocks noChangeArrowheads="1"/>
          </p:cNvSpPr>
          <p:nvPr/>
        </p:nvSpPr>
        <p:spPr bwMode="auto">
          <a:xfrm>
            <a:off x="8208963" y="61039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56</a:t>
            </a:r>
          </a:p>
        </p:txBody>
      </p:sp>
      <p:sp>
        <p:nvSpPr>
          <p:cNvPr id="44099" name="Text Box 72"/>
          <p:cNvSpPr txBox="1">
            <a:spLocks noChangeArrowheads="1"/>
          </p:cNvSpPr>
          <p:nvPr/>
        </p:nvSpPr>
        <p:spPr bwMode="auto">
          <a:xfrm>
            <a:off x="1949450" y="2895600"/>
            <a:ext cx="185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0">
                <a:latin typeface="Times New Roman" pitchFamily="-1" charset="0"/>
              </a:rPr>
              <a:t>generic domains</a:t>
            </a:r>
          </a:p>
        </p:txBody>
      </p:sp>
      <p:sp>
        <p:nvSpPr>
          <p:cNvPr id="44100" name="Text Box 73"/>
          <p:cNvSpPr txBox="1">
            <a:spLocks noChangeArrowheads="1"/>
          </p:cNvSpPr>
          <p:nvPr/>
        </p:nvSpPr>
        <p:spPr bwMode="auto">
          <a:xfrm>
            <a:off x="4149725" y="2895600"/>
            <a:ext cx="1881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0">
                <a:latin typeface="Times New Roman" pitchFamily="-1" charset="0"/>
              </a:rPr>
              <a:t>country domains</a:t>
            </a:r>
          </a:p>
        </p:txBody>
      </p:sp>
      <p:sp>
        <p:nvSpPr>
          <p:cNvPr id="44101" name="Text Box 74"/>
          <p:cNvSpPr txBox="1">
            <a:spLocks noChangeArrowheads="1"/>
          </p:cNvSpPr>
          <p:nvPr/>
        </p:nvSpPr>
        <p:spPr bwMode="auto">
          <a:xfrm>
            <a:off x="1262063" y="5699125"/>
            <a:ext cx="191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-1" charset="0"/>
              </a:rPr>
              <a:t>my.east.bar.edu</a:t>
            </a:r>
          </a:p>
        </p:txBody>
      </p:sp>
      <p:sp>
        <p:nvSpPr>
          <p:cNvPr id="44102" name="Text Box 75"/>
          <p:cNvSpPr txBox="1">
            <a:spLocks noChangeArrowheads="1"/>
          </p:cNvSpPr>
          <p:nvPr/>
        </p:nvSpPr>
        <p:spPr bwMode="auto">
          <a:xfrm>
            <a:off x="5386388" y="5699125"/>
            <a:ext cx="170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66FF"/>
                </a:solidFill>
                <a:latin typeface="Times New Roman" pitchFamily="-1" charset="0"/>
              </a:rPr>
              <a:t>usr.cam.ac.uk</a:t>
            </a:r>
          </a:p>
        </p:txBody>
      </p:sp>
      <p:sp>
        <p:nvSpPr>
          <p:cNvPr id="44103" name="Text Box 76"/>
          <p:cNvSpPr txBox="1">
            <a:spLocks noChangeArrowheads="1"/>
          </p:cNvSpPr>
          <p:nvPr/>
        </p:nvSpPr>
        <p:spPr bwMode="auto">
          <a:xfrm>
            <a:off x="6553200" y="6400800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tx2"/>
                </a:solidFill>
                <a:latin typeface="Times New Roman" pitchFamily="-1" charset="0"/>
              </a:rPr>
              <a:t>12.34.56.0/24</a:t>
            </a:r>
          </a:p>
        </p:txBody>
      </p:sp>
    </p:spTree>
    <p:extLst>
      <p:ext uri="{BB962C8B-B14F-4D97-AF65-F5344CB8AC3E}">
        <p14:creationId xmlns:p14="http://schemas.microsoft.com/office/powerpoint/2010/main" val="417598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DNS Root Servers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188" y="1219200"/>
            <a:ext cx="8478837" cy="46482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13 root servers (see 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hlinkClick r:id="rId3"/>
              </a:rPr>
              <a:t>http://www.root-servers.org/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)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Labeled A through M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4008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B13300-BF8C-B44F-8964-9686364379F0}" type="slidenum">
              <a:rPr lang="en-US">
                <a:latin typeface="Courier New" pitchFamily="-1" charset="0"/>
              </a:rPr>
              <a:pPr/>
              <a:t>13</a:t>
            </a:fld>
            <a:endParaRPr lang="en-US">
              <a:latin typeface="Courier New" pitchFamily="-1" charset="0"/>
            </a:endParaRPr>
          </a:p>
        </p:txBody>
      </p:sp>
      <p:sp>
        <p:nvSpPr>
          <p:cNvPr id="39941" name="AutoShape 4"/>
          <p:cNvSpPr>
            <a:spLocks noChangeAspect="1" noChangeArrowheads="1"/>
          </p:cNvSpPr>
          <p:nvPr/>
        </p:nvSpPr>
        <p:spPr bwMode="auto">
          <a:xfrm>
            <a:off x="481013" y="2784475"/>
            <a:ext cx="72342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5" descr="worl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760788"/>
            <a:ext cx="5400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Freeform 6"/>
          <p:cNvSpPr>
            <a:spLocks/>
          </p:cNvSpPr>
          <p:nvPr/>
        </p:nvSpPr>
        <p:spPr bwMode="auto">
          <a:xfrm>
            <a:off x="2605088" y="2962275"/>
            <a:ext cx="804862" cy="1511300"/>
          </a:xfrm>
          <a:custGeom>
            <a:avLst/>
            <a:gdLst>
              <a:gd name="T0" fmla="*/ 0 w 963"/>
              <a:gd name="T1" fmla="*/ 0 h 1893"/>
              <a:gd name="T2" fmla="*/ 0 w 963"/>
              <a:gd name="T3" fmla="*/ 2147483647 h 1893"/>
              <a:gd name="T4" fmla="*/ 2147483647 w 963"/>
              <a:gd name="T5" fmla="*/ 2147483647 h 1893"/>
              <a:gd name="T6" fmla="*/ 0 60000 65536"/>
              <a:gd name="T7" fmla="*/ 0 60000 65536"/>
              <a:gd name="T8" fmla="*/ 0 60000 65536"/>
              <a:gd name="T9" fmla="*/ 0 w 963"/>
              <a:gd name="T10" fmla="*/ 0 h 1893"/>
              <a:gd name="T11" fmla="*/ 963 w 963"/>
              <a:gd name="T12" fmla="*/ 1893 h 18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273050" y="5338763"/>
            <a:ext cx="28511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B USC-ISI Marina del Rey, CA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L ICANN Los Angeles, CA</a:t>
            </a:r>
          </a:p>
          <a:p>
            <a:pPr eaLnBrk="0" hangingPunct="0"/>
            <a:endParaRPr lang="en-US" sz="1500" b="0">
              <a:latin typeface="Times New Roman" pitchFamily="-1" charset="0"/>
            </a:endParaRPr>
          </a:p>
        </p:txBody>
      </p:sp>
      <p:sp>
        <p:nvSpPr>
          <p:cNvPr id="39945" name="Freeform 8"/>
          <p:cNvSpPr>
            <a:spLocks/>
          </p:cNvSpPr>
          <p:nvPr/>
        </p:nvSpPr>
        <p:spPr bwMode="auto">
          <a:xfrm>
            <a:off x="1752600" y="4660900"/>
            <a:ext cx="952500" cy="668338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169863" y="3505200"/>
            <a:ext cx="25733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E NASA Mt View, CA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F  Internet Software C. Palo Alto, CA (and 17 other locations)</a:t>
            </a:r>
          </a:p>
          <a:p>
            <a:pPr eaLnBrk="0" hangingPunct="0"/>
            <a:endParaRPr lang="en-US" sz="1500" b="0">
              <a:latin typeface="Times New Roman" pitchFamily="-1" charset="0"/>
            </a:endParaRPr>
          </a:p>
        </p:txBody>
      </p:sp>
      <p:sp>
        <p:nvSpPr>
          <p:cNvPr id="39947" name="Freeform 10"/>
          <p:cNvSpPr>
            <a:spLocks/>
          </p:cNvSpPr>
          <p:nvPr/>
        </p:nvSpPr>
        <p:spPr bwMode="auto">
          <a:xfrm flipV="1">
            <a:off x="1447800" y="4343400"/>
            <a:ext cx="1235075" cy="242888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5426075" y="3265488"/>
            <a:ext cx="24987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I </a:t>
            </a:r>
            <a:r>
              <a:rPr lang="en-US" sz="1500" b="0">
                <a:latin typeface="Arial" pitchFamily="-1" charset="0"/>
              </a:rPr>
              <a:t>Autonomica,</a:t>
            </a:r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 Stockholm (plus 3 other locations)</a:t>
            </a:r>
          </a:p>
        </p:txBody>
      </p:sp>
      <p:sp>
        <p:nvSpPr>
          <p:cNvPr id="39949" name="Freeform 12"/>
          <p:cNvSpPr>
            <a:spLocks/>
          </p:cNvSpPr>
          <p:nvPr/>
        </p:nvSpPr>
        <p:spPr bwMode="auto">
          <a:xfrm>
            <a:off x="4876800" y="3657600"/>
            <a:ext cx="914400" cy="60960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5375275" y="2911475"/>
            <a:ext cx="4378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K RIPE London (+ Amsterdam, Frankfurt)</a:t>
            </a:r>
            <a:endParaRPr lang="en-US" sz="1500" b="0">
              <a:latin typeface="Times New Roman" pitchFamily="-1" charset="0"/>
            </a:endParaRPr>
          </a:p>
        </p:txBody>
      </p:sp>
      <p:sp>
        <p:nvSpPr>
          <p:cNvPr id="39951" name="Freeform 14"/>
          <p:cNvSpPr>
            <a:spLocks/>
          </p:cNvSpPr>
          <p:nvPr/>
        </p:nvSpPr>
        <p:spPr bwMode="auto">
          <a:xfrm>
            <a:off x="4570413" y="3128963"/>
            <a:ext cx="771525" cy="1158875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7426325" y="4057650"/>
            <a:ext cx="1565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m WIDE Tokyo</a:t>
            </a:r>
            <a:endParaRPr lang="en-US" sz="1500" b="0">
              <a:latin typeface="Times New Roman" pitchFamily="-1" charset="0"/>
            </a:endParaRPr>
          </a:p>
        </p:txBody>
      </p:sp>
      <p:sp>
        <p:nvSpPr>
          <p:cNvPr id="39953" name="Freeform 16"/>
          <p:cNvSpPr>
            <a:spLocks/>
          </p:cNvSpPr>
          <p:nvPr/>
        </p:nvSpPr>
        <p:spPr bwMode="auto">
          <a:xfrm>
            <a:off x="6851650" y="4267200"/>
            <a:ext cx="539750" cy="2921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2665413" y="2057400"/>
            <a:ext cx="39036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A Verisign, Dulles, VA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C Cogent, Herndon, VA (also Los Angeles)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D U Maryland College Park, MD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G US DoD Vienna, VA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H ARL Aberdeen, MD</a:t>
            </a:r>
          </a:p>
          <a:p>
            <a:pPr algn="l" eaLnBrk="0" hangingPunct="0"/>
            <a:r>
              <a:rPr lang="en-US" sz="1500" b="0">
                <a:solidFill>
                  <a:srgbClr val="000000"/>
                </a:solidFill>
                <a:latin typeface="Arial" pitchFamily="-1" charset="0"/>
              </a:rPr>
              <a:t>J Verisign, ( 11 locations)</a:t>
            </a:r>
          </a:p>
          <a:p>
            <a:pPr eaLnBrk="0" hangingPunct="0"/>
            <a:endParaRPr lang="en-US" sz="1500" b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TLD and Authoritative DNS Servers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Top-level domain (TLD) servers</a:t>
            </a:r>
          </a:p>
          <a:p>
            <a:pPr lvl="1" eaLnBrk="1" hangingPunct="1"/>
            <a:r>
              <a:rPr lang="en-US"/>
              <a:t>Generic domains (e.g., com, org, edu)</a:t>
            </a:r>
          </a:p>
          <a:p>
            <a:pPr lvl="1" eaLnBrk="1" hangingPunct="1"/>
            <a:r>
              <a:rPr lang="en-US"/>
              <a:t>Country domains (e.g., uk, fr, ca, jp)</a:t>
            </a:r>
          </a:p>
          <a:p>
            <a:pPr lvl="1" eaLnBrk="1" hangingPunct="1"/>
            <a:r>
              <a:rPr lang="en-US"/>
              <a:t>Typically managed professionally</a:t>
            </a:r>
          </a:p>
          <a:p>
            <a:pPr lvl="2" eaLnBrk="1" hangingPunct="1"/>
            <a:r>
              <a:rPr lang="en-US">
                <a:ea typeface="ＭＳ Ｐゴシック" pitchFamily="-1" charset="-128"/>
              </a:rPr>
              <a:t>Network Solutions maintains servers for “com”</a:t>
            </a:r>
          </a:p>
          <a:p>
            <a:pPr lvl="2" eaLnBrk="1" hangingPunct="1"/>
            <a:r>
              <a:rPr lang="en-US">
                <a:ea typeface="ＭＳ Ｐゴシック" pitchFamily="-1" charset="-128"/>
              </a:rPr>
              <a:t>Educause maintains servers for “edu”</a:t>
            </a:r>
          </a:p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Authoritative DNS servers</a:t>
            </a:r>
          </a:p>
          <a:p>
            <a:pPr lvl="1" eaLnBrk="1" hangingPunct="1"/>
            <a:r>
              <a:rPr lang="en-US"/>
              <a:t>Provide public records for hosts at an organization</a:t>
            </a:r>
          </a:p>
          <a:p>
            <a:pPr lvl="1" eaLnBrk="1" hangingPunct="1"/>
            <a:r>
              <a:rPr lang="en-US"/>
              <a:t>For the organization’s servers (e.g., Web and mail)</a:t>
            </a:r>
          </a:p>
          <a:p>
            <a:pPr lvl="1" eaLnBrk="1" hangingPunct="1"/>
            <a:r>
              <a:rPr lang="en-US"/>
              <a:t>Can be maintained locally or by a service provider</a:t>
            </a:r>
          </a:p>
          <a:p>
            <a:pPr eaLnBrk="1" hangingPunct="1"/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70DF1-59CA-6845-A300-BD323209B581}" type="slidenum">
              <a:rPr lang="en-US">
                <a:latin typeface="Courier New" pitchFamily="-1" charset="0"/>
              </a:rPr>
              <a:pPr/>
              <a:t>14</a:t>
            </a:fld>
            <a:endParaRPr lang="en-US">
              <a:latin typeface="Courier Ne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Example</a:t>
            </a:r>
          </a:p>
        </p:txBody>
      </p:sp>
      <p:sp>
        <p:nvSpPr>
          <p:cNvPr id="48133" name="Rectangle 65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3733800" cy="1295400"/>
          </a:xfrm>
        </p:spPr>
        <p:txBody>
          <a:bodyPr/>
          <a:lstStyle/>
          <a:p>
            <a:pPr eaLnBrk="1" hangingPunct="1">
              <a:spcAft>
                <a:spcPts val="3000"/>
              </a:spcAft>
              <a:buFontTx/>
              <a:buNone/>
            </a:pP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Host at </a:t>
            </a:r>
            <a:r>
              <a:rPr lang="en-US" sz="2400">
                <a:latin typeface="Courier" pitchFamily="-1" charset="0"/>
                <a:ea typeface="Courier" pitchFamily="-1" charset="0"/>
                <a:cs typeface="Courier" pitchFamily="-1" charset="0"/>
              </a:rPr>
              <a:t>cis.poly.edu 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wants IP address for </a:t>
            </a:r>
            <a:r>
              <a:rPr lang="en-US" sz="2400">
                <a:latin typeface="Courier" pitchFamily="-1" charset="0"/>
                <a:ea typeface="Courier" pitchFamily="-1" charset="0"/>
                <a:cs typeface="Courier" pitchFamily="-1" charset="0"/>
              </a:rPr>
              <a:t>gaia.cs.umass.edu</a:t>
            </a: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366539-C3BC-FC44-A517-B4C27CF666BF}" type="slidenum">
              <a:rPr lang="en-US">
                <a:latin typeface="Courier New" pitchFamily="-1" charset="0"/>
              </a:rPr>
              <a:pPr/>
              <a:t>15</a:t>
            </a:fld>
            <a:endParaRPr lang="en-US">
              <a:latin typeface="Courier New" pitchFamily="-1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514725" y="5100638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3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00638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3"/>
          <p:cNvSpPr txBox="1">
            <a:spLocks noChangeArrowheads="1"/>
          </p:cNvSpPr>
          <p:nvPr/>
        </p:nvSpPr>
        <p:spPr bwMode="auto">
          <a:xfrm>
            <a:off x="2682875" y="5486400"/>
            <a:ext cx="18446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latin typeface="Comic Sans MS" pitchFamily="-1" charset="0"/>
              </a:rPr>
              <a:t>requesting host</a:t>
            </a:r>
            <a:endParaRPr lang="en-US" sz="2400" b="0">
              <a:latin typeface="Times New Roman" pitchFamily="-1" charset="0"/>
            </a:endParaRPr>
          </a:p>
          <a:p>
            <a:pPr eaLnBrk="0" hangingPunct="0"/>
            <a:r>
              <a:rPr lang="en-US" sz="1600"/>
              <a:t>cis.poly.edu</a:t>
            </a:r>
            <a:endParaRPr lang="en-US" sz="1600" b="0">
              <a:latin typeface="Times New Roman" pitchFamily="-1" charset="0"/>
            </a:endParaRPr>
          </a:p>
        </p:txBody>
      </p:sp>
      <p:sp>
        <p:nvSpPr>
          <p:cNvPr id="48136" name="Text Box 4"/>
          <p:cNvSpPr txBox="1">
            <a:spLocks noChangeArrowheads="1"/>
          </p:cNvSpPr>
          <p:nvPr/>
        </p:nvSpPr>
        <p:spPr bwMode="auto">
          <a:xfrm>
            <a:off x="6457950" y="6048375"/>
            <a:ext cx="226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/>
              <a:t>gaia.cs.umass.edu</a:t>
            </a:r>
            <a:endParaRPr lang="en-US" sz="1600" b="0">
              <a:latin typeface="Times New Roman" pitchFamily="-1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638800" y="5991225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4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991225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62375" y="3025775"/>
            <a:ext cx="369888" cy="657225"/>
            <a:chOff x="4180" y="783"/>
            <a:chExt cx="150" cy="307"/>
          </a:xfrm>
        </p:grpSpPr>
        <p:sp>
          <p:nvSpPr>
            <p:cNvPr id="48187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8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9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0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1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2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3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4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38" name="Text Box 15"/>
          <p:cNvSpPr txBox="1">
            <a:spLocks noChangeArrowheads="1"/>
          </p:cNvSpPr>
          <p:nvPr/>
        </p:nvSpPr>
        <p:spPr bwMode="auto">
          <a:xfrm>
            <a:off x="4316413" y="1219200"/>
            <a:ext cx="201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latin typeface="Comic Sans MS" pitchFamily="-1" charset="0"/>
              </a:rPr>
              <a:t>root DNS server</a:t>
            </a:r>
            <a:endParaRPr lang="en-US" sz="1600" b="0">
              <a:latin typeface="Times New Roman" pitchFamily="-1" charset="0"/>
            </a:endParaRPr>
          </a:p>
        </p:txBody>
      </p:sp>
      <p:sp>
        <p:nvSpPr>
          <p:cNvPr id="1185808" name="Line 16"/>
          <p:cNvSpPr>
            <a:spLocks noChangeShapeType="1"/>
          </p:cNvSpPr>
          <p:nvPr/>
        </p:nvSpPr>
        <p:spPr bwMode="auto">
          <a:xfrm flipH="1" flipV="1">
            <a:off x="3811588" y="3713163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09" name="Line 17"/>
          <p:cNvSpPr>
            <a:spLocks noChangeShapeType="1"/>
          </p:cNvSpPr>
          <p:nvPr/>
        </p:nvSpPr>
        <p:spPr bwMode="auto">
          <a:xfrm flipV="1">
            <a:off x="3925888" y="2017713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0" name="Line 18"/>
          <p:cNvSpPr>
            <a:spLocks noChangeShapeType="1"/>
          </p:cNvSpPr>
          <p:nvPr/>
        </p:nvSpPr>
        <p:spPr bwMode="auto">
          <a:xfrm flipV="1">
            <a:off x="4211638" y="3179763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1" name="Line 19"/>
          <p:cNvSpPr>
            <a:spLocks noChangeShapeType="1"/>
          </p:cNvSpPr>
          <p:nvPr/>
        </p:nvSpPr>
        <p:spPr bwMode="auto">
          <a:xfrm flipH="1" flipV="1">
            <a:off x="4211638" y="3351213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2" name="Line 20"/>
          <p:cNvSpPr>
            <a:spLocks noChangeShapeType="1"/>
          </p:cNvSpPr>
          <p:nvPr/>
        </p:nvSpPr>
        <p:spPr bwMode="auto">
          <a:xfrm flipH="1">
            <a:off x="4135438" y="2246313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13" name="Line 21"/>
          <p:cNvSpPr>
            <a:spLocks noChangeShapeType="1"/>
          </p:cNvSpPr>
          <p:nvPr/>
        </p:nvSpPr>
        <p:spPr bwMode="auto">
          <a:xfrm>
            <a:off x="4002088" y="3741738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17663" y="3116263"/>
            <a:ext cx="1998662" cy="611187"/>
            <a:chOff x="2800" y="2132"/>
            <a:chExt cx="1259" cy="385"/>
          </a:xfrm>
        </p:grpSpPr>
        <p:sp>
          <p:nvSpPr>
            <p:cNvPr id="48185" name="Rectangle 23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6" name="Text Box 24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0">
                  <a:latin typeface="Comic Sans MS" pitchFamily="-1" charset="0"/>
                </a:rPr>
                <a:t>local DNS server</a:t>
              </a:r>
              <a:endParaRPr lang="en-US" sz="2400" b="0">
                <a:latin typeface="Times New Roman" pitchFamily="-1" charset="0"/>
              </a:endParaRPr>
            </a:p>
            <a:p>
              <a:pPr eaLnBrk="0" hangingPunct="0"/>
              <a:r>
                <a:rPr lang="en-US" sz="1600"/>
                <a:t>dns.poly.edu</a:t>
              </a:r>
              <a:endParaRPr lang="en-US" sz="1600" b="0">
                <a:latin typeface="Times New Roman" pitchFamily="-1" charset="0"/>
              </a:endParaRPr>
            </a:p>
          </p:txBody>
        </p:sp>
      </p:grpSp>
      <p:sp>
        <p:nvSpPr>
          <p:cNvPr id="1185817" name="Text Box 25"/>
          <p:cNvSpPr txBox="1">
            <a:spLocks noChangeArrowheads="1"/>
          </p:cNvSpPr>
          <p:nvPr/>
        </p:nvSpPr>
        <p:spPr bwMode="auto">
          <a:xfrm>
            <a:off x="3522663" y="4568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1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18" name="Text Box 26"/>
          <p:cNvSpPr txBox="1">
            <a:spLocks noChangeArrowheads="1"/>
          </p:cNvSpPr>
          <p:nvPr/>
        </p:nvSpPr>
        <p:spPr bwMode="auto">
          <a:xfrm>
            <a:off x="4065588" y="2235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2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19" name="Text Box 27"/>
          <p:cNvSpPr txBox="1">
            <a:spLocks noChangeArrowheads="1"/>
          </p:cNvSpPr>
          <p:nvPr/>
        </p:nvSpPr>
        <p:spPr bwMode="auto">
          <a:xfrm>
            <a:off x="4503738" y="2473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3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20" name="Text Box 28"/>
          <p:cNvSpPr txBox="1">
            <a:spLocks noChangeArrowheads="1"/>
          </p:cNvSpPr>
          <p:nvPr/>
        </p:nvSpPr>
        <p:spPr bwMode="auto">
          <a:xfrm>
            <a:off x="4818063" y="2882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4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21" name="Text Box 29"/>
          <p:cNvSpPr txBox="1">
            <a:spLocks noChangeArrowheads="1"/>
          </p:cNvSpPr>
          <p:nvPr/>
        </p:nvSpPr>
        <p:spPr bwMode="auto">
          <a:xfrm>
            <a:off x="4848225" y="3370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5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22" name="Text Box 30"/>
          <p:cNvSpPr txBox="1">
            <a:spLocks noChangeArrowheads="1"/>
          </p:cNvSpPr>
          <p:nvPr/>
        </p:nvSpPr>
        <p:spPr bwMode="auto">
          <a:xfrm>
            <a:off x="5445125" y="44100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6</a:t>
            </a:r>
            <a:endParaRPr lang="en-US" sz="2400" b="0">
              <a:latin typeface="Times New Roman" pitchFamily="-1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876800" y="1606550"/>
            <a:ext cx="369888" cy="657225"/>
            <a:chOff x="4180" y="783"/>
            <a:chExt cx="150" cy="307"/>
          </a:xfrm>
        </p:grpSpPr>
        <p:sp>
          <p:nvSpPr>
            <p:cNvPr id="48177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8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9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0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1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2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3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4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705475" y="3035300"/>
            <a:ext cx="369888" cy="657225"/>
            <a:chOff x="4180" y="783"/>
            <a:chExt cx="150" cy="307"/>
          </a:xfrm>
        </p:grpSpPr>
        <p:sp>
          <p:nvSpPr>
            <p:cNvPr id="48169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0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1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2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3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5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6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686425" y="4654550"/>
            <a:ext cx="369888" cy="657225"/>
            <a:chOff x="4180" y="783"/>
            <a:chExt cx="150" cy="307"/>
          </a:xfrm>
        </p:grpSpPr>
        <p:sp>
          <p:nvSpPr>
            <p:cNvPr id="48161" name="AutoShape 5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2" name="Rectangle 5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3" name="Rectangle 5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4" name="AutoShape 5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5" name="Line 5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6" name="Line 5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7" name="Rectangle 5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8" name="Rectangle 5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55" name="Text Box 58"/>
          <p:cNvSpPr txBox="1">
            <a:spLocks noChangeArrowheads="1"/>
          </p:cNvSpPr>
          <p:nvPr/>
        </p:nvSpPr>
        <p:spPr bwMode="auto">
          <a:xfrm>
            <a:off x="4768850" y="5286375"/>
            <a:ext cx="2617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>
                <a:latin typeface="Comic Sans MS" pitchFamily="-1" charset="0"/>
              </a:rPr>
              <a:t>authoritative DNS server</a:t>
            </a:r>
            <a:endParaRPr lang="en-US" sz="2400" b="0">
              <a:latin typeface="Times New Roman" pitchFamily="-1" charset="0"/>
            </a:endParaRPr>
          </a:p>
          <a:p>
            <a:pPr eaLnBrk="0" hangingPunct="0"/>
            <a:r>
              <a:rPr lang="en-US" sz="1600"/>
              <a:t>dns.cs.umass.edu</a:t>
            </a:r>
            <a:endParaRPr lang="en-US" sz="1600" b="0">
              <a:latin typeface="Times New Roman" pitchFamily="-1" charset="0"/>
            </a:endParaRPr>
          </a:p>
        </p:txBody>
      </p:sp>
      <p:sp>
        <p:nvSpPr>
          <p:cNvPr id="1185851" name="Text Box 59"/>
          <p:cNvSpPr txBox="1">
            <a:spLocks noChangeArrowheads="1"/>
          </p:cNvSpPr>
          <p:nvPr/>
        </p:nvSpPr>
        <p:spPr bwMode="auto">
          <a:xfrm>
            <a:off x="4818063" y="4440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7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52" name="Text Box 60"/>
          <p:cNvSpPr txBox="1">
            <a:spLocks noChangeArrowheads="1"/>
          </p:cNvSpPr>
          <p:nvPr/>
        </p:nvSpPr>
        <p:spPr bwMode="auto">
          <a:xfrm>
            <a:off x="4075113" y="4587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Arial" pitchFamily="-1" charset="0"/>
              </a:rPr>
              <a:t>8</a:t>
            </a:r>
            <a:endParaRPr lang="en-US" sz="2400" b="0">
              <a:latin typeface="Times New Roman" pitchFamily="-1" charset="0"/>
            </a:endParaRPr>
          </a:p>
        </p:txBody>
      </p:sp>
      <p:sp>
        <p:nvSpPr>
          <p:cNvPr id="1185853" name="Line 61"/>
          <p:cNvSpPr>
            <a:spLocks noChangeShapeType="1"/>
          </p:cNvSpPr>
          <p:nvPr/>
        </p:nvSpPr>
        <p:spPr bwMode="auto">
          <a:xfrm>
            <a:off x="4144963" y="3511550"/>
            <a:ext cx="1493837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854" name="Line 62"/>
          <p:cNvSpPr>
            <a:spLocks noChangeShapeType="1"/>
          </p:cNvSpPr>
          <p:nvPr/>
        </p:nvSpPr>
        <p:spPr bwMode="auto">
          <a:xfrm flipH="1" flipV="1">
            <a:off x="4105275" y="3627438"/>
            <a:ext cx="1493838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0" name="Text Box 63"/>
          <p:cNvSpPr txBox="1">
            <a:spLocks noChangeArrowheads="1"/>
          </p:cNvSpPr>
          <p:nvPr/>
        </p:nvSpPr>
        <p:spPr bwMode="auto">
          <a:xfrm>
            <a:off x="5076825" y="25908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>
                <a:latin typeface="Comic Sans MS" pitchFamily="-1" charset="0"/>
              </a:rPr>
              <a:t>TLD DNS server</a:t>
            </a:r>
            <a:endParaRPr lang="en-US" sz="1600" b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08" grpId="0" animBg="1"/>
      <p:bldP spid="1185809" grpId="0" animBg="1"/>
      <p:bldP spid="1185810" grpId="0" animBg="1"/>
      <p:bldP spid="1185811" grpId="0" animBg="1"/>
      <p:bldP spid="1185812" grpId="0" animBg="1"/>
      <p:bldP spid="1185813" grpId="0" animBg="1"/>
      <p:bldP spid="1185817" grpId="0"/>
      <p:bldP spid="1185818" grpId="0"/>
      <p:bldP spid="1185819" grpId="0"/>
      <p:bldP spid="1185820" grpId="0"/>
      <p:bldP spid="1185821" grpId="0"/>
      <p:bldP spid="1185822" grpId="0"/>
      <p:bldP spid="1185851" grpId="0"/>
      <p:bldP spid="1185852" grpId="0"/>
      <p:bldP spid="1185853" grpId="0" animBg="1"/>
      <p:bldP spid="11858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6963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69637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sp>
        <p:nvSpPr>
          <p:cNvPr id="69639" name="Rectangle 12"/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pic>
        <p:nvPicPr>
          <p:cNvPr id="69640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3" name="Rectangle 17"/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sp>
        <p:nvSpPr>
          <p:cNvPr id="69644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5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69647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69648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1" name="Rectangle 32"/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69652" name="Rectangle 45"/>
          <p:cNvSpPr>
            <a:spLocks noChangeArrowheads="1"/>
          </p:cNvSpPr>
          <p:nvPr/>
        </p:nvSpPr>
        <p:spPr bwMode="auto">
          <a:xfrm>
            <a:off x="381000" y="2743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FF0000"/>
                </a:solidFill>
                <a:latin typeface="Arial" pitchFamily="-1" charset="0"/>
              </a:rPr>
              <a:t>GET index.html</a:t>
            </a:r>
          </a:p>
        </p:txBody>
      </p:sp>
      <p:sp>
        <p:nvSpPr>
          <p:cNvPr id="69653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9E7174DC-8212-8F4B-B812-424323F95D57}" type="slidenum">
              <a:rPr lang="en-US" sz="1200">
                <a:solidFill>
                  <a:srgbClr val="898989"/>
                </a:solidFill>
              </a:rPr>
              <a:pPr algn="r"/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9654" name="Rectangle 46"/>
          <p:cNvSpPr>
            <a:spLocks noChangeArrowheads="1"/>
          </p:cNvSpPr>
          <p:nvPr/>
        </p:nvSpPr>
        <p:spPr bwMode="auto">
          <a:xfrm>
            <a:off x="1066800" y="3200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http://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cache.facebook.com</a:t>
            </a: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foo.jpg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</p:txBody>
      </p:sp>
      <p:sp>
        <p:nvSpPr>
          <p:cNvPr id="69655" name="TextBox 54"/>
          <p:cNvSpPr txBox="1">
            <a:spLocks noChangeArrowheads="1"/>
          </p:cNvSpPr>
          <p:nvPr/>
        </p:nvSpPr>
        <p:spPr bwMode="auto">
          <a:xfrm>
            <a:off x="479425" y="3943350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HTTP</a:t>
            </a: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965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966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5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69666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69667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</p:spTree>
    <p:extLst>
      <p:ext uri="{BB962C8B-B14F-4D97-AF65-F5344CB8AC3E}">
        <p14:creationId xmlns:p14="http://schemas.microsoft.com/office/powerpoint/2010/main" val="113765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168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1685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1688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2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3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4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1695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1696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9" name="Rectangle 32"/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1700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F0BF4C71-0E5A-954C-B475-F0380B2A19B4}" type="slidenum">
              <a:rPr lang="en-US" sz="1200">
                <a:solidFill>
                  <a:srgbClr val="898989"/>
                </a:solidFill>
              </a:rPr>
              <a:pPr algn="r"/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1701" name="Rectangle 46"/>
          <p:cNvSpPr>
            <a:spLocks noChangeArrowheads="1"/>
          </p:cNvSpPr>
          <p:nvPr/>
        </p:nvSpPr>
        <p:spPr bwMode="auto">
          <a:xfrm>
            <a:off x="1524000" y="2438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660066"/>
                </a:solidFill>
                <a:latin typeface="Arial" pitchFamily="-1" charset="0"/>
              </a:rPr>
              <a:t>DNS lookup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660066"/>
                </a:solidFill>
                <a:latin typeface="Arial" pitchFamily="-1" charset="0"/>
              </a:rPr>
              <a:t>cache.facebook.com</a:t>
            </a:r>
            <a:endParaRPr lang="en-US" sz="1800" dirty="0">
              <a:solidFill>
                <a:srgbClr val="660066"/>
              </a:solidFill>
              <a:latin typeface="Arial" pitchFamily="-1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170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170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1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1712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3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4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1715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1716" name="Rectangle 46"/>
          <p:cNvSpPr>
            <a:spLocks noChangeArrowheads="1"/>
          </p:cNvSpPr>
          <p:nvPr/>
        </p:nvSpPr>
        <p:spPr bwMode="auto">
          <a:xfrm>
            <a:off x="2590800" y="3886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ALIAS: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g.akamai.net</a:t>
            </a:r>
          </a:p>
        </p:txBody>
      </p:sp>
      <p:sp>
        <p:nvSpPr>
          <p:cNvPr id="71717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1718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5B6F73DA-A43D-594D-A626-44B8ACFA8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3F579FB2-CD9E-6F4F-A5D6-FE1A4FCA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</p:spTree>
    <p:extLst>
      <p:ext uri="{BB962C8B-B14F-4D97-AF65-F5344CB8AC3E}">
        <p14:creationId xmlns:p14="http://schemas.microsoft.com/office/powerpoint/2010/main" val="327383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373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3733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3736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3743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3744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5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6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3747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374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9" name="Rectangle 32"/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3750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41776320-DE1E-F44F-9FBF-FBBD64EB8A17}" type="slidenum">
              <a:rPr lang="en-US" sz="1200">
                <a:solidFill>
                  <a:srgbClr val="898989"/>
                </a:solidFill>
              </a:rPr>
              <a:pPr algn="r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375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375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3761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2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3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3764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3765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6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7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3768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3769" name="Rectangle 46"/>
          <p:cNvSpPr>
            <a:spLocks noChangeArrowheads="1"/>
          </p:cNvSpPr>
          <p:nvPr/>
        </p:nvSpPr>
        <p:spPr bwMode="auto">
          <a:xfrm>
            <a:off x="2819400" y="41910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ALIAS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a73.g.akamai.net</a:t>
            </a:r>
          </a:p>
        </p:txBody>
      </p:sp>
      <p:sp>
        <p:nvSpPr>
          <p:cNvPr id="73770" name="Rectangle 46"/>
          <p:cNvSpPr>
            <a:spLocks noChangeArrowheads="1"/>
          </p:cNvSpPr>
          <p:nvPr/>
        </p:nvSpPr>
        <p:spPr bwMode="auto">
          <a:xfrm>
            <a:off x="4343400" y="2362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DNS lookup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g.akamai.net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54FE1E10-5B48-E24C-A961-ED668138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BC3C70EB-CBDE-574C-A596-F474EE90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56E269EA-7406-094F-82E4-DEBBCDAF9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64226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Server selection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4249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577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5781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5784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0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5791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5792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4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5795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579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7" name="Rectangle 32"/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5798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F500613D-D9CA-594B-AC62-C63619C74A74}" type="slidenum">
              <a:rPr lang="en-US" sz="1200">
                <a:solidFill>
                  <a:srgbClr val="898989"/>
                </a:solidFill>
              </a:rPr>
              <a:pPr algn="r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580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580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5809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5812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5813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5816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5817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75820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75821" name="Rectangle 46"/>
          <p:cNvSpPr>
            <a:spLocks noChangeArrowheads="1"/>
          </p:cNvSpPr>
          <p:nvPr/>
        </p:nvSpPr>
        <p:spPr bwMode="auto">
          <a:xfrm rot="-900000">
            <a:off x="2168525" y="4527550"/>
            <a:ext cx="279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DNS a73.g.akamai.net</a:t>
            </a:r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3048000" y="5029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Address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660066"/>
                </a:solidFill>
                <a:latin typeface="Arial" pitchFamily="-1" charset="0"/>
              </a:rPr>
              <a:t>1.2.3.4</a:t>
            </a:r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887C39BC-32CB-4A48-8310-F5C8E61D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E9FFF33A-F12D-B743-97F6-FD824BFB4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80C03694-1FEA-FE4F-8A5A-AD072F27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648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Server selection algorithm</a:t>
            </a:r>
          </a:p>
        </p:txBody>
      </p:sp>
    </p:spTree>
    <p:extLst>
      <p:ext uri="{BB962C8B-B14F-4D97-AF65-F5344CB8AC3E}">
        <p14:creationId xmlns:p14="http://schemas.microsoft.com/office/powerpoint/2010/main" val="145746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when you engineer a system, you need to understand your workload.</a:t>
            </a:r>
          </a:p>
          <a:p>
            <a:pPr lvl="1"/>
            <a:r>
              <a:rPr lang="en-US" dirty="0"/>
              <a:t>And design your system according to the workload</a:t>
            </a:r>
          </a:p>
          <a:p>
            <a:pPr lvl="1"/>
            <a:r>
              <a:rPr lang="en-US" dirty="0"/>
              <a:t>(Perhaps not in the beginning since there’s no workload)</a:t>
            </a:r>
          </a:p>
          <a:p>
            <a:r>
              <a:rPr lang="en-US" dirty="0"/>
              <a:t>Engineering principle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Make the common case fast, and rare cases correct</a:t>
            </a:r>
          </a:p>
          <a:p>
            <a:pPr lvl="1"/>
            <a:r>
              <a:rPr lang="en-US" dirty="0"/>
              <a:t>(From Patterson &amp; Hennessy books)</a:t>
            </a:r>
          </a:p>
          <a:p>
            <a:pPr lvl="1"/>
            <a:r>
              <a:rPr lang="en-US" dirty="0"/>
              <a:t>This principle cuts through generations of systems.</a:t>
            </a:r>
          </a:p>
          <a:p>
            <a:r>
              <a:rPr lang="en-US" dirty="0"/>
              <a:t>Example?</a:t>
            </a:r>
          </a:p>
          <a:p>
            <a:pPr lvl="1"/>
            <a:r>
              <a:rPr lang="en-US" dirty="0"/>
              <a:t>Caching</a:t>
            </a:r>
          </a:p>
          <a:p>
            <a:r>
              <a:rPr lang="en-US" dirty="0"/>
              <a:t>Knowing common cases == understanding your workload</a:t>
            </a:r>
          </a:p>
          <a:p>
            <a:pPr lvl="1"/>
            <a:r>
              <a:rPr lang="en-US" dirty="0"/>
              <a:t>E.g., read dominated? Write dominated? Mixed?</a:t>
            </a:r>
          </a:p>
          <a:p>
            <a:r>
              <a:rPr lang="en-US" dirty="0"/>
              <a:t>We’ll look at Facebook’s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782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7829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7832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7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7839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7840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2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7843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784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5" name="Rectangle 32"/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7846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EB1F9E10-B182-E644-8653-B8B4AF16C2A9}" type="slidenum">
              <a:rPr lang="en-US" sz="1200">
                <a:solidFill>
                  <a:srgbClr val="898989"/>
                </a:solidFill>
              </a:rPr>
              <a:pPr algn="r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784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785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7857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8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9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7860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7861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2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3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7864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7865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6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7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77868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77869" name="Line 35"/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0" name="Rectangle 43"/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9</a:t>
            </a:r>
          </a:p>
        </p:txBody>
      </p:sp>
      <p:sp>
        <p:nvSpPr>
          <p:cNvPr id="77871" name="Rectangle 45"/>
          <p:cNvSpPr>
            <a:spLocks noChangeArrowheads="1"/>
          </p:cNvSpPr>
          <p:nvPr/>
        </p:nvSpPr>
        <p:spPr bwMode="auto">
          <a:xfrm>
            <a:off x="1828800" y="58674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GET 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foo.jpg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Host: 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cache.facebook.com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A3612DEF-91FF-1B4C-9030-3592FBD2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CDB19D4C-DDA6-684F-A15D-09EE526C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</p:spTree>
    <p:extLst>
      <p:ext uri="{BB962C8B-B14F-4D97-AF65-F5344CB8AC3E}">
        <p14:creationId xmlns:p14="http://schemas.microsoft.com/office/powerpoint/2010/main" val="378483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7987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79877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79880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4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79887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79888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9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0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79891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7989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3" name="Rectangle 32"/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9894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6B22FD0-4652-3249-98E3-03A854B4B94D}" type="slidenum">
              <a:rPr lang="en-US" sz="1200">
                <a:solidFill>
                  <a:srgbClr val="898989"/>
                </a:solidFill>
              </a:rPr>
              <a:pPr algn="r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989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9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9902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79905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6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7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79908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79909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0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1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79912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79913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4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5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79916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79917" name="Line 35"/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8" name="Rectangle 43"/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9</a:t>
            </a:r>
          </a:p>
        </p:txBody>
      </p:sp>
      <p:sp>
        <p:nvSpPr>
          <p:cNvPr id="79919" name="Rectangle 45"/>
          <p:cNvSpPr>
            <a:spLocks noChangeArrowheads="1"/>
          </p:cNvSpPr>
          <p:nvPr/>
        </p:nvSpPr>
        <p:spPr bwMode="auto">
          <a:xfrm>
            <a:off x="1828800" y="58674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GET /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foo.jpg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FF0000"/>
                </a:solidFill>
                <a:latin typeface="Arial" pitchFamily="-1" charset="0"/>
              </a:rPr>
              <a:t>Host: </a:t>
            </a:r>
            <a:r>
              <a:rPr lang="en-US" sz="1800" dirty="0" err="1">
                <a:solidFill>
                  <a:srgbClr val="FF0000"/>
                </a:solidFill>
                <a:latin typeface="Arial" pitchFamily="-1" charset="0"/>
              </a:rPr>
              <a:t>cache.facebook.com</a:t>
            </a:r>
            <a:endParaRPr lang="en-US" sz="1800" dirty="0">
              <a:solidFill>
                <a:srgbClr val="FF0000"/>
              </a:solidFill>
              <a:latin typeface="Arial" pitchFamily="-1" charset="0"/>
            </a:endParaRPr>
          </a:p>
        </p:txBody>
      </p:sp>
      <p:sp>
        <p:nvSpPr>
          <p:cNvPr id="79920" name="Rectangle 37"/>
          <p:cNvSpPr>
            <a:spLocks noChangeArrowheads="1"/>
          </p:cNvSpPr>
          <p:nvPr/>
        </p:nvSpPr>
        <p:spPr bwMode="auto">
          <a:xfrm>
            <a:off x="2438400" y="266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12</a:t>
            </a:r>
          </a:p>
        </p:txBody>
      </p:sp>
      <p:cxnSp>
        <p:nvCxnSpPr>
          <p:cNvPr id="79921" name="AutoShape 47"/>
          <p:cNvCxnSpPr>
            <a:cxnSpLocks noChangeShapeType="1"/>
          </p:cNvCxnSpPr>
          <p:nvPr/>
        </p:nvCxnSpPr>
        <p:spPr bwMode="auto">
          <a:xfrm>
            <a:off x="18288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79922" name="AutoShape 48"/>
          <p:cNvCxnSpPr>
            <a:cxnSpLocks noChangeShapeType="1"/>
          </p:cNvCxnSpPr>
          <p:nvPr/>
        </p:nvCxnSpPr>
        <p:spPr bwMode="auto">
          <a:xfrm>
            <a:off x="17526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9923" name="Rectangle 49"/>
          <p:cNvSpPr>
            <a:spLocks noChangeArrowheads="1"/>
          </p:cNvSpPr>
          <p:nvPr/>
        </p:nvSpPr>
        <p:spPr bwMode="auto">
          <a:xfrm>
            <a:off x="3048000" y="2362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11</a:t>
            </a:r>
          </a:p>
        </p:txBody>
      </p:sp>
      <p:sp>
        <p:nvSpPr>
          <p:cNvPr id="79924" name="Rectangle 50"/>
          <p:cNvSpPr>
            <a:spLocks noChangeArrowheads="1"/>
          </p:cNvSpPr>
          <p:nvPr/>
        </p:nvSpPr>
        <p:spPr bwMode="auto">
          <a:xfrm>
            <a:off x="1752600" y="19050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FF0000"/>
                </a:solidFill>
                <a:latin typeface="Arial" pitchFamily="-1" charset="0"/>
              </a:rPr>
              <a:t>GET foo.jpg</a:t>
            </a: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E8123C2E-901F-9B4D-96CA-4D34AFE4D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A1E69E84-6E01-C841-9322-5A804EC83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7EA409D-F80E-5043-89A8-E5D3EDBE8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99" y="2614312"/>
            <a:ext cx="406185" cy="5537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E3B4369-AAA2-A046-AA45-8952D3565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071" y="6024880"/>
            <a:ext cx="406185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ourier New" pitchFamily="-111" charset="0"/>
              </a:rPr>
              <a:t>HTTP</a:t>
            </a:r>
          </a:p>
        </p:txBody>
      </p:sp>
      <p:pic>
        <p:nvPicPr>
          <p:cNvPr id="81923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a CDN Works</a:t>
            </a:r>
          </a:p>
        </p:txBody>
      </p:sp>
      <p:sp>
        <p:nvSpPr>
          <p:cNvPr id="81925" name="Rectangle 11"/>
          <p:cNvSpPr>
            <a:spLocks noGrp="1" noChangeArrowheads="1"/>
          </p:cNvSpPr>
          <p:nvPr>
            <p:ph idx="1"/>
          </p:nvPr>
        </p:nvSpPr>
        <p:spPr>
          <a:xfrm>
            <a:off x="762000" y="5737225"/>
            <a:ext cx="3130550" cy="368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>
                <a:ea typeface="ＭＳ Ｐゴシック" pitchFamily="-1" charset="-128"/>
                <a:cs typeface="ＭＳ Ｐゴシック" pitchFamily="-1" charset="-128"/>
              </a:rPr>
              <a:t>End-user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/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0" name="Oval 5"/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1" name="Oval 6"/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2" name="Oval 7"/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3" name="Oval 8"/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  <p:sp>
          <p:nvSpPr>
            <p:cNvPr id="90164" name="Oval 9"/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urier New" pitchFamily="-108" charset="0"/>
              </a:endParaRPr>
            </a:p>
          </p:txBody>
        </p:sp>
      </p:grpSp>
      <p:pic>
        <p:nvPicPr>
          <p:cNvPr id="81928" name="Picture 13" descr="Computer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14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5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Line 19"/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3" name="Line 20"/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4" name="Rectangle 21"/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</a:t>
            </a:r>
          </a:p>
        </p:txBody>
      </p:sp>
      <p:sp>
        <p:nvSpPr>
          <p:cNvPr id="81935" name="Rectangle 22"/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2</a:t>
            </a:r>
          </a:p>
        </p:txBody>
      </p:sp>
      <p:pic>
        <p:nvPicPr>
          <p:cNvPr id="81936" name="Picture 27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28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8" name="Rectangle 29"/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global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sp>
        <p:nvSpPr>
          <p:cNvPr id="81939" name="Rectangle 30"/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Akamai regional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 pitchFamily="-1" charset="0"/>
              </a:rPr>
              <a:t>DNS server</a:t>
            </a:r>
          </a:p>
        </p:txBody>
      </p:sp>
      <p:pic>
        <p:nvPicPr>
          <p:cNvPr id="8194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1" name="Rectangle 32"/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Nearby </a:t>
            </a:r>
            <a:br>
              <a:rPr lang="en-US" sz="1800">
                <a:solidFill>
                  <a:srgbClr val="000000"/>
                </a:solidFill>
                <a:latin typeface="Arial" pitchFamily="-1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 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81942" name="Slide Number Placeholder 2"/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385EC9F3-12B6-4B4A-9661-7146D7F23B0F}" type="slidenum">
              <a:rPr lang="en-US" sz="1200">
                <a:solidFill>
                  <a:srgbClr val="898989"/>
                </a:solidFill>
              </a:rPr>
              <a:pPr algn="r"/>
              <a:t>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81600" y="5105400"/>
            <a:ext cx="2133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44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5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6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7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8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Oval 63"/>
          <p:cNvSpPr/>
          <p:nvPr/>
        </p:nvSpPr>
        <p:spPr>
          <a:xfrm>
            <a:off x="7239000" y="1524000"/>
            <a:ext cx="15240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50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1" name="Picture 31" descr="paketaro 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Akamai</a:t>
            </a:r>
          </a:p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cluster</a:t>
            </a:r>
          </a:p>
        </p:txBody>
      </p:sp>
      <p:sp>
        <p:nvSpPr>
          <p:cNvPr id="81953" name="Line 23"/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4" name="Line 24"/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5" name="Rectangle 25"/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3</a:t>
            </a:r>
          </a:p>
        </p:txBody>
      </p:sp>
      <p:sp>
        <p:nvSpPr>
          <p:cNvPr id="81956" name="Rectangle 26"/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4</a:t>
            </a:r>
          </a:p>
        </p:txBody>
      </p:sp>
      <p:sp>
        <p:nvSpPr>
          <p:cNvPr id="81957" name="Line 33"/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8" name="Line 34"/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9" name="Rectangle 38"/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6</a:t>
            </a:r>
          </a:p>
        </p:txBody>
      </p:sp>
      <p:sp>
        <p:nvSpPr>
          <p:cNvPr id="81960" name="Rectangle 51"/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5</a:t>
            </a:r>
          </a:p>
        </p:txBody>
      </p:sp>
      <p:sp>
        <p:nvSpPr>
          <p:cNvPr id="81961" name="Line 39"/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2" name="Line 40"/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3" name="Rectangle 42"/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8</a:t>
            </a:r>
          </a:p>
        </p:txBody>
      </p:sp>
      <p:sp>
        <p:nvSpPr>
          <p:cNvPr id="81964" name="Rectangle 41"/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7</a:t>
            </a:r>
          </a:p>
        </p:txBody>
      </p:sp>
      <p:sp>
        <p:nvSpPr>
          <p:cNvPr id="81965" name="Line 35"/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6" name="Rectangle 43"/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9</a:t>
            </a:r>
          </a:p>
        </p:txBody>
      </p:sp>
      <p:sp>
        <p:nvSpPr>
          <p:cNvPr id="81967" name="Rectangle 37"/>
          <p:cNvSpPr>
            <a:spLocks noChangeArrowheads="1"/>
          </p:cNvSpPr>
          <p:nvPr/>
        </p:nvSpPr>
        <p:spPr bwMode="auto">
          <a:xfrm>
            <a:off x="2438400" y="266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12</a:t>
            </a:r>
          </a:p>
        </p:txBody>
      </p:sp>
      <p:cxnSp>
        <p:nvCxnSpPr>
          <p:cNvPr id="81968" name="AutoShape 47"/>
          <p:cNvCxnSpPr>
            <a:cxnSpLocks noChangeShapeType="1"/>
          </p:cNvCxnSpPr>
          <p:nvPr/>
        </p:nvCxnSpPr>
        <p:spPr bwMode="auto">
          <a:xfrm>
            <a:off x="18288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81969" name="AutoShape 48"/>
          <p:cNvCxnSpPr>
            <a:cxnSpLocks noChangeShapeType="1"/>
          </p:cNvCxnSpPr>
          <p:nvPr/>
        </p:nvCxnSpPr>
        <p:spPr bwMode="auto">
          <a:xfrm>
            <a:off x="17526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1970" name="Rectangle 49"/>
          <p:cNvSpPr>
            <a:spLocks noChangeArrowheads="1"/>
          </p:cNvSpPr>
          <p:nvPr/>
        </p:nvSpPr>
        <p:spPr bwMode="auto">
          <a:xfrm>
            <a:off x="3048000" y="2362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11</a:t>
            </a:r>
          </a:p>
        </p:txBody>
      </p:sp>
      <p:sp>
        <p:nvSpPr>
          <p:cNvPr id="81971" name="Line 36"/>
          <p:cNvSpPr>
            <a:spLocks noChangeShapeType="1"/>
          </p:cNvSpPr>
          <p:nvPr/>
        </p:nvSpPr>
        <p:spPr bwMode="auto">
          <a:xfrm>
            <a:off x="1752600" y="58674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2" name="Rectangle 44"/>
          <p:cNvSpPr>
            <a:spLocks noChangeArrowheads="1"/>
          </p:cNvSpPr>
          <p:nvPr/>
        </p:nvSpPr>
        <p:spPr bwMode="auto">
          <a:xfrm>
            <a:off x="4343400" y="586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10</a:t>
            </a: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AFE05D10-9397-6E49-9048-A4E1DFC3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74015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  <a:latin typeface="Arial" pitchFamily="-1" charset="0"/>
              </a:rPr>
              <a:t>facebook.com</a:t>
            </a: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 (content provider)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45AA668C-C409-E04B-B759-31D7D5C4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-1" charset="0"/>
              </a:rPr>
              <a:t>DNS root server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EBA1756-B63B-F64B-B862-6C112D27E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071" y="6024880"/>
            <a:ext cx="406185" cy="5537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E2C7EE-97B4-5C4B-A4D4-B98751470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904865"/>
            <a:ext cx="406185" cy="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“Hot” vs. “warm” vs. “cold” photos</a:t>
            </a:r>
          </a:p>
          <a:p>
            <a:pPr lvl="1"/>
            <a:r>
              <a:rPr lang="en-US" dirty="0"/>
              <a:t>Hot: Popular, a lot of views (approx. 90% of views)</a:t>
            </a:r>
          </a:p>
          <a:p>
            <a:pPr lvl="1"/>
            <a:r>
              <a:rPr lang="en-US" dirty="0"/>
              <a:t>Warm: Somewhat popular, but still a lot of views in aggregate</a:t>
            </a:r>
          </a:p>
          <a:p>
            <a:pPr lvl="1"/>
            <a:r>
              <a:rPr lang="en-US" dirty="0"/>
              <a:t>Cold: Unpopular, occasional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971800" y="3090446"/>
            <a:ext cx="2438400" cy="312420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5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827A-88DC-1843-B807-00C1F188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Warm Photos: Haystack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34AE4-79A7-B84E-BDCA-BD17A914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performance and reliability</a:t>
            </a:r>
          </a:p>
          <a:p>
            <a:r>
              <a:rPr lang="en-US" dirty="0"/>
              <a:t>“Default” photo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EEA6-ECF9-8F43-9687-D1E03FB4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5-04-14 at 5.23.42 PM.png">
            <a:extLst>
              <a:ext uri="{FF2B5EF4-FFF2-40B4-BE49-F238E27FC236}">
                <a16:creationId xmlns:a16="http://schemas.microsoft.com/office/drawing/2014/main" id="{F891277B-AE53-714D-80EA-20401535D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6" y="2057400"/>
            <a:ext cx="5147327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the URL construction for an image</a:t>
            </a:r>
          </a:p>
          <a:p>
            <a:pPr lvl="1"/>
            <a:r>
              <a:rPr lang="en-US" dirty="0"/>
              <a:t>http://⟨CDN⟩/⟨Cache⟩/⟨Machine id⟩/⟨Logical volume, Photo⟩</a:t>
            </a:r>
          </a:p>
          <a:p>
            <a:pPr lvl="1"/>
            <a:r>
              <a:rPr lang="en-US" dirty="0"/>
              <a:t>Staged lookup</a:t>
            </a:r>
          </a:p>
          <a:p>
            <a:pPr lvl="1"/>
            <a:r>
              <a:rPr lang="en-US" dirty="0"/>
              <a:t>CDN strips out its portion.</a:t>
            </a:r>
          </a:p>
          <a:p>
            <a:pPr lvl="1"/>
            <a:r>
              <a:rPr lang="en-US" dirty="0"/>
              <a:t>Cache strips out its portion.</a:t>
            </a:r>
          </a:p>
          <a:p>
            <a:pPr lvl="1"/>
            <a:r>
              <a:rPr lang="en-US" dirty="0"/>
              <a:t>Machine strips out its portion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Logical &amp; physical volumes</a:t>
            </a:r>
          </a:p>
          <a:p>
            <a:pPr lvl="1"/>
            <a:r>
              <a:rPr lang="en-US" dirty="0"/>
              <a:t>A logical volume is replicated as multiple physical volumes</a:t>
            </a:r>
          </a:p>
          <a:p>
            <a:pPr lvl="1"/>
            <a:r>
              <a:rPr lang="en-US" dirty="0"/>
              <a:t>Physical volumes are stored.</a:t>
            </a:r>
          </a:p>
          <a:p>
            <a:pPr lvl="1"/>
            <a:r>
              <a:rPr lang="en-US" dirty="0"/>
              <a:t>Each volume contains multiple photos.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5-04-14 at 5.2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429000" cy="30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Haystack Cache &amp;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Haystack cache</a:t>
            </a:r>
          </a:p>
          <a:p>
            <a:pPr lvl="1"/>
            <a:r>
              <a:rPr lang="en-US" dirty="0"/>
              <a:t>Facebook-operated second-level cache using DHT</a:t>
            </a:r>
          </a:p>
          <a:p>
            <a:pPr lvl="1"/>
            <a:r>
              <a:rPr lang="en-US" dirty="0"/>
              <a:t>Photo IDs as the key</a:t>
            </a:r>
          </a:p>
          <a:p>
            <a:pPr lvl="1"/>
            <a:r>
              <a:rPr lang="en-US" dirty="0"/>
              <a:t>Further removes traffic to Store</a:t>
            </a:r>
          </a:p>
          <a:p>
            <a:r>
              <a:rPr lang="en-US" dirty="0"/>
              <a:t>Haystack store</a:t>
            </a:r>
          </a:p>
          <a:p>
            <a:pPr lvl="1"/>
            <a:r>
              <a:rPr lang="en-US" dirty="0"/>
              <a:t>Maintains physical volumes</a:t>
            </a:r>
          </a:p>
          <a:p>
            <a:pPr lvl="1"/>
            <a:r>
              <a:rPr lang="en-US" dirty="0"/>
              <a:t>One volume is a single large file (100GB) with many photos (needles)</a:t>
            </a:r>
          </a:p>
          <a:p>
            <a:pPr lvl="1"/>
            <a:r>
              <a:rPr lang="en-US" dirty="0"/>
              <a:t>Performance-optimized: requires a single disk read for image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“Hot” vs. “warm” vs. “cold” photos</a:t>
            </a:r>
          </a:p>
          <a:p>
            <a:pPr lvl="1"/>
            <a:r>
              <a:rPr lang="en-US" dirty="0"/>
              <a:t>Hot: Popular, a lot of views (approx. 90% of views)</a:t>
            </a:r>
          </a:p>
          <a:p>
            <a:pPr lvl="1"/>
            <a:r>
              <a:rPr lang="en-US" dirty="0"/>
              <a:t>Warm: Somewhat popular, but still a lot of views in aggregate</a:t>
            </a:r>
          </a:p>
          <a:p>
            <a:pPr lvl="1"/>
            <a:r>
              <a:rPr lang="en-US" dirty="0"/>
              <a:t>Cold: Unpopular, occasional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3087282"/>
            <a:ext cx="1981200" cy="31242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6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/ Haystack / f4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CDN absorbs much traffic for hot photos.</a:t>
            </a:r>
          </a:p>
          <a:p>
            <a:r>
              <a:rPr lang="en-US" dirty="0"/>
              <a:t>Haystack’s tradeoff: good </a:t>
            </a:r>
            <a:r>
              <a:rPr lang="en-US" dirty="0">
                <a:solidFill>
                  <a:srgbClr val="0000FF"/>
                </a:solidFill>
              </a:rPr>
              <a:t>throughput and reliability</a:t>
            </a:r>
            <a:r>
              <a:rPr lang="en-US" dirty="0"/>
              <a:t>, but somewhat </a:t>
            </a:r>
            <a:r>
              <a:rPr lang="en-US" dirty="0">
                <a:solidFill>
                  <a:srgbClr val="FF0000"/>
                </a:solidFill>
              </a:rPr>
              <a:t>inefficient storage space usage </a:t>
            </a:r>
            <a:r>
              <a:rPr lang="en-US" dirty="0"/>
              <a:t>(mainly due to replication).</a:t>
            </a:r>
          </a:p>
          <a:p>
            <a:r>
              <a:rPr lang="en-US" dirty="0"/>
              <a:t>f4’s tradeoff: </a:t>
            </a:r>
            <a:r>
              <a:rPr lang="en-US" dirty="0">
                <a:solidFill>
                  <a:srgbClr val="0000FF"/>
                </a:solidFill>
              </a:rPr>
              <a:t>less throughput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more storage efficient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~ 1 month after upload, photos/videos are moved to f4.</a:t>
            </a:r>
          </a:p>
          <a:p>
            <a:pPr lvl="1"/>
            <a:r>
              <a:rPr lang="en-US" dirty="0"/>
              <a:t>f4 uses </a:t>
            </a:r>
            <a:r>
              <a:rPr lang="en-US" i="1" dirty="0">
                <a:solidFill>
                  <a:srgbClr val="FF0000"/>
                </a:solidFill>
              </a:rPr>
              <a:t>an error-correcting coding scheme</a:t>
            </a:r>
            <a:r>
              <a:rPr lang="en-US" dirty="0"/>
              <a:t> to efficiently replicate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44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f4’s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(n, k) Reed-Solomon code</a:t>
            </a:r>
          </a:p>
          <a:p>
            <a:pPr lvl="1"/>
            <a:r>
              <a:rPr lang="en-US" dirty="0"/>
              <a:t>k data blocks, f==(n-k) parity blocks, n total blocks</a:t>
            </a:r>
          </a:p>
          <a:p>
            <a:pPr lvl="1"/>
            <a:r>
              <a:rPr lang="en-US" dirty="0"/>
              <a:t>Upon a failure, any k blocks can reconstruct the lost block.</a:t>
            </a:r>
          </a:p>
          <a:p>
            <a:pPr lvl="1"/>
            <a:r>
              <a:rPr lang="en-US" dirty="0"/>
              <a:t>Can tolerate up to f block failures</a:t>
            </a:r>
          </a:p>
          <a:p>
            <a:pPr lvl="1"/>
            <a:r>
              <a:rPr lang="en-US" dirty="0"/>
              <a:t>Need to go through coder/decoder for read/write, which affects the throughput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Parity example: XOR</a:t>
            </a:r>
          </a:p>
          <a:p>
            <a:pPr lvl="1"/>
            <a:r>
              <a:rPr lang="en-US" dirty="0"/>
              <a:t>(Reed-Solomon uses something more complicated that this.)</a:t>
            </a:r>
          </a:p>
          <a:p>
            <a:pPr lvl="1"/>
            <a:r>
              <a:rPr lang="en-US" dirty="0"/>
              <a:t>XOR bits, e.g., (0, 1, 1, 0) </a:t>
            </a:r>
            <a:r>
              <a:rPr lang="en-US" dirty="0">
                <a:sym typeface="Wingdings"/>
              </a:rPr>
              <a:t> P: 0</a:t>
            </a:r>
          </a:p>
          <a:p>
            <a:pPr lvl="1"/>
            <a:r>
              <a:rPr lang="en-US" dirty="0">
                <a:sym typeface="Wingdings"/>
              </a:rPr>
              <a:t>Reconstruction after failures: </a:t>
            </a:r>
            <a:r>
              <a:rPr lang="en-US" dirty="0"/>
              <a:t>(0, 1, 1, 0) </a:t>
            </a:r>
            <a:r>
              <a:rPr lang="en-US" dirty="0">
                <a:sym typeface="Wingdings"/>
              </a:rPr>
              <a:t> P: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3429000"/>
            <a:ext cx="42672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 data blocks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3429000"/>
            <a:ext cx="2971800" cy="6096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2"/>
                </a:solidFill>
              </a:rPr>
              <a:t>f</a:t>
            </a:r>
            <a:r>
              <a:rPr lang="en-US" dirty="0">
                <a:solidFill>
                  <a:schemeClr val="tx2"/>
                </a:solidFill>
              </a:rPr>
              <a:t> parity blocks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EF240DEC-1FE9-9846-A3A7-E8867C9A64B7}"/>
              </a:ext>
            </a:extLst>
          </p:cNvPr>
          <p:cNvSpPr/>
          <p:nvPr/>
        </p:nvSpPr>
        <p:spPr bwMode="auto">
          <a:xfrm>
            <a:off x="5334000" y="5791200"/>
            <a:ext cx="304800" cy="3048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most frequent things you do on Facebook?</a:t>
            </a:r>
          </a:p>
          <a:p>
            <a:pPr lvl="1"/>
            <a:r>
              <a:rPr lang="en-US" dirty="0"/>
              <a:t>Read/write wall posts/comments/likes</a:t>
            </a:r>
          </a:p>
          <a:p>
            <a:pPr lvl="1"/>
            <a:r>
              <a:rPr lang="en-US" dirty="0"/>
              <a:t>View/upload photos</a:t>
            </a:r>
          </a:p>
          <a:p>
            <a:pPr lvl="1"/>
            <a:r>
              <a:rPr lang="en-US" dirty="0"/>
              <a:t>Very different in their characteristics</a:t>
            </a:r>
          </a:p>
          <a:p>
            <a:r>
              <a:rPr lang="en-US" dirty="0"/>
              <a:t>Read/write wall posts/comments/likes</a:t>
            </a:r>
          </a:p>
          <a:p>
            <a:pPr lvl="1"/>
            <a:r>
              <a:rPr lang="en-US" dirty="0"/>
              <a:t>Mix of reads and writes so more care is necessary in terms of consistency</a:t>
            </a:r>
          </a:p>
          <a:p>
            <a:pPr lvl="1"/>
            <a:r>
              <a:rPr lang="en-US" dirty="0"/>
              <a:t>But small in size so probably less performance sensitive</a:t>
            </a:r>
          </a:p>
          <a:p>
            <a:r>
              <a:rPr lang="en-US" dirty="0"/>
              <a:t>Photos</a:t>
            </a:r>
          </a:p>
          <a:p>
            <a:pPr lvl="1"/>
            <a:r>
              <a:rPr lang="en-US" dirty="0"/>
              <a:t>Write-once, read-many so less care is necessary in terms of consistency</a:t>
            </a:r>
          </a:p>
          <a:p>
            <a:pPr lvl="1"/>
            <a:r>
              <a:rPr lang="en-US" dirty="0"/>
              <a:t>But large in size so more performance sensitive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4495800"/>
            <a:ext cx="8001000" cy="1524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f4: Single Datacenter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single data center, (14, 10) Reed-Solomon code</a:t>
            </a:r>
          </a:p>
          <a:p>
            <a:pPr lvl="1"/>
            <a:r>
              <a:rPr lang="en-US" dirty="0"/>
              <a:t>This tolerates up to 4 block failures</a:t>
            </a:r>
          </a:p>
          <a:p>
            <a:pPr lvl="1"/>
            <a:r>
              <a:rPr lang="en-US" dirty="0"/>
              <a:t>1.4X storage usage per block</a:t>
            </a:r>
          </a:p>
          <a:p>
            <a:r>
              <a:rPr lang="en-US" dirty="0"/>
              <a:t>Distribute blocks across different racks</a:t>
            </a:r>
          </a:p>
          <a:p>
            <a:pPr lvl="1"/>
            <a:r>
              <a:rPr lang="en-US" dirty="0"/>
              <a:t>This tolerates four host/rack failures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5-04-17 at 2.0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05200"/>
            <a:ext cx="4724400" cy="29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3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f4: Cross-Datacenter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parity block</a:t>
            </a:r>
          </a:p>
          <a:p>
            <a:pPr lvl="1"/>
            <a:r>
              <a:rPr lang="en-US" dirty="0"/>
              <a:t>Can tolerate a single datacenter failure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Overall average space usage per block: 2.1X</a:t>
            </a:r>
          </a:p>
          <a:p>
            <a:pPr lvl="1"/>
            <a:r>
              <a:rPr lang="en-US" dirty="0"/>
              <a:t>E.g., average for block A &amp; B: (1.4*2 + 1.4)/2 = 2.1</a:t>
            </a:r>
          </a:p>
          <a:p>
            <a:r>
              <a:rPr lang="en-US" dirty="0"/>
              <a:t>With 2.1X space usage,</a:t>
            </a:r>
          </a:p>
          <a:p>
            <a:pPr lvl="1"/>
            <a:r>
              <a:rPr lang="en-US" dirty="0"/>
              <a:t>4 host/rack failures tolerated</a:t>
            </a:r>
          </a:p>
          <a:p>
            <a:pPr lvl="1"/>
            <a:r>
              <a:rPr lang="en-US" dirty="0"/>
              <a:t>1 datacenter failure tolerated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5-04-17 at 2.2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86229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7A09-D465-0247-8215-FB8C0D01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684D-6DD3-CF46-8768-7B0BB51A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a system needs workload understanding.</a:t>
            </a:r>
          </a:p>
          <a:p>
            <a:r>
              <a:rPr lang="en-US" dirty="0"/>
              <a:t>Facebook photo workload</a:t>
            </a:r>
          </a:p>
          <a:p>
            <a:pPr lvl="1"/>
            <a:r>
              <a:rPr lang="en-US" dirty="0"/>
              <a:t>Hot, warm, and cold.</a:t>
            </a:r>
          </a:p>
          <a:p>
            <a:r>
              <a:rPr lang="en-US" dirty="0"/>
              <a:t>CDN for hot photos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Haystack for warm photos</a:t>
            </a:r>
          </a:p>
          <a:p>
            <a:pPr lvl="1"/>
            <a:r>
              <a:rPr lang="en-US" dirty="0"/>
              <a:t>Performance &amp; reliability</a:t>
            </a:r>
          </a:p>
          <a:p>
            <a:r>
              <a:rPr lang="en-US" dirty="0"/>
              <a:t>f4 for cold photos</a:t>
            </a:r>
          </a:p>
          <a:p>
            <a:pPr lvl="1"/>
            <a:r>
              <a:rPr lang="en-US" dirty="0"/>
              <a:t>Reliability and storage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0E4E-ECF9-394C-9B7B-69DF83AB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5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(UIUC), Michael Freedman (Princeton), and Jennifer Rexford (Princeton).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F337-C737-A547-B9B5-E977FF58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91811-60C7-2047-A698-696634178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(This is from 2010.)</a:t>
            </a:r>
          </a:p>
          <a:p>
            <a:r>
              <a:rPr lang="en-US" dirty="0"/>
              <a:t>260 billion images (~20 PB)</a:t>
            </a:r>
          </a:p>
          <a:p>
            <a:r>
              <a:rPr lang="en-US" dirty="0"/>
              <a:t>1 billion new photos per week (~60 TB)</a:t>
            </a:r>
          </a:p>
          <a:p>
            <a:r>
              <a:rPr lang="en-US" dirty="0"/>
              <a:t>One million image views per second at peak</a:t>
            </a:r>
          </a:p>
          <a:p>
            <a:r>
              <a:rPr lang="en-US" dirty="0">
                <a:solidFill>
                  <a:srgbClr val="FF0000"/>
                </a:solidFill>
              </a:rPr>
              <a:t>Two characteristics</a:t>
            </a:r>
            <a:r>
              <a:rPr lang="en-US" dirty="0"/>
              <a:t>: Facebook has analyzed their photo workload and discovered two characteristics.</a:t>
            </a:r>
          </a:p>
          <a:p>
            <a:pPr lvl="1"/>
            <a:r>
              <a:rPr lang="en-US" dirty="0"/>
              <a:t>The popularity distribution follows </a:t>
            </a:r>
            <a:r>
              <a:rPr lang="en-US" dirty="0" err="1"/>
              <a:t>Zipf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Popularity changes over time as photos “age.”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C8008-6D7B-CA41-9DD9-A1E73596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0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power law</a:t>
            </a:r>
          </a:p>
          <a:p>
            <a:r>
              <a:rPr lang="en-US" dirty="0"/>
              <a:t>Models a lot of natural phenomena</a:t>
            </a:r>
          </a:p>
          <a:p>
            <a:r>
              <a:rPr lang="en-US" dirty="0"/>
              <a:t>Social graphs, media popularity, wealth distribution, etc.</a:t>
            </a:r>
          </a:p>
          <a:p>
            <a:r>
              <a:rPr lang="en-US" dirty="0"/>
              <a:t>A lot of Web contents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</p:spTree>
    <p:extLst>
      <p:ext uri="{BB962C8B-B14F-4D97-AF65-F5344CB8AC3E}">
        <p14:creationId xmlns:p14="http://schemas.microsoft.com/office/powerpoint/2010/main" val="5437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 Comes with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Screen Shot 2015-04-14 at 4.4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3290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7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Photo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“Hot” vs. “warm” vs. “cold” photos</a:t>
            </a:r>
          </a:p>
          <a:p>
            <a:pPr lvl="1"/>
            <a:r>
              <a:rPr lang="en-US" dirty="0"/>
              <a:t>Hot: Popular, a lot of views (approx. 90% of views)</a:t>
            </a:r>
          </a:p>
          <a:p>
            <a:pPr lvl="1"/>
            <a:r>
              <a:rPr lang="en-US" dirty="0"/>
              <a:t>Warm: Somewhat popular, but still a lot of views in aggregate</a:t>
            </a:r>
          </a:p>
          <a:p>
            <a:pPr lvl="1"/>
            <a:r>
              <a:rPr lang="en-US" dirty="0"/>
              <a:t>Cold: Unpopular, occasional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42846"/>
            <a:ext cx="5523242" cy="2873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6600" y="6172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Items sorted by popularity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462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828800" y="3090446"/>
            <a:ext cx="1143000" cy="3124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971800" y="3090446"/>
            <a:ext cx="2438400" cy="312420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3087282"/>
            <a:ext cx="1981200" cy="31242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80F1-68BC-8546-8B64-E45F25C1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Different Types of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0509-83A6-0341-9A05-B5EAE6BE5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photos</a:t>
            </a:r>
          </a:p>
          <a:p>
            <a:pPr lvl="1"/>
            <a:r>
              <a:rPr lang="en-US"/>
              <a:t>Facebook </a:t>
            </a:r>
            <a:r>
              <a:rPr lang="en-US" dirty="0"/>
              <a:t>uses a CDN (Content Distribution Network) for these.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Very good performance, but no reliability guarantee</a:t>
            </a:r>
            <a:endParaRPr lang="en-US" dirty="0"/>
          </a:p>
          <a:p>
            <a:pPr lvl="1"/>
            <a:r>
              <a:rPr lang="en-US" dirty="0"/>
              <a:t>CDN is a cache, not a permanent storage.</a:t>
            </a:r>
          </a:p>
          <a:p>
            <a:r>
              <a:rPr lang="en-US" dirty="0"/>
              <a:t>Warm photos</a:t>
            </a:r>
          </a:p>
          <a:p>
            <a:pPr lvl="1"/>
            <a:r>
              <a:rPr lang="en-US" dirty="0"/>
              <a:t>Facebook has designed its own storage called Haystack.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Balances performance and reliability</a:t>
            </a:r>
          </a:p>
          <a:p>
            <a:r>
              <a:rPr lang="en-US" dirty="0"/>
              <a:t>Cold photos</a:t>
            </a:r>
          </a:p>
          <a:p>
            <a:pPr lvl="1"/>
            <a:r>
              <a:rPr lang="en-US" dirty="0"/>
              <a:t>Facebook has designed an “archival” storage called f4.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Aims for storage efficiency when storing replicated photos  (but not high performance)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CF35D-8693-894C-BF23-F7E0D960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deadline: 5/10</a:t>
            </a:r>
          </a:p>
          <a:p>
            <a:r>
              <a:rPr lang="en-US"/>
              <a:t>Survey </a:t>
            </a:r>
            <a:r>
              <a:rPr lang="en-US" dirty="0"/>
              <a:t>&amp; course evaluation</a:t>
            </a:r>
          </a:p>
          <a:p>
            <a:pPr lvl="1"/>
            <a:r>
              <a:rPr lang="en-US" dirty="0"/>
              <a:t>Survey: </a:t>
            </a:r>
            <a:r>
              <a:rPr lang="en-US" dirty="0">
                <a:hlinkClick r:id="rId2"/>
              </a:rPr>
              <a:t>https://forms.gle/eg1wHN2G8S6GVz3e9</a:t>
            </a:r>
            <a:endParaRPr lang="en-US" dirty="0"/>
          </a:p>
          <a:p>
            <a:pPr lvl="1"/>
            <a:r>
              <a:rPr lang="en-US" dirty="0"/>
              <a:t>Course evaluation: </a:t>
            </a:r>
            <a:r>
              <a:rPr lang="en-US" dirty="0">
                <a:hlinkClick r:id="rId3"/>
              </a:rPr>
              <a:t>https://www.smartevals.com/login.aspx?s=buffalo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have 80% or more participation,</a:t>
            </a:r>
          </a:p>
          <a:p>
            <a:pPr lvl="1"/>
            <a:r>
              <a:rPr lang="en-US" dirty="0"/>
              <a:t>For each of you, I’ll take the better one between the midterm and the final, and give the 30% weight for the better one and the 20% weight for the other one.</a:t>
            </a:r>
          </a:p>
          <a:p>
            <a:pPr lvl="1"/>
            <a:r>
              <a:rPr lang="en-US" dirty="0"/>
              <a:t>(Currently, it’s 20% for the midterm and 30% for the final.)</a:t>
            </a:r>
          </a:p>
          <a:p>
            <a:r>
              <a:rPr lang="en-US" dirty="0"/>
              <a:t>No recitation this week; replaced with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46576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18444</TotalTime>
  <Pages>12</Pages>
  <Words>2081</Words>
  <Application>Microsoft Macintosh PowerPoint</Application>
  <PresentationFormat>Letter Paper (8.5x11 in)</PresentationFormat>
  <Paragraphs>484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ZapfDingbats</vt:lpstr>
      <vt:lpstr>Arial</vt:lpstr>
      <vt:lpstr>Calibri</vt:lpstr>
      <vt:lpstr>Comic Sans MS</vt:lpstr>
      <vt:lpstr>Courier</vt:lpstr>
      <vt:lpstr>Courier New</vt:lpstr>
      <vt:lpstr>Times New Roman</vt:lpstr>
      <vt:lpstr>Wingdings</vt:lpstr>
      <vt:lpstr>CS252-template</vt:lpstr>
      <vt:lpstr>Office Theme</vt:lpstr>
      <vt:lpstr>Clip</vt:lpstr>
      <vt:lpstr>CSE 486/586 Distributed Systems Case Study: Facebook Photo Stores</vt:lpstr>
      <vt:lpstr>Engineering a System</vt:lpstr>
      <vt:lpstr>Facebook Workload</vt:lpstr>
      <vt:lpstr>Facebook Photo Workload</vt:lpstr>
      <vt:lpstr>Zipf distribution</vt:lpstr>
      <vt:lpstr>Popularity Comes with Age</vt:lpstr>
      <vt:lpstr>Facebook Photo Distribution</vt:lpstr>
      <vt:lpstr>Handling Different Types of Photos</vt:lpstr>
      <vt:lpstr>CSE 486/586 Administrivia</vt:lpstr>
      <vt:lpstr>CDN for Hot Photos</vt:lpstr>
      <vt:lpstr>Domain Name System</vt:lpstr>
      <vt:lpstr>Distributed Hierarchical Database</vt:lpstr>
      <vt:lpstr>DNS Root Servers</vt:lpstr>
      <vt:lpstr>TLD and Authoritative DNS Servers</vt:lpstr>
      <vt:lpstr>Example</vt:lpstr>
      <vt:lpstr>How a CDN Works</vt:lpstr>
      <vt:lpstr>How a CDN Works</vt:lpstr>
      <vt:lpstr>How a CDN Works</vt:lpstr>
      <vt:lpstr>How a CDN Works</vt:lpstr>
      <vt:lpstr>How a CDN Works</vt:lpstr>
      <vt:lpstr>How a CDN Works</vt:lpstr>
      <vt:lpstr>How a CDN Works</vt:lpstr>
      <vt:lpstr>Facebook Photo Distribution</vt:lpstr>
      <vt:lpstr>Handling Warm Photos: Haystack</vt:lpstr>
      <vt:lpstr>Haystack Directory</vt:lpstr>
      <vt:lpstr>Haystack Cache &amp; Store</vt:lpstr>
      <vt:lpstr>Facebook Photo Distribution</vt:lpstr>
      <vt:lpstr>CDN / Haystack / f4</vt:lpstr>
      <vt:lpstr>f4’s Replication</vt:lpstr>
      <vt:lpstr>f4: Single Datacenter</vt:lpstr>
      <vt:lpstr>f4: Cross-Datacenter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812</cp:revision>
  <cp:lastPrinted>2013-02-13T17:59:43Z</cp:lastPrinted>
  <dcterms:created xsi:type="dcterms:W3CDTF">2012-02-08T15:18:05Z</dcterms:created>
  <dcterms:modified xsi:type="dcterms:W3CDTF">2019-05-01T16:15:52Z</dcterms:modified>
  <cp:category/>
</cp:coreProperties>
</file>