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634" r:id="rId16"/>
    <p:sldId id="594" r:id="rId17"/>
    <p:sldId id="633" r:id="rId18"/>
    <p:sldId id="597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0" autoAdjust="0"/>
    <p:restoredTop sz="80263" autoAdjust="0"/>
  </p:normalViewPr>
  <p:slideViewPr>
    <p:cSldViewPr>
      <p:cViewPr varScale="1">
        <p:scale>
          <a:sx n="82" d="100"/>
          <a:sy n="82" d="100"/>
        </p:scale>
        <p:origin x="35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class expects you to figure a lot of things out yourself.</a:t>
            </a:r>
          </a:p>
          <a:p>
            <a:r>
              <a:rPr lang="en-US" dirty="0"/>
              <a:t>Most</a:t>
            </a:r>
            <a:r>
              <a:rPr lang="en-US" baseline="0" dirty="0"/>
              <a:t> of you will start working this year, next year, etc. The easiest way to quickly earn the respect from others is showing your independence.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There’s no set rule,</a:t>
            </a:r>
            <a:r>
              <a:rPr lang="en-US" baseline="0" dirty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Why, what, and</a:t>
            </a:r>
            <a:r>
              <a:rPr lang="en-US" baseline="0" dirty="0"/>
              <a:t> how: E.g., planning a vacation</a:t>
            </a:r>
          </a:p>
          <a:p>
            <a:r>
              <a:rPr lang="en-US" baseline="0" dirty="0"/>
              <a:t>Talk to any kid, the first question is “why?”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0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17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The Internet in 2 Hours:</a:t>
            </a:r>
            <a:br>
              <a:rPr lang="en-US" dirty="0"/>
            </a:br>
            <a:r>
              <a:rPr lang="en-US" dirty="0"/>
              <a:t>The First Hour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back: 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network of networks</a:t>
            </a:r>
          </a:p>
          <a:p>
            <a:r>
              <a:rPr lang="en-US" dirty="0"/>
              <a:t>The fundamental goal of the original designers: </a:t>
            </a:r>
            <a:r>
              <a:rPr lang="en-US" dirty="0">
                <a:solidFill>
                  <a:srgbClr val="0000FF"/>
                </a:solidFill>
              </a:rPr>
              <a:t>interconnecting</a:t>
            </a:r>
            <a:r>
              <a:rPr lang="en-US" dirty="0"/>
              <a:t> different networks by designing </a:t>
            </a:r>
            <a:r>
              <a:rPr lang="en-US" dirty="0">
                <a:solidFill>
                  <a:srgbClr val="FF0000"/>
                </a:solidFill>
              </a:rPr>
              <a:t>common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 1 is out. Please try it yourself.</a:t>
            </a:r>
          </a:p>
          <a:p>
            <a:r>
              <a:rPr lang="en-US" dirty="0"/>
              <a:t>Please use Piazza; all announcements will go there.</a:t>
            </a:r>
          </a:p>
          <a:p>
            <a:pPr lvl="1"/>
            <a:r>
              <a:rPr lang="en-US" dirty="0"/>
              <a:t>Signup link: http://</a:t>
            </a:r>
            <a:r>
              <a:rPr lang="en-US" dirty="0" err="1"/>
              <a:t>piazza.com</a:t>
            </a:r>
            <a:r>
              <a:rPr lang="en-US" dirty="0"/>
              <a:t>/buffalo/spring2020/cse486586</a:t>
            </a:r>
          </a:p>
          <a:p>
            <a:pPr lvl="1"/>
            <a:r>
              <a:rPr lang="en-US" dirty="0"/>
              <a:t>Anonymous/private posting: generally questions are beneficial to the whole class; please consider posting it publicly first.</a:t>
            </a:r>
          </a:p>
          <a:p>
            <a:pPr lvl="1"/>
            <a:r>
              <a:rPr lang="en-US" dirty="0"/>
              <a:t>All announcements will be posted there.</a:t>
            </a:r>
          </a:p>
          <a:p>
            <a:r>
              <a:rPr lang="en-US" dirty="0"/>
              <a:t>Use good coding styles.</a:t>
            </a:r>
          </a:p>
          <a:p>
            <a:pPr lvl="1"/>
            <a:r>
              <a:rPr lang="en-US" dirty="0"/>
              <a:t>Use the Android code style guideline (Google it).</a:t>
            </a:r>
          </a:p>
          <a:p>
            <a:r>
              <a:rPr lang="en-US" dirty="0"/>
              <a:t>After-class questions</a:t>
            </a:r>
          </a:p>
          <a:p>
            <a:pPr lvl="1"/>
            <a:r>
              <a:rPr lang="en-US" dirty="0"/>
              <a:t>Will answer them outside. There’s a class right after this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the Internet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care?</a:t>
            </a:r>
          </a:p>
          <a:p>
            <a:pPr lvl="1"/>
            <a:r>
              <a:rPr lang="en-US" dirty="0"/>
              <a:t>Now: you might be just doing what’s given to you.</a:t>
            </a:r>
          </a:p>
          <a:p>
            <a:pPr lvl="1"/>
            <a:r>
              <a:rPr lang="en-US" dirty="0"/>
              <a:t>Later: you will likely </a:t>
            </a:r>
            <a:r>
              <a:rPr lang="en-US" i="1" dirty="0">
                <a:solidFill>
                  <a:srgbClr val="FF0000"/>
                </a:solidFill>
              </a:rPr>
              <a:t>define</a:t>
            </a:r>
            <a:r>
              <a:rPr lang="en-US" dirty="0"/>
              <a:t> what you want to do and do it.</a:t>
            </a:r>
          </a:p>
          <a:p>
            <a:r>
              <a:rPr lang="en-US" dirty="0"/>
              <a:t>Internet as a case study of a distributed system</a:t>
            </a:r>
          </a:p>
          <a:p>
            <a:pPr lvl="1"/>
            <a:r>
              <a:rPr lang="en-US" dirty="0"/>
              <a:t>Put a designer’s hat on for a moment.</a:t>
            </a:r>
          </a:p>
          <a:p>
            <a:r>
              <a:rPr lang="en-US" dirty="0"/>
              <a:t>Questions to think about:</a:t>
            </a:r>
          </a:p>
          <a:p>
            <a:pPr lvl="1"/>
            <a:r>
              <a:rPr lang="en-US" dirty="0"/>
              <a:t>Why? i.e., why do we want to connect computers?</a:t>
            </a:r>
          </a:p>
          <a:p>
            <a:pPr lvl="1"/>
            <a:r>
              <a:rPr lang="en-US" dirty="0"/>
              <a:t>What is the ideal outcome? i.e., what do we want?</a:t>
            </a:r>
          </a:p>
          <a:p>
            <a:pPr lvl="1"/>
            <a:r>
              <a:rPr lang="en-US" dirty="0"/>
              <a:t>How do we do that?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and What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  <a:p>
            <a:pPr lvl="1"/>
            <a:r>
              <a:rPr lang="en-US" dirty="0"/>
              <a:t>“The whole can be greater than the sum of its parts”</a:t>
            </a:r>
          </a:p>
          <a:p>
            <a:r>
              <a:rPr lang="en-US" dirty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first consider a single network, where every machine is wired together.</a:t>
            </a:r>
          </a:p>
          <a:p>
            <a:r>
              <a:rPr lang="en-US" dirty="0"/>
              <a:t>What do we need to send data from machine A to machine B?</a:t>
            </a:r>
          </a:p>
          <a:p>
            <a:pPr lvl="1"/>
            <a:r>
              <a:rPr lang="en-US" dirty="0"/>
              <a:t>Hint: think about sending a letter from one place to another.</a:t>
            </a:r>
          </a:p>
          <a:p>
            <a:r>
              <a:rPr lang="en-US" dirty="0"/>
              <a:t>We need:</a:t>
            </a:r>
          </a:p>
          <a:p>
            <a:pPr lvl="1"/>
            <a:r>
              <a:rPr lang="en-US" dirty="0"/>
              <a:t>Addressing</a:t>
            </a:r>
          </a:p>
          <a:p>
            <a:pPr lvl="1"/>
            <a:r>
              <a:rPr lang="en-US" dirty="0"/>
              <a:t>Routing</a:t>
            </a:r>
          </a:p>
          <a:p>
            <a:r>
              <a:rPr lang="en-US" dirty="0"/>
              <a:t>However, if you think about the Internet, there are </a:t>
            </a:r>
            <a:r>
              <a:rPr lang="en-US" dirty="0">
                <a:solidFill>
                  <a:srgbClr val="0000FF"/>
                </a:solidFill>
              </a:rPr>
              <a:t>many types of networks </a:t>
            </a:r>
            <a:r>
              <a:rPr lang="en-US" dirty="0"/>
              <a:t>based on </a:t>
            </a:r>
            <a:r>
              <a:rPr lang="en-US" dirty="0">
                <a:solidFill>
                  <a:srgbClr val="0000FF"/>
                </a:solidFill>
              </a:rPr>
              <a:t>various physical media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Coax, radio, satellite, etc.</a:t>
            </a:r>
          </a:p>
          <a:p>
            <a:pPr lvl="1"/>
            <a:r>
              <a:rPr lang="en-US" dirty="0"/>
              <a:t>The original designers wanted to send data across all these networks.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84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how to send data from one machine to another that can be in different types of networks?</a:t>
            </a:r>
          </a:p>
          <a:p>
            <a:pPr lvl="1"/>
            <a:r>
              <a:rPr lang="en-US" dirty="0"/>
              <a:t>How to transfer data from one technology to another</a:t>
            </a:r>
          </a:p>
          <a:p>
            <a:pPr lvl="1"/>
            <a:r>
              <a:rPr lang="en-US" dirty="0"/>
              <a:t>How to ultimately deliver data from one machine to another</a:t>
            </a:r>
          </a:p>
          <a:p>
            <a:r>
              <a:rPr lang="en-US" dirty="0"/>
              <a:t>How would you do it? (E.g., you have radio signals coming in on one side, and the other side is a wire.)</a:t>
            </a:r>
          </a:p>
          <a:p>
            <a:pPr lvl="1"/>
            <a:r>
              <a:rPr lang="en-US" dirty="0"/>
              <a:t>A potential solution: signal translators</a:t>
            </a:r>
          </a:p>
          <a:p>
            <a:r>
              <a:rPr lang="en-US" dirty="0"/>
              <a:t>Problem?</a:t>
            </a:r>
          </a:p>
          <a:p>
            <a:pPr lvl="1"/>
            <a:r>
              <a:rPr lang="en-US" dirty="0"/>
              <a:t>Every new technology needs translators for all existing technologies.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24" y="2590800"/>
            <a:ext cx="519176" cy="58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062790-8388-6C4F-BA06-0C718E78D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733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Interconnect?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 chosen?</a:t>
            </a:r>
          </a:p>
          <a:p>
            <a:pPr lvl="1"/>
            <a:r>
              <a:rPr lang="en-US" dirty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Connecting by layering</a:t>
            </a:r>
            <a:endParaRPr lang="en-US" dirty="0"/>
          </a:p>
          <a:p>
            <a:r>
              <a:rPr lang="en-US" dirty="0"/>
              <a:t>Define an interface that formats data in an expected way.</a:t>
            </a:r>
          </a:p>
          <a:p>
            <a:pPr lvl="1"/>
            <a:r>
              <a:rPr lang="en-US" dirty="0"/>
              <a:t>Every communication technology needs to interpret its own data, format it in the right way, and provide it to a different component that can pass the data to another technology (and vice versa).</a:t>
            </a:r>
          </a:p>
          <a:p>
            <a:pPr lvl="1"/>
            <a:r>
              <a:rPr lang="en-US" dirty="0"/>
              <a:t>Only one translator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71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17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/>
              <a:t>Sub-divide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Each layer is designed to solve a specific, narrow set of problems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layers</a:t>
            </a:r>
            <a:endParaRPr lang="en-US" sz="3200" dirty="0"/>
          </a:p>
          <a:p>
            <a:r>
              <a:rPr lang="en-US" dirty="0"/>
              <a:t>“The” computer science approach</a:t>
            </a:r>
          </a:p>
          <a:p>
            <a:pPr lvl="1"/>
            <a:r>
              <a:rPr lang="en-US" dirty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Layer 1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Layer 2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 dirty="0">
                <a:latin typeface="Arial" pitchFamily="-1" charset="0"/>
              </a:rPr>
              <a:t>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layering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</a:t>
            </a:r>
          </a:p>
          <a:p>
            <a:pPr lvl="1"/>
            <a:r>
              <a:rPr lang="en-US" dirty="0" err="1"/>
              <a:t>Indranil</a:t>
            </a:r>
            <a:r>
              <a:rPr lang="en-US" dirty="0"/>
              <a:t> Gupta at UIUC</a:t>
            </a:r>
          </a:p>
          <a:p>
            <a:pPr lvl="1"/>
            <a:r>
              <a:rPr lang="en-US" dirty="0"/>
              <a:t>Mike Freedman and Jen Rexford at Princeton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make an effort to come to every class.</a:t>
            </a:r>
          </a:p>
          <a:p>
            <a:r>
              <a:rPr lang="en-US" dirty="0"/>
              <a:t>Please do the work yourself and get permissions for other sources. Also, acknowledge them.</a:t>
            </a:r>
          </a:p>
          <a:p>
            <a:r>
              <a:rPr lang="en-US" dirty="0"/>
              <a:t>Please check if you have the background by doing PA1 all by yourself.</a:t>
            </a:r>
          </a:p>
          <a:p>
            <a:r>
              <a:rPr lang="en-US" dirty="0"/>
              <a:t>This course will expect:</a:t>
            </a:r>
          </a:p>
          <a:p>
            <a:pPr lvl="1"/>
            <a:r>
              <a:rPr lang="en-US" dirty="0"/>
              <a:t>Good work ethics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Respect for others</a:t>
            </a:r>
          </a:p>
          <a:p>
            <a:r>
              <a:rPr lang="en-US" dirty="0"/>
              <a:t>This course is about:</a:t>
            </a:r>
          </a:p>
          <a:p>
            <a:pPr lvl="1"/>
            <a:r>
              <a:rPr lang="en-US" dirty="0"/>
              <a:t>Introducing common problems that arise when building a distributed system</a:t>
            </a:r>
          </a:p>
          <a:p>
            <a:pPr lvl="1"/>
            <a:r>
              <a:rPr lang="en-US" dirty="0"/>
              <a:t>Discussing algorithms, architectures, and abstractions that solve those problems</a:t>
            </a:r>
          </a:p>
          <a:p>
            <a:pPr lvl="1"/>
            <a:r>
              <a:rPr lang="en-US" dirty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and 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brief overview of the Internet</a:t>
            </a:r>
          </a:p>
          <a:p>
            <a:r>
              <a:rPr lang="en-US" dirty="0"/>
              <a:t>Two things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The design philosophy </a:t>
            </a:r>
            <a:r>
              <a:rPr lang="en-US" dirty="0"/>
              <a:t>of the Internet (“The Design Philosophy of the DARPA Internet Protocols” by David Clark): today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Transport &amp; application</a:t>
            </a:r>
            <a:r>
              <a:rPr lang="en-US" dirty="0"/>
              <a:t> layers: next lecture</a:t>
            </a:r>
          </a:p>
          <a:p>
            <a:r>
              <a:rPr lang="en-US" dirty="0"/>
              <a:t>Obviously can’t replace a networking course; this should be just a recap for you.</a:t>
            </a:r>
          </a:p>
          <a:p>
            <a:r>
              <a:rPr lang="en-US" dirty="0"/>
              <a:t>Why teach these?</a:t>
            </a:r>
          </a:p>
          <a:p>
            <a:pPr lvl="1"/>
            <a:r>
              <a:rPr lang="en-US" dirty="0"/>
              <a:t>If there’s no network, there’s no distributed system.</a:t>
            </a:r>
          </a:p>
          <a:p>
            <a:pPr lvl="1"/>
            <a:r>
              <a:rPr lang="en-US" dirty="0"/>
              <a:t>Not just that: </a:t>
            </a:r>
            <a:r>
              <a:rPr lang="en-US" dirty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1969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1977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network of networks</a:t>
            </a:r>
          </a:p>
          <a:p>
            <a:r>
              <a:rPr lang="en-US" dirty="0"/>
              <a:t>The fundamental goal of the original designers: </a:t>
            </a:r>
            <a:r>
              <a:rPr lang="en-US" dirty="0">
                <a:solidFill>
                  <a:srgbClr val="0000FF"/>
                </a:solidFill>
              </a:rPr>
              <a:t>interconnecting</a:t>
            </a:r>
            <a:r>
              <a:rPr lang="en-US" dirty="0"/>
              <a:t> different networks by designing </a:t>
            </a:r>
            <a:r>
              <a:rPr lang="en-US" dirty="0">
                <a:solidFill>
                  <a:srgbClr val="FF0000"/>
                </a:solidFill>
              </a:rPr>
              <a:t>common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making an appointment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3300"/>
                </a:solidFill>
              </a:rPr>
              <a:t>Bob: When are you free to meet for 1.5 hours during the next two weeks?</a:t>
            </a:r>
          </a:p>
          <a:p>
            <a:r>
              <a:rPr lang="en-US" dirty="0">
                <a:solidFill>
                  <a:srgbClr val="FF3300"/>
                </a:solidFill>
              </a:rPr>
              <a:t>Alice: 10:30am on Feb 8 and 1:15pm on Feb 9.</a:t>
            </a:r>
          </a:p>
          <a:p>
            <a:r>
              <a:rPr lang="en-US" dirty="0"/>
              <a:t>Bob: Book me for 1.5 hours at 10:30am on Feb 8.</a:t>
            </a:r>
          </a:p>
          <a:p>
            <a:r>
              <a:rPr lang="en-US" dirty="0"/>
              <a:t>Alice: 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agreement</a:t>
            </a:r>
            <a:r>
              <a:rPr lang="en-US" dirty="0"/>
              <a:t> between entities in communication</a:t>
            </a:r>
          </a:p>
          <a:p>
            <a:pPr lvl="1"/>
            <a:r>
              <a:rPr lang="en-US" dirty="0"/>
              <a:t>Two things: 1) syntax, 2) semantics</a:t>
            </a:r>
          </a:p>
          <a:p>
            <a:r>
              <a:rPr lang="en-US" dirty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/>
              <a:t>What language?</a:t>
            </a:r>
          </a:p>
          <a:p>
            <a:pPr lvl="1"/>
            <a:r>
              <a:rPr lang="en-US" dirty="0"/>
              <a:t>What’s the time format? Granularity?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/>
              <a:t>If broken into pieces, how do you reassemble?</a:t>
            </a:r>
          </a:p>
          <a:p>
            <a:pPr lvl="1"/>
            <a:r>
              <a:rPr lang="en-US" dirty="0"/>
              <a:t>If a </a:t>
            </a:r>
            <a:r>
              <a:rPr lang="en-US" dirty="0" err="1"/>
              <a:t>msg</a:t>
            </a:r>
            <a:r>
              <a:rPr lang="en-US" dirty="0"/>
              <a:t> gets lost, what do you do?</a:t>
            </a:r>
          </a:p>
          <a:p>
            <a:pPr lvl="1"/>
            <a:r>
              <a:rPr lang="en-US" dirty="0"/>
              <a:t>If you get a </a:t>
            </a:r>
            <a:r>
              <a:rPr lang="en-US" dirty="0" err="1"/>
              <a:t>msg</a:t>
            </a:r>
            <a:r>
              <a:rPr lang="en-US" dirty="0"/>
              <a:t>, what do you do?</a:t>
            </a:r>
          </a:p>
          <a:p>
            <a:pPr lvl="1"/>
            <a:r>
              <a:rPr lang="en-US" dirty="0"/>
              <a:t>Etc.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8556</TotalTime>
  <Pages>12</Pages>
  <Words>1249</Words>
  <Application>Microsoft Macintosh PowerPoint</Application>
  <PresentationFormat>Letter Paper (8.5x11 in)</PresentationFormat>
  <Paragraphs>212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How?</vt:lpstr>
      <vt:lpstr>How?</vt:lpstr>
      <vt:lpstr>How to Interconnect?</vt:lpstr>
      <vt:lpstr>Layering: A Modular Approach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440</cp:revision>
  <cp:lastPrinted>2020-01-31T14:38:21Z</cp:lastPrinted>
  <dcterms:created xsi:type="dcterms:W3CDTF">2012-01-18T18:01:14Z</dcterms:created>
  <dcterms:modified xsi:type="dcterms:W3CDTF">2020-01-31T18:06:32Z</dcterms:modified>
  <cp:category/>
</cp:coreProperties>
</file>