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16"/>
  </p:notesMasterIdLst>
  <p:handoutMasterIdLst>
    <p:handoutMasterId r:id="rId17"/>
  </p:handoutMasterIdLst>
  <p:sldIdLst>
    <p:sldId id="322" r:id="rId3"/>
    <p:sldId id="347" r:id="rId4"/>
    <p:sldId id="348" r:id="rId5"/>
    <p:sldId id="350" r:id="rId6"/>
    <p:sldId id="354" r:id="rId7"/>
    <p:sldId id="346" r:id="rId8"/>
    <p:sldId id="335" r:id="rId9"/>
    <p:sldId id="325" r:id="rId10"/>
    <p:sldId id="326" r:id="rId11"/>
    <p:sldId id="338" r:id="rId12"/>
    <p:sldId id="352" r:id="rId13"/>
    <p:sldId id="349" r:id="rId14"/>
    <p:sldId id="353" r:id="rId15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59" autoAdjust="0"/>
    <p:restoredTop sz="80099" autoAdjust="0"/>
  </p:normalViewPr>
  <p:slideViewPr>
    <p:cSldViewPr>
      <p:cViewPr varScale="1">
        <p:scale>
          <a:sx n="82" d="100"/>
          <a:sy n="82" d="100"/>
        </p:scale>
        <p:origin x="37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4609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71820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374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/>
              <a:t>Android Programming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Declare in </a:t>
            </a:r>
            <a:r>
              <a:rPr lang="en-US" dirty="0" err="1"/>
              <a:t>AndroidManifest.xml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&lt;manifest ... &gt;</a:t>
            </a:r>
          </a:p>
          <a:p>
            <a:pPr>
              <a:buNone/>
            </a:pPr>
            <a:r>
              <a:rPr lang="en-US" dirty="0"/>
              <a:t>  ...</a:t>
            </a:r>
          </a:p>
          <a:p>
            <a:pPr>
              <a:buNone/>
            </a:pPr>
            <a:r>
              <a:rPr lang="en-US" dirty="0"/>
              <a:t>  &lt;application ... &gt;</a:t>
            </a:r>
          </a:p>
          <a:p>
            <a:pPr>
              <a:buNone/>
            </a:pPr>
            <a:r>
              <a:rPr lang="en-US" dirty="0"/>
              <a:t>      &lt;activity </a:t>
            </a:r>
            <a:r>
              <a:rPr lang="en-US" dirty="0" err="1"/>
              <a:t>android:name</a:t>
            </a:r>
            <a:r>
              <a:rPr lang="en-US" dirty="0"/>
              <a:t>=".</a:t>
            </a:r>
            <a:r>
              <a:rPr lang="en-US" dirty="0" err="1"/>
              <a:t>ExampleActivity</a:t>
            </a:r>
            <a:r>
              <a:rPr lang="en-US" dirty="0"/>
              <a:t>" /&gt;</a:t>
            </a:r>
          </a:p>
          <a:p>
            <a:pPr>
              <a:buNone/>
            </a:pPr>
            <a:r>
              <a:rPr lang="en-US" dirty="0"/>
              <a:t>      ...</a:t>
            </a:r>
          </a:p>
          <a:p>
            <a:pPr>
              <a:buNone/>
            </a:pPr>
            <a:r>
              <a:rPr lang="en-US" dirty="0"/>
              <a:t>  &lt;/application&gt;</a:t>
            </a:r>
          </a:p>
          <a:p>
            <a:pPr>
              <a:buNone/>
            </a:pPr>
            <a:r>
              <a:rPr lang="en-US" dirty="0"/>
              <a:t>&lt;/manifest&gt;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646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Define Permissions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Should define permissions (for others) in  </a:t>
            </a:r>
            <a:r>
              <a:rPr lang="en-US" dirty="0" err="1"/>
              <a:t>AndroidManifest.xml</a:t>
            </a:r>
            <a:endParaRPr lang="en-US" dirty="0"/>
          </a:p>
          <a:p>
            <a:r>
              <a:rPr lang="en-US" dirty="0"/>
              <a:t>&lt;uses-permission </a:t>
            </a:r>
            <a:r>
              <a:rPr lang="en-US" dirty="0" err="1"/>
              <a:t>android:name</a:t>
            </a:r>
            <a:r>
              <a:rPr lang="en-US" dirty="0"/>
              <a:t>="</a:t>
            </a:r>
            <a:r>
              <a:rPr lang="en-US" dirty="0" err="1"/>
              <a:t>android.permission.INTERNET</a:t>
            </a:r>
            <a:r>
              <a:rPr lang="en-US" dirty="0"/>
              <a:t>"/&gt;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644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use Piazza; all announcements will go there.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6817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Logging statements</a:t>
            </a:r>
          </a:p>
          <a:p>
            <a:r>
              <a:rPr lang="en-US" dirty="0"/>
              <a:t>Running a terminal window per AVD</a:t>
            </a:r>
          </a:p>
          <a:p>
            <a:r>
              <a:rPr lang="en-US"/>
              <a:t>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837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What to put on top of physical networks?</a:t>
            </a:r>
          </a:p>
          <a:p>
            <a:pPr lvl="1"/>
            <a:r>
              <a:rPr lang="en-US" dirty="0"/>
              <a:t>Layers providing </a:t>
            </a:r>
            <a:r>
              <a:rPr lang="en-US" dirty="0">
                <a:solidFill>
                  <a:srgbClr val="FF0000"/>
                </a:solidFill>
              </a:rPr>
              <a:t>survivability</a:t>
            </a:r>
          </a:p>
          <a:p>
            <a:r>
              <a:rPr lang="en-US" dirty="0">
                <a:solidFill>
                  <a:srgbClr val="0000FF"/>
                </a:solidFill>
              </a:rPr>
              <a:t>Where to put functionalities?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Fate-sharing</a:t>
            </a:r>
            <a:r>
              <a:rPr lang="en-US" dirty="0"/>
              <a:t> &amp; </a:t>
            </a:r>
            <a:r>
              <a:rPr lang="en-US" dirty="0">
                <a:solidFill>
                  <a:srgbClr val="FF0000"/>
                </a:solidFill>
              </a:rPr>
              <a:t>end-to-end arguments</a:t>
            </a:r>
          </a:p>
          <a:p>
            <a:pPr lvl="1"/>
            <a:r>
              <a:rPr lang="en-US" dirty="0"/>
              <a:t>IP layer doesn’t provide much</a:t>
            </a:r>
          </a:p>
          <a:p>
            <a:pPr lvl="1"/>
            <a:r>
              <a:rPr lang="en-US" dirty="0"/>
              <a:t>TCP handles most of the survivability issues</a:t>
            </a:r>
          </a:p>
          <a:p>
            <a:r>
              <a:rPr lang="en-US" dirty="0">
                <a:solidFill>
                  <a:srgbClr val="0000FF"/>
                </a:solidFill>
              </a:rPr>
              <a:t>TCP &amp; UDP</a:t>
            </a:r>
            <a:r>
              <a:rPr lang="en-US" dirty="0"/>
              <a:t>: the two transport protocols of the Internet</a:t>
            </a:r>
          </a:p>
          <a:p>
            <a:r>
              <a:rPr lang="en-US" dirty="0">
                <a:solidFill>
                  <a:srgbClr val="0000FF"/>
                </a:solidFill>
              </a:rPr>
              <a:t>What interface do applications see?</a:t>
            </a:r>
          </a:p>
          <a:p>
            <a:pPr lvl="1"/>
            <a:r>
              <a:rPr lang="en-US" dirty="0"/>
              <a:t>Socket API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212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Basic </a:t>
            </a:r>
            <a:r>
              <a:rPr lang="en-US"/>
              <a:t>Android programming</a:t>
            </a:r>
            <a:endParaRPr lang="en-US" dirty="0"/>
          </a:p>
          <a:p>
            <a:r>
              <a:rPr lang="en-US" dirty="0"/>
              <a:t>Mainly programming model and components</a:t>
            </a:r>
          </a:p>
          <a:p>
            <a:r>
              <a:rPr lang="en-US" dirty="0"/>
              <a:t>We will look at PA1 template code alongside.</a:t>
            </a:r>
          </a:p>
          <a:p>
            <a:r>
              <a:rPr lang="en-US" dirty="0"/>
              <a:t>Caveats</a:t>
            </a:r>
          </a:p>
          <a:p>
            <a:pPr lvl="1"/>
            <a:r>
              <a:rPr lang="en-US" dirty="0"/>
              <a:t>Not really a comprehensive tutorial</a:t>
            </a:r>
          </a:p>
          <a:p>
            <a:pPr lvl="1"/>
            <a:r>
              <a:rPr lang="en-US" dirty="0"/>
              <a:t>Just touching on basics</a:t>
            </a:r>
          </a:p>
          <a:p>
            <a:r>
              <a:rPr lang="en-US" dirty="0"/>
              <a:t>Will have more of these later as more PAs come out.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064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Five Most Important Things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Tools that you need to be familiarized with:</a:t>
            </a:r>
          </a:p>
          <a:p>
            <a:pPr lvl="1"/>
            <a:r>
              <a:rPr lang="en-US" dirty="0"/>
              <a:t>Android APIs and constructs as well as the command line interface</a:t>
            </a:r>
          </a:p>
          <a:p>
            <a:r>
              <a:rPr lang="en-US" dirty="0"/>
              <a:t>Read the documentation.</a:t>
            </a:r>
          </a:p>
          <a:p>
            <a:pPr lvl="1"/>
            <a:r>
              <a:rPr lang="en-US" dirty="0"/>
              <a:t>Learn how to use the APIs and the constructs, e.g., </a:t>
            </a:r>
            <a:r>
              <a:rPr lang="en-US" dirty="0" err="1"/>
              <a:t>AsyncTask</a:t>
            </a:r>
            <a:r>
              <a:rPr lang="en-US" dirty="0"/>
              <a:t>, etc.</a:t>
            </a:r>
          </a:p>
          <a:p>
            <a:pPr lvl="1"/>
            <a:r>
              <a:rPr lang="en-US" dirty="0"/>
              <a:t>Learn how to work within the Android’s constraints.</a:t>
            </a:r>
          </a:p>
          <a:p>
            <a:r>
              <a:rPr lang="en-US" dirty="0"/>
              <a:t>Learn how to use a terminal.</a:t>
            </a:r>
          </a:p>
          <a:p>
            <a:pPr lvl="1"/>
            <a:r>
              <a:rPr lang="en-US" dirty="0"/>
              <a:t>Setting up the environment</a:t>
            </a:r>
          </a:p>
          <a:p>
            <a:pPr lvl="1"/>
            <a:r>
              <a:rPr lang="en-US" dirty="0"/>
              <a:t>Using </a:t>
            </a:r>
            <a:r>
              <a:rPr lang="en-US" dirty="0" err="1"/>
              <a:t>LogCat</a:t>
            </a:r>
            <a:r>
              <a:rPr lang="en-US" dirty="0"/>
              <a:t>, etc. (for debugging)</a:t>
            </a:r>
          </a:p>
          <a:p>
            <a:r>
              <a:rPr lang="en-US" dirty="0"/>
              <a:t>Incremental development</a:t>
            </a:r>
          </a:p>
          <a:p>
            <a:pPr lvl="1"/>
            <a:r>
              <a:rPr lang="en-US" dirty="0"/>
              <a:t>First write the minimum possible thing to execute your app.</a:t>
            </a:r>
          </a:p>
          <a:p>
            <a:pPr lvl="1"/>
            <a:r>
              <a:rPr lang="en-US" dirty="0"/>
              <a:t>Iterate: write something and debug</a:t>
            </a:r>
          </a:p>
          <a:p>
            <a:r>
              <a:rPr lang="en-US" dirty="0"/>
              <a:t>Trace your execution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621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EE598-C00F-DD4F-A0FB-266591F2C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Execution Tracing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CCF9F-045C-7746-AA32-A6A7EC373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of the most important things when you write your code.</a:t>
            </a:r>
          </a:p>
          <a:p>
            <a:r>
              <a:rPr lang="en-US" dirty="0"/>
              <a:t>With a distributed system, you need to trace across different machines.</a:t>
            </a:r>
          </a:p>
          <a:p>
            <a:r>
              <a:rPr lang="en-US" dirty="0"/>
              <a:t>My suggestion: draw a diagram for tracing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D39F3C-C306-6042-823E-A32CFFB58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086383C-12F5-554F-B065-2E490E51CA8E}"/>
              </a:ext>
            </a:extLst>
          </p:cNvPr>
          <p:cNvSpPr/>
          <p:nvPr/>
        </p:nvSpPr>
        <p:spPr bwMode="auto">
          <a:xfrm>
            <a:off x="1143000" y="3429000"/>
            <a:ext cx="2743200" cy="31369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avd0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1D6C1D1-6F03-754A-9B00-8CEACCA7B7B9}"/>
              </a:ext>
            </a:extLst>
          </p:cNvPr>
          <p:cNvSpPr/>
          <p:nvPr/>
        </p:nvSpPr>
        <p:spPr bwMode="auto">
          <a:xfrm>
            <a:off x="5235575" y="3429000"/>
            <a:ext cx="2743200" cy="31369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avd1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4644FB-E6BF-1445-99E8-8FEDDA396CE5}"/>
              </a:ext>
            </a:extLst>
          </p:cNvPr>
          <p:cNvSpPr/>
          <p:nvPr/>
        </p:nvSpPr>
        <p:spPr bwMode="auto">
          <a:xfrm>
            <a:off x="1295400" y="4267200"/>
            <a:ext cx="838200" cy="17018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F881BDB-1332-A34C-8AED-7044B5109DE6}"/>
              </a:ext>
            </a:extLst>
          </p:cNvPr>
          <p:cNvSpPr/>
          <p:nvPr/>
        </p:nvSpPr>
        <p:spPr bwMode="auto">
          <a:xfrm>
            <a:off x="2263774" y="4267200"/>
            <a:ext cx="1622425" cy="17018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C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new sock;</a:t>
            </a:r>
            <a:br>
              <a:rPr lang="en-US" dirty="0">
                <a:solidFill>
                  <a:schemeClr val="tx2"/>
                </a:solidFill>
              </a:rPr>
            </a:br>
            <a:r>
              <a:rPr lang="en-US" dirty="0">
                <a:solidFill>
                  <a:schemeClr val="tx2"/>
                </a:solidFill>
              </a:rPr>
              <a:t>send();</a:t>
            </a:r>
            <a:br>
              <a:rPr lang="en-US" dirty="0">
                <a:solidFill>
                  <a:schemeClr val="tx2"/>
                </a:solidFill>
              </a:rPr>
            </a:br>
            <a:r>
              <a:rPr lang="en-US" dirty="0">
                <a:solidFill>
                  <a:schemeClr val="tx2"/>
                </a:solidFill>
              </a:rPr>
              <a:t>receive();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CD5DB47-E9B1-724B-BAE7-DE20CBE49531}"/>
              </a:ext>
            </a:extLst>
          </p:cNvPr>
          <p:cNvSpPr/>
          <p:nvPr/>
        </p:nvSpPr>
        <p:spPr bwMode="auto">
          <a:xfrm>
            <a:off x="5235574" y="4267200"/>
            <a:ext cx="1644651" cy="17018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accept();</a:t>
            </a:r>
            <a:br>
              <a:rPr lang="en-US" dirty="0">
                <a:solidFill>
                  <a:schemeClr val="tx2"/>
                </a:solidFill>
              </a:rPr>
            </a:br>
            <a:r>
              <a:rPr lang="en-US" dirty="0">
                <a:solidFill>
                  <a:schemeClr val="tx2"/>
                </a:solidFill>
              </a:rPr>
              <a:t>receive();</a:t>
            </a:r>
            <a:br>
              <a:rPr lang="en-US" dirty="0">
                <a:solidFill>
                  <a:schemeClr val="tx2"/>
                </a:solidFill>
              </a:rPr>
            </a:br>
            <a:r>
              <a:rPr lang="en-US" dirty="0">
                <a:solidFill>
                  <a:schemeClr val="tx2"/>
                </a:solidFill>
              </a:rPr>
              <a:t>send();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5B26643-B444-6D4F-A73B-9BB2F85E469A}"/>
              </a:ext>
            </a:extLst>
          </p:cNvPr>
          <p:cNvSpPr/>
          <p:nvPr/>
        </p:nvSpPr>
        <p:spPr bwMode="auto">
          <a:xfrm>
            <a:off x="7010400" y="4267200"/>
            <a:ext cx="838200" cy="17018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C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5C19EFB-A2BE-F04B-8762-9BF363BC5270}"/>
              </a:ext>
            </a:extLst>
          </p:cNvPr>
          <p:cNvCxnSpPr/>
          <p:nvPr/>
        </p:nvCxnSpPr>
        <p:spPr bwMode="auto">
          <a:xfrm>
            <a:off x="3581400" y="5029200"/>
            <a:ext cx="2057400" cy="0"/>
          </a:xfrm>
          <a:prstGeom prst="straightConnector1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EDFBA25-AC9E-7F4A-AF1E-E835F0A94BFA}"/>
              </a:ext>
            </a:extLst>
          </p:cNvPr>
          <p:cNvCxnSpPr/>
          <p:nvPr/>
        </p:nvCxnSpPr>
        <p:spPr bwMode="auto">
          <a:xfrm>
            <a:off x="3581400" y="5334000"/>
            <a:ext cx="2057400" cy="0"/>
          </a:xfrm>
          <a:prstGeom prst="straightConnector1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9554A58-1362-7B47-AB47-E38AA7E405A1}"/>
              </a:ext>
            </a:extLst>
          </p:cNvPr>
          <p:cNvCxnSpPr/>
          <p:nvPr/>
        </p:nvCxnSpPr>
        <p:spPr bwMode="auto">
          <a:xfrm>
            <a:off x="3581400" y="5562600"/>
            <a:ext cx="2057400" cy="0"/>
          </a:xfrm>
          <a:prstGeom prst="straightConnector1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/>
          </a:ln>
          <a:effectLst/>
        </p:spPr>
      </p:cxnSp>
    </p:spTree>
    <p:extLst>
      <p:ext uri="{BB962C8B-B14F-4D97-AF65-F5344CB8AC3E}">
        <p14:creationId xmlns:p14="http://schemas.microsoft.com/office/powerpoint/2010/main" val="3129941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Android Programming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/>
              <a:t>Three things to keep in mind.</a:t>
            </a:r>
          </a:p>
          <a:p>
            <a:pPr lvl="1">
              <a:buFont typeface="Arial"/>
              <a:buChar char="•"/>
            </a:pPr>
            <a:r>
              <a:rPr lang="en-US" dirty="0"/>
              <a:t>The responsibilities of the OS</a:t>
            </a:r>
          </a:p>
          <a:p>
            <a:pPr lvl="1">
              <a:buFont typeface="Arial"/>
              <a:buChar char="•"/>
            </a:pPr>
            <a:r>
              <a:rPr lang="en-US" dirty="0"/>
              <a:t>The responsibilities of an app</a:t>
            </a:r>
          </a:p>
          <a:p>
            <a:pPr lvl="1">
              <a:buFont typeface="Arial"/>
              <a:buChar char="•"/>
            </a:pPr>
            <a:r>
              <a:rPr lang="en-US" dirty="0"/>
              <a:t>How the OS knows the responsibilities of an app.</a:t>
            </a:r>
          </a:p>
          <a:p>
            <a:pPr>
              <a:buFont typeface="Arial"/>
              <a:buChar char="•"/>
            </a:pPr>
            <a:r>
              <a:rPr lang="en-US" dirty="0"/>
              <a:t>App</a:t>
            </a:r>
          </a:p>
          <a:p>
            <a:pPr lvl="1">
              <a:buFont typeface="Arial"/>
              <a:buChar char="•"/>
            </a:pPr>
            <a:r>
              <a:rPr lang="en-US" dirty="0"/>
              <a:t>No main()</a:t>
            </a:r>
          </a:p>
          <a:p>
            <a:pPr lvl="1">
              <a:buFont typeface="Arial"/>
              <a:buChar char="•"/>
            </a:pPr>
            <a:r>
              <a:rPr lang="en-US" dirty="0"/>
              <a:t>Event-driven (reacting to events)</a:t>
            </a:r>
          </a:p>
          <a:p>
            <a:pPr>
              <a:buFont typeface="Arial"/>
              <a:buChar char="•"/>
            </a:pPr>
            <a:r>
              <a:rPr lang="en-US" dirty="0"/>
              <a:t>OS</a:t>
            </a:r>
          </a:p>
          <a:p>
            <a:pPr lvl="1">
              <a:buFont typeface="Arial"/>
              <a:buChar char="•"/>
            </a:pPr>
            <a:r>
              <a:rPr lang="en-US" dirty="0"/>
              <a:t>Deliver events by calling appropriate callbacks</a:t>
            </a:r>
          </a:p>
          <a:p>
            <a:pPr>
              <a:buFont typeface="Arial"/>
              <a:buChar char="•"/>
            </a:pPr>
            <a:r>
              <a:rPr lang="en-US" dirty="0" err="1"/>
              <a:t>AndroidManifest.xml</a:t>
            </a:r>
            <a:endParaRPr lang="en-US" dirty="0"/>
          </a:p>
          <a:p>
            <a:pPr lvl="1">
              <a:buFont typeface="Arial"/>
              <a:buChar char="•"/>
            </a:pPr>
            <a:r>
              <a:rPr lang="en-US" dirty="0"/>
              <a:t>An app declares its capabilities (e.g., its permissions).</a:t>
            </a:r>
          </a:p>
          <a:p>
            <a:pPr lvl="1">
              <a:buFont typeface="Arial"/>
              <a:buChar char="•"/>
            </a:pPr>
            <a:r>
              <a:rPr lang="en-US" dirty="0"/>
              <a:t>An app registers all the callbacks.</a:t>
            </a:r>
          </a:p>
        </p:txBody>
      </p:sp>
    </p:spTree>
    <p:extLst>
      <p:ext uri="{BB962C8B-B14F-4D97-AF65-F5344CB8AC3E}">
        <p14:creationId xmlns:p14="http://schemas.microsoft.com/office/powerpoint/2010/main" val="3482078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What? No main()?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/>
              <a:t>There is a main()! It’s just that it’s hidden.</a:t>
            </a:r>
          </a:p>
          <a:p>
            <a:pPr>
              <a:buFont typeface="Arial"/>
              <a:buChar char="•"/>
            </a:pPr>
            <a:r>
              <a:rPr lang="en-US" dirty="0"/>
              <a:t>Zygote starts at boot.</a:t>
            </a:r>
          </a:p>
          <a:p>
            <a:pPr>
              <a:buFont typeface="Arial"/>
              <a:buChar char="•"/>
            </a:pPr>
            <a:r>
              <a:rPr lang="en-US" dirty="0"/>
              <a:t>Launcher sends a message to start an activity.</a:t>
            </a:r>
          </a:p>
          <a:p>
            <a:pPr>
              <a:buFont typeface="Arial"/>
              <a:buChar char="•"/>
            </a:pPr>
            <a:r>
              <a:rPr lang="en-US" dirty="0"/>
              <a:t>Zygote forks a new VM instance that loads </a:t>
            </a:r>
            <a:r>
              <a:rPr lang="en-US" dirty="0" err="1"/>
              <a:t>ActivityThread</a:t>
            </a:r>
            <a:r>
              <a:rPr lang="en-US" dirty="0"/>
              <a:t>.</a:t>
            </a:r>
          </a:p>
          <a:p>
            <a:pPr lvl="1">
              <a:buFont typeface="Arial"/>
              <a:buChar char="•"/>
            </a:pPr>
            <a:r>
              <a:rPr lang="en-US" dirty="0" err="1"/>
              <a:t>ActivityThread</a:t>
            </a:r>
            <a:r>
              <a:rPr lang="en-US" dirty="0"/>
              <a:t> has the real main() for an app.</a:t>
            </a:r>
          </a:p>
          <a:p>
            <a:pPr>
              <a:buFont typeface="Arial"/>
              <a:buChar char="•"/>
            </a:pPr>
            <a:r>
              <a:rPr lang="en-US" dirty="0" err="1"/>
              <a:t>ActivityThread</a:t>
            </a:r>
            <a:r>
              <a:rPr lang="en-US" dirty="0"/>
              <a:t> calls the app’s </a:t>
            </a:r>
            <a:r>
              <a:rPr lang="en-US" dirty="0" err="1"/>
              <a:t>onCreate</a:t>
            </a:r>
            <a:r>
              <a:rPr lang="en-US" dirty="0"/>
              <a:t>(), </a:t>
            </a:r>
            <a:r>
              <a:rPr lang="en-US" dirty="0" err="1"/>
              <a:t>onStart</a:t>
            </a:r>
            <a:r>
              <a:rPr lang="en-US" dirty="0"/>
              <a:t>(), etc.</a:t>
            </a:r>
          </a:p>
          <a:p>
            <a:pPr>
              <a:buFont typeface="Arial"/>
              <a:buChar char="•"/>
            </a:pPr>
            <a:r>
              <a:rPr lang="en-US" dirty="0"/>
              <a:t>What main() does is implementing an event loop.</a:t>
            </a:r>
          </a:p>
          <a:p>
            <a:pPr lvl="1">
              <a:buFont typeface="Arial"/>
              <a:buChar char="•"/>
            </a:pPr>
            <a:r>
              <a:rPr lang="en-US" dirty="0"/>
              <a:t>Wait for an event to happen.</a:t>
            </a:r>
          </a:p>
          <a:p>
            <a:pPr lvl="1">
              <a:buFont typeface="Arial"/>
              <a:buChar char="•"/>
            </a:pPr>
            <a:r>
              <a:rPr lang="en-US" dirty="0"/>
              <a:t>When an event happens, look up which callback handles the event.</a:t>
            </a:r>
          </a:p>
          <a:p>
            <a:pPr lvl="1">
              <a:buFont typeface="Arial"/>
              <a:buChar char="•"/>
            </a:pPr>
            <a:r>
              <a:rPr lang="en-US" dirty="0"/>
              <a:t>Call the callback.</a:t>
            </a:r>
          </a:p>
          <a:p>
            <a:pPr lvl="1">
              <a:buFont typeface="Arial"/>
              <a:buChar char="•"/>
            </a:pPr>
            <a:r>
              <a:rPr lang="en-US" dirty="0"/>
              <a:t>Loop</a:t>
            </a:r>
          </a:p>
          <a:p>
            <a:pPr lvl="1">
              <a:buFont typeface="Arial"/>
              <a:buChar char="•"/>
            </a:pPr>
            <a:endParaRPr lang="en-US" dirty="0"/>
          </a:p>
          <a:p>
            <a:pPr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976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- Activity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600200"/>
            <a:ext cx="6007517" cy="4292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957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- Activity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rcRect t="-21959" b="-2195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77005032"/>
      </p:ext>
    </p:extLst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9534</TotalTime>
  <Pages>12</Pages>
  <Words>529</Words>
  <Application>Microsoft Macintosh PowerPoint</Application>
  <PresentationFormat>Letter Paper (8.5x11 in)</PresentationFormat>
  <Paragraphs>100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ＭＳ Ｐゴシック</vt:lpstr>
      <vt:lpstr>Arial</vt:lpstr>
      <vt:lpstr>Calibri</vt:lpstr>
      <vt:lpstr>Times New Roman</vt:lpstr>
      <vt:lpstr>CS252-template</vt:lpstr>
      <vt:lpstr>Office Theme</vt:lpstr>
      <vt:lpstr>CSE 486/586 Distributed Systems Android Programming --- 1</vt:lpstr>
      <vt:lpstr>Recap</vt:lpstr>
      <vt:lpstr>Today</vt:lpstr>
      <vt:lpstr>Five Most Important Things</vt:lpstr>
      <vt:lpstr>Execution Tracing</vt:lpstr>
      <vt:lpstr>Android Programming Model</vt:lpstr>
      <vt:lpstr>What? No main()?</vt:lpstr>
      <vt:lpstr>Example - Activity</vt:lpstr>
      <vt:lpstr>Example - Activity</vt:lpstr>
      <vt:lpstr>Declare in AndroidManifest.xml</vt:lpstr>
      <vt:lpstr>Define Permissions</vt:lpstr>
      <vt:lpstr>CSE 486/586 Administrivia</vt:lpstr>
      <vt:lpstr>More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503</cp:revision>
  <cp:lastPrinted>2015-02-04T15:29:09Z</cp:lastPrinted>
  <dcterms:created xsi:type="dcterms:W3CDTF">2012-01-24T14:36:56Z</dcterms:created>
  <dcterms:modified xsi:type="dcterms:W3CDTF">2020-02-03T17:54:05Z</dcterms:modified>
  <cp:category/>
</cp:coreProperties>
</file>