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61"/>
  </p:notesMasterIdLst>
  <p:handoutMasterIdLst>
    <p:handoutMasterId r:id="rId62"/>
  </p:handoutMasterIdLst>
  <p:sldIdLst>
    <p:sldId id="322" r:id="rId3"/>
    <p:sldId id="767" r:id="rId4"/>
    <p:sldId id="829" r:id="rId5"/>
    <p:sldId id="839" r:id="rId6"/>
    <p:sldId id="830" r:id="rId7"/>
    <p:sldId id="831" r:id="rId8"/>
    <p:sldId id="843" r:id="rId9"/>
    <p:sldId id="832" r:id="rId10"/>
    <p:sldId id="844" r:id="rId11"/>
    <p:sldId id="886" r:id="rId12"/>
    <p:sldId id="833" r:id="rId13"/>
    <p:sldId id="842" r:id="rId14"/>
    <p:sldId id="840" r:id="rId15"/>
    <p:sldId id="847" r:id="rId16"/>
    <p:sldId id="846" r:id="rId17"/>
    <p:sldId id="848" r:id="rId18"/>
    <p:sldId id="850" r:id="rId19"/>
    <p:sldId id="851" r:id="rId20"/>
    <p:sldId id="852" r:id="rId21"/>
    <p:sldId id="853" r:id="rId22"/>
    <p:sldId id="854" r:id="rId23"/>
    <p:sldId id="855" r:id="rId24"/>
    <p:sldId id="856" r:id="rId25"/>
    <p:sldId id="867" r:id="rId26"/>
    <p:sldId id="857" r:id="rId27"/>
    <p:sldId id="885" r:id="rId28"/>
    <p:sldId id="860" r:id="rId29"/>
    <p:sldId id="858" r:id="rId30"/>
    <p:sldId id="859" r:id="rId31"/>
    <p:sldId id="861" r:id="rId32"/>
    <p:sldId id="868" r:id="rId33"/>
    <p:sldId id="862" r:id="rId34"/>
    <p:sldId id="863" r:id="rId35"/>
    <p:sldId id="864" r:id="rId36"/>
    <p:sldId id="865" r:id="rId37"/>
    <p:sldId id="866" r:id="rId38"/>
    <p:sldId id="869" r:id="rId39"/>
    <p:sldId id="870" r:id="rId40"/>
    <p:sldId id="871" r:id="rId41"/>
    <p:sldId id="872" r:id="rId42"/>
    <p:sldId id="873" r:id="rId43"/>
    <p:sldId id="878" r:id="rId44"/>
    <p:sldId id="879" r:id="rId45"/>
    <p:sldId id="874" r:id="rId46"/>
    <p:sldId id="875" r:id="rId47"/>
    <p:sldId id="876" r:id="rId48"/>
    <p:sldId id="877" r:id="rId49"/>
    <p:sldId id="880" r:id="rId50"/>
    <p:sldId id="881" r:id="rId51"/>
    <p:sldId id="882" r:id="rId52"/>
    <p:sldId id="883" r:id="rId53"/>
    <p:sldId id="884" r:id="rId54"/>
    <p:sldId id="835" r:id="rId55"/>
    <p:sldId id="838" r:id="rId56"/>
    <p:sldId id="836" r:id="rId57"/>
    <p:sldId id="837" r:id="rId58"/>
    <p:sldId id="704" r:id="rId59"/>
    <p:sldId id="584" r:id="rId6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FFB"/>
    <a:srgbClr val="0066FF"/>
    <a:srgbClr val="55FC02"/>
    <a:srgbClr val="FBBA03"/>
    <a:srgbClr val="0332B7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3" autoAdjust="0"/>
    <p:restoredTop sz="80099" autoAdjust="0"/>
  </p:normalViewPr>
  <p:slideViewPr>
    <p:cSldViewPr>
      <p:cViewPr varScale="1">
        <p:scale>
          <a:sx n="82" d="100"/>
          <a:sy n="82" d="100"/>
        </p:scale>
        <p:origin x="164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531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407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095349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2094286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7130484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2788324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1363576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4955805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7679321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3872535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7530374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66214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791492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8335805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2801936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188250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0545453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7917305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6265071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1457566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7870747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787288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23132487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2593585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4121454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57848965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6353024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54833356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4705765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1126846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5740018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981857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82438131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25304513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09160450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72769160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33143637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75022098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578603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885060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Green arrows are message</a:t>
            </a:r>
            <a:r>
              <a:rPr lang="en-US" baseline="0" dirty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A:1 in gray means</a:t>
            </a:r>
            <a:r>
              <a:rPr lang="en-US" baseline="0" dirty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601457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Reliable Multicast --- 2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7AF6-7D17-8A4D-80D1-61AC37BA7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Walk-Thru with Two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56D40-AED0-0347-9742-4912644B2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Assume:</a:t>
            </a:r>
          </a:p>
          <a:p>
            <a:pPr lvl="1"/>
            <a:r>
              <a:rPr lang="en-US" dirty="0"/>
              <a:t>P1 has proposed up to 8 so far.</a:t>
            </a:r>
          </a:p>
          <a:p>
            <a:pPr lvl="1"/>
            <a:r>
              <a:rPr lang="en-US" dirty="0"/>
              <a:t>P2 has proposed up to 5 so far.</a:t>
            </a:r>
          </a:p>
          <a:p>
            <a:pPr lvl="1"/>
            <a:r>
              <a:rPr lang="en-US" dirty="0"/>
              <a:t>The last message’s sequence number was 4.</a:t>
            </a:r>
          </a:p>
          <a:p>
            <a:r>
              <a:rPr lang="en-US" dirty="0"/>
              <a:t>Q: why would something like this happen?</a:t>
            </a:r>
          </a:p>
          <a:p>
            <a:pPr lvl="1"/>
            <a:r>
              <a:rPr lang="en-US" dirty="0"/>
              <a:t>Multiple messages sent around the same time and network delays.</a:t>
            </a:r>
          </a:p>
          <a:p>
            <a:r>
              <a:rPr lang="en-US" dirty="0"/>
              <a:t>P1 sends a message to P1 &amp; P2.</a:t>
            </a:r>
          </a:p>
          <a:p>
            <a:r>
              <a:rPr lang="en-US" dirty="0"/>
              <a:t>P1 proposes 9 (to P1).</a:t>
            </a:r>
          </a:p>
          <a:p>
            <a:r>
              <a:rPr lang="en-US" dirty="0"/>
              <a:t>P2 proposes 6 (to P1).</a:t>
            </a:r>
          </a:p>
          <a:p>
            <a:r>
              <a:rPr lang="en-US" dirty="0"/>
              <a:t>P1 picks 9 as the sequence number.</a:t>
            </a:r>
          </a:p>
          <a:p>
            <a:r>
              <a:rPr lang="en-US" dirty="0"/>
              <a:t>P1 announces that the sequence number is 9.</a:t>
            </a:r>
          </a:p>
          <a:p>
            <a:r>
              <a:rPr lang="en-US" dirty="0"/>
              <a:t>Sequence numbers of the last two messages: 4 &amp; 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1D9A5-F5C1-3D48-B395-F41558CC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65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ISIS algorithm for total ordering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Sender multicasts message to everyone</a:t>
            </a:r>
          </a:p>
          <a:p>
            <a:r>
              <a:rPr lang="en-US" dirty="0"/>
              <a:t>Reply with </a:t>
            </a:r>
            <a:r>
              <a:rPr lang="en-US" dirty="0">
                <a:solidFill>
                  <a:srgbClr val="0000FF"/>
                </a:solidFill>
              </a:rPr>
              <a:t>proposed</a:t>
            </a:r>
            <a:r>
              <a:rPr lang="en-US" dirty="0"/>
              <a:t> priority (sequence no.)</a:t>
            </a:r>
          </a:p>
          <a:p>
            <a:pPr lvl="1"/>
            <a:r>
              <a:rPr lang="en-US" dirty="0"/>
              <a:t>Larger than all observed </a:t>
            </a:r>
            <a:r>
              <a:rPr lang="en-US" i="1" dirty="0"/>
              <a:t>agreed </a:t>
            </a:r>
            <a:r>
              <a:rPr lang="en-US" dirty="0"/>
              <a:t>priorities</a:t>
            </a:r>
          </a:p>
          <a:p>
            <a:pPr lvl="1"/>
            <a:r>
              <a:rPr lang="en-US" dirty="0"/>
              <a:t>Larger than any previously proposed (by self) priority</a:t>
            </a:r>
          </a:p>
          <a:p>
            <a:r>
              <a:rPr lang="en-US" dirty="0"/>
              <a:t>Store message in </a:t>
            </a:r>
            <a:r>
              <a:rPr lang="en-US" dirty="0">
                <a:solidFill>
                  <a:srgbClr val="0000FF"/>
                </a:solidFill>
              </a:rPr>
              <a:t>priority queue</a:t>
            </a:r>
          </a:p>
          <a:p>
            <a:pPr lvl="1"/>
            <a:r>
              <a:rPr lang="en-US" dirty="0"/>
              <a:t>Ordered by priority (proposed or agreed)</a:t>
            </a:r>
          </a:p>
          <a:p>
            <a:pPr lvl="1"/>
            <a:r>
              <a:rPr lang="en-US" dirty="0"/>
              <a:t>Mark message as undeliverable</a:t>
            </a:r>
          </a:p>
          <a:p>
            <a:r>
              <a:rPr lang="en-US" dirty="0"/>
              <a:t>Sender chooses </a:t>
            </a:r>
            <a:r>
              <a:rPr lang="en-US" dirty="0">
                <a:solidFill>
                  <a:srgbClr val="0000FF"/>
                </a:solidFill>
              </a:rPr>
              <a:t>agreed </a:t>
            </a:r>
            <a:r>
              <a:rPr lang="en-US" dirty="0"/>
              <a:t>priority, re-multicasts message with agreed priority</a:t>
            </a:r>
          </a:p>
          <a:p>
            <a:pPr lvl="1"/>
            <a:r>
              <a:rPr lang="en-US" dirty="0"/>
              <a:t> Maximum of all proposed priorities</a:t>
            </a:r>
          </a:p>
          <a:p>
            <a:r>
              <a:rPr lang="en-US" dirty="0"/>
              <a:t>Upon receiving agreed (final) priority</a:t>
            </a:r>
          </a:p>
          <a:p>
            <a:pPr lvl="1"/>
            <a:r>
              <a:rPr lang="en-US" dirty="0"/>
              <a:t>Mark message as deliverable</a:t>
            </a:r>
          </a:p>
          <a:p>
            <a:pPr lvl="1"/>
            <a:r>
              <a:rPr lang="en-US" dirty="0"/>
              <a:t>Reorder the delivery queue based on the priorities</a:t>
            </a:r>
          </a:p>
          <a:p>
            <a:pPr lvl="1"/>
            <a:r>
              <a:rPr lang="en-US" dirty="0"/>
              <a:t>Deliver any deliverable messages at the front of priority queue</a:t>
            </a:r>
          </a:p>
          <a:p>
            <a:r>
              <a:rPr lang="en-US" dirty="0">
                <a:solidFill>
                  <a:srgbClr val="FF0000"/>
                </a:solidFill>
              </a:rPr>
              <a:t>Notice any (small) issue?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4102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PA2-B is due on 3/13.</a:t>
            </a:r>
          </a:p>
          <a:p>
            <a:pPr lvl="1"/>
            <a:r>
              <a:rPr lang="en-US" dirty="0"/>
              <a:t>Right before Spring break</a:t>
            </a:r>
          </a:p>
          <a:p>
            <a:r>
              <a:rPr lang="en-US" dirty="0"/>
              <a:t>PA1 re-grading office hours</a:t>
            </a:r>
          </a:p>
          <a:p>
            <a:pPr lvl="1"/>
            <a:r>
              <a:rPr lang="en-US" dirty="0"/>
              <a:t>Tuesdays 1pm - 4pm</a:t>
            </a:r>
          </a:p>
          <a:p>
            <a:pPr lvl="1"/>
            <a:r>
              <a:rPr lang="en-US" dirty="0"/>
              <a:t>Wednesdays 2pm - 5pm</a:t>
            </a:r>
          </a:p>
          <a:p>
            <a:pPr lvl="1"/>
            <a:r>
              <a:rPr lang="en-US" dirty="0"/>
              <a:t>Thursdays 9 am - 12 pm</a:t>
            </a:r>
          </a:p>
          <a:p>
            <a:pPr lvl="1"/>
            <a:r>
              <a:rPr lang="en-US" dirty="0"/>
              <a:t>Fridays 9am - 12pm</a:t>
            </a:r>
          </a:p>
          <a:p>
            <a:r>
              <a:rPr lang="en-US" dirty="0"/>
              <a:t>Midterm is on 3/11.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During class, not in the evening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93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Problematic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processes P1 &amp; P2 at their initial state.</a:t>
            </a:r>
          </a:p>
          <a:p>
            <a:r>
              <a:rPr lang="en-US" dirty="0"/>
              <a:t>P1 sends M1 &amp; P2 sends M2.</a:t>
            </a:r>
          </a:p>
          <a:p>
            <a:r>
              <a:rPr lang="en-US" dirty="0"/>
              <a:t>P1 receives M1 (its own) and proposes 1. P2 does the same for M2.</a:t>
            </a:r>
          </a:p>
          <a:p>
            <a:r>
              <a:rPr lang="en-US" dirty="0"/>
              <a:t>P2 receives M1 (P1’s message) and proposes 2. P1 does the same for M2.</a:t>
            </a:r>
          </a:p>
          <a:p>
            <a:r>
              <a:rPr lang="en-US" dirty="0"/>
              <a:t>P1 picks 2 for M1 &amp; P2 also picks 2 for M2.</a:t>
            </a:r>
          </a:p>
          <a:p>
            <a:r>
              <a:rPr lang="en-US" dirty="0"/>
              <a:t>Same sequence number for two different </a:t>
            </a:r>
            <a:r>
              <a:rPr lang="en-US" dirty="0" err="1"/>
              <a:t>msgs</a:t>
            </a:r>
            <a:r>
              <a:rPr lang="en-US" dirty="0"/>
              <a:t>.</a:t>
            </a:r>
          </a:p>
          <a:p>
            <a:r>
              <a:rPr lang="en-US" dirty="0"/>
              <a:t>How do you want to solve this?</a:t>
            </a:r>
          </a:p>
          <a:p>
            <a:pPr lvl="1"/>
            <a:r>
              <a:rPr lang="en-US" dirty="0"/>
              <a:t>Use process numbers as a tie-breaker.</a:t>
            </a:r>
          </a:p>
          <a:p>
            <a:pPr lvl="1"/>
            <a:r>
              <a:rPr lang="en-US" dirty="0"/>
              <a:t>For a proposal, always use the following format: X.Y</a:t>
            </a:r>
          </a:p>
          <a:p>
            <a:pPr lvl="2"/>
            <a:r>
              <a:rPr lang="en-US" dirty="0"/>
              <a:t>X is the proposed number and Y is the process id.</a:t>
            </a:r>
          </a:p>
          <a:p>
            <a:pPr lvl="1"/>
            <a:r>
              <a:rPr lang="en-US" dirty="0"/>
              <a:t>P1 has proposed 2 for M1 </a:t>
            </a:r>
            <a:r>
              <a:rPr lang="en-US" dirty="0">
                <a:sym typeface="Wingdings" pitchFamily="2" charset="2"/>
              </a:rPr>
              <a:t> The proposal for M1 is now </a:t>
            </a:r>
            <a:r>
              <a:rPr lang="en-US" dirty="0"/>
              <a:t>2.1.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12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</p:spTree>
    <p:extLst>
      <p:ext uri="{BB962C8B-B14F-4D97-AF65-F5344CB8AC3E}">
        <p14:creationId xmlns:p14="http://schemas.microsoft.com/office/powerpoint/2010/main" val="3118357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F917845-C186-E343-B9E7-77CADB75E844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</p:spTree>
    <p:extLst>
      <p:ext uri="{BB962C8B-B14F-4D97-AF65-F5344CB8AC3E}">
        <p14:creationId xmlns:p14="http://schemas.microsoft.com/office/powerpoint/2010/main" val="3333241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9FA85E-737F-8548-A76C-722B0351CBF5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06A2411-402C-5E40-90A5-B4A33E6A63C5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879753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C67A854-0762-F641-9012-00131A111D8D}"/>
              </a:ext>
            </a:extLst>
          </p:cNvPr>
          <p:cNvSpPr/>
          <p:nvPr/>
        </p:nvSpPr>
        <p:spPr>
          <a:xfrm>
            <a:off x="6858000" y="32385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FC4246A-C51F-3549-AE77-BC5857FCE681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C6C7F9-99C1-5042-971A-CC04C6950D22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33369415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01F54C0C-BB70-D042-A339-86A60989DC86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17373734-BA9E-3F4B-AE01-99E66163E2B8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6BD026-9B66-7B4B-B670-04C7286FFD49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9DCAA82-5EDD-2544-B5B4-943F8BA1C7ED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1948304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9FC8E871-1026-F94F-9D92-983E540D9040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E51A05-8D28-0A4F-B8AF-3D86F313F3AF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8F5587F-1C9C-1C41-A463-74DEA685E0C2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F995680-5462-C643-817F-4F1B8466B2EE}"/>
              </a:ext>
            </a:extLst>
          </p:cNvPr>
          <p:cNvSpPr/>
          <p:nvPr/>
        </p:nvSpPr>
        <p:spPr>
          <a:xfrm>
            <a:off x="7620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EFB5C0E-8488-2643-AC95-A22F88F7A272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30865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/>
              <a:t>One-to-many: “Local” broadcast within a group </a:t>
            </a:r>
            <a:r>
              <a:rPr lang="en-US" i="1" dirty="0" err="1"/>
              <a:t>g</a:t>
            </a:r>
            <a:r>
              <a:rPr lang="en-US" dirty="0"/>
              <a:t> of processes</a:t>
            </a:r>
          </a:p>
          <a:p>
            <a:r>
              <a:rPr lang="en-US" dirty="0"/>
              <a:t>What are the issues?</a:t>
            </a:r>
          </a:p>
          <a:p>
            <a:pPr lvl="1"/>
            <a:r>
              <a:rPr lang="en-US" dirty="0"/>
              <a:t>Processes crash (we assume crash-stop)</a:t>
            </a:r>
          </a:p>
          <a:p>
            <a:pPr lvl="1"/>
            <a:r>
              <a:rPr lang="en-US" dirty="0"/>
              <a:t>Messages get delayed</a:t>
            </a:r>
          </a:p>
          <a:p>
            <a:r>
              <a:rPr lang="en-US" dirty="0"/>
              <a:t>B-multicast</a:t>
            </a:r>
          </a:p>
          <a:p>
            <a:r>
              <a:rPr lang="en-US" dirty="0"/>
              <a:t>R-Multicast</a:t>
            </a:r>
          </a:p>
          <a:p>
            <a:pPr lvl="1"/>
            <a:r>
              <a:rPr lang="en-US" dirty="0"/>
              <a:t>Properties: integrity, agreement, validity</a:t>
            </a:r>
          </a:p>
          <a:p>
            <a:r>
              <a:rPr lang="en-US" dirty="0"/>
              <a:t>Ordering</a:t>
            </a:r>
          </a:p>
          <a:p>
            <a:pPr lvl="1"/>
            <a:r>
              <a:rPr lang="en-US" dirty="0"/>
              <a:t>Why do we care about ordering?</a:t>
            </a: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D9FAE76-7AB4-1846-8576-896B41AB94D8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37039D3-7627-DC44-97FE-DA50418C0625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1217B36-6B09-434B-8750-62B7472583E2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20014D8-5A76-B443-BDB7-C6B98535FAE5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BEA7FCD-6BF6-124A-AD49-ADB31EBB7F38}"/>
              </a:ext>
            </a:extLst>
          </p:cNvPr>
          <p:cNvSpPr/>
          <p:nvPr/>
        </p:nvSpPr>
        <p:spPr>
          <a:xfrm>
            <a:off x="7620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36DB8D-D3CB-0C42-835D-023380BCB52E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3404173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835A5376-90D5-4D4E-B7E4-36534D7630E8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9A3D80C-581E-8C4F-A2B4-5680E38A4468}"/>
              </a:ext>
            </a:extLst>
          </p:cNvPr>
          <p:cNvSpPr/>
          <p:nvPr/>
        </p:nvSpPr>
        <p:spPr>
          <a:xfrm>
            <a:off x="7620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2E2DACF-96C9-7545-8187-A569BED961A1}"/>
              </a:ext>
            </a:extLst>
          </p:cNvPr>
          <p:cNvSpPr/>
          <p:nvPr/>
        </p:nvSpPr>
        <p:spPr>
          <a:xfrm>
            <a:off x="6858000" y="48162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0296377-1F7E-0942-AB8D-B3950F379E04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079640F-6989-884A-B6BC-8B442A63564A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6BCB05-3BF6-3647-BB42-41E6D102E516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D2BD843-1204-CA4D-9E26-AFE6A6456F7B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</p:spTree>
    <p:extLst>
      <p:ext uri="{BB962C8B-B14F-4D97-AF65-F5344CB8AC3E}">
        <p14:creationId xmlns:p14="http://schemas.microsoft.com/office/powerpoint/2010/main" val="12577780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9A9A487C-509D-3944-894A-D2D9322DBE27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F4E5DA5-037A-9C4F-945A-2B6C73A78D6A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21FF61E-CF24-404F-9902-D68C8FC1B00E}"/>
              </a:ext>
            </a:extLst>
          </p:cNvPr>
          <p:cNvSpPr/>
          <p:nvPr/>
        </p:nvSpPr>
        <p:spPr>
          <a:xfrm>
            <a:off x="7620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8AC7A04-A8B2-8E4E-ABB4-AD79C3569536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B972BDF-717C-CC42-BD37-8BE93B1C446A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7266017-5335-DC4F-83F2-07C87CD40321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F7FD9FC-5053-B343-B502-40DBBEDB1FAF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DC5186C-AC18-5A47-8EB1-32A4D42E7D59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</p:spTree>
    <p:extLst>
      <p:ext uri="{BB962C8B-B14F-4D97-AF65-F5344CB8AC3E}">
        <p14:creationId xmlns:p14="http://schemas.microsoft.com/office/powerpoint/2010/main" val="17339308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8E62B76-7BF0-7445-A894-5C6FBABCBBD4}"/>
              </a:ext>
            </a:extLst>
          </p:cNvPr>
          <p:cNvSpPr/>
          <p:nvPr/>
        </p:nvSpPr>
        <p:spPr>
          <a:xfrm>
            <a:off x="7620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106D174-FDB5-D446-8F0D-99EBD1FB8110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</p:spTree>
    <p:extLst>
      <p:ext uri="{BB962C8B-B14F-4D97-AF65-F5344CB8AC3E}">
        <p14:creationId xmlns:p14="http://schemas.microsoft.com/office/powerpoint/2010/main" val="2204763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8E62B76-7BF0-7445-A894-5C6FBABCBBD4}"/>
              </a:ext>
            </a:extLst>
          </p:cNvPr>
          <p:cNvSpPr/>
          <p:nvPr/>
        </p:nvSpPr>
        <p:spPr>
          <a:xfrm>
            <a:off x="7619656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DBA409A-74D1-B24A-A5B9-B1CE57CE6F20}"/>
              </a:ext>
            </a:extLst>
          </p:cNvPr>
          <p:cNvSpPr/>
          <p:nvPr/>
        </p:nvSpPr>
        <p:spPr>
          <a:xfrm>
            <a:off x="6858000" y="1790700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A:1.1</a:t>
            </a:r>
          </a:p>
        </p:txBody>
      </p:sp>
    </p:spTree>
    <p:extLst>
      <p:ext uri="{BB962C8B-B14F-4D97-AF65-F5344CB8AC3E}">
        <p14:creationId xmlns:p14="http://schemas.microsoft.com/office/powerpoint/2010/main" val="345397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8E62B76-7BF0-7445-A894-5C6FBABCBBD4}"/>
              </a:ext>
            </a:extLst>
          </p:cNvPr>
          <p:cNvSpPr/>
          <p:nvPr/>
        </p:nvSpPr>
        <p:spPr>
          <a:xfrm>
            <a:off x="7619656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</p:spTree>
    <p:extLst>
      <p:ext uri="{BB962C8B-B14F-4D97-AF65-F5344CB8AC3E}">
        <p14:creationId xmlns:p14="http://schemas.microsoft.com/office/powerpoint/2010/main" val="10511039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8E62B76-7BF0-7445-A894-5C6FBABCBBD4}"/>
              </a:ext>
            </a:extLst>
          </p:cNvPr>
          <p:cNvSpPr/>
          <p:nvPr/>
        </p:nvSpPr>
        <p:spPr>
          <a:xfrm>
            <a:off x="7619656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7620000" y="1803992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</p:spTree>
    <p:extLst>
      <p:ext uri="{BB962C8B-B14F-4D97-AF65-F5344CB8AC3E}">
        <p14:creationId xmlns:p14="http://schemas.microsoft.com/office/powerpoint/2010/main" val="51814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0.08507 -0.0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3" y="-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-0.08333 -0.000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8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20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181B3A87-45C0-B340-AE3D-1155B331D959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</p:spTree>
    <p:extLst>
      <p:ext uri="{BB962C8B-B14F-4D97-AF65-F5344CB8AC3E}">
        <p14:creationId xmlns:p14="http://schemas.microsoft.com/office/powerpoint/2010/main" val="12548796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138F55-16A5-E644-9E96-707D8328C650}"/>
              </a:ext>
            </a:extLst>
          </p:cNvPr>
          <p:cNvSpPr/>
          <p:nvPr/>
        </p:nvSpPr>
        <p:spPr>
          <a:xfrm>
            <a:off x="7619313" y="3241406"/>
            <a:ext cx="686487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</p:spTree>
    <p:extLst>
      <p:ext uri="{BB962C8B-B14F-4D97-AF65-F5344CB8AC3E}">
        <p14:creationId xmlns:p14="http://schemas.microsoft.com/office/powerpoint/2010/main" val="24444983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77B42A-668E-A14E-A6E8-A01EFDB15DF3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7"/>
            <a:ext cx="683552" cy="381001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</p:spTree>
    <p:extLst>
      <p:ext uri="{BB962C8B-B14F-4D97-AF65-F5344CB8AC3E}">
        <p14:creationId xmlns:p14="http://schemas.microsoft.com/office/powerpoint/2010/main" val="15860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Recap: Ordering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7D1FFC8-CEE1-5C4B-8900-D68DE307BA31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B:1.3</a:t>
            </a:r>
          </a:p>
        </p:txBody>
      </p:sp>
    </p:spTree>
    <p:extLst>
      <p:ext uri="{BB962C8B-B14F-4D97-AF65-F5344CB8AC3E}">
        <p14:creationId xmlns:p14="http://schemas.microsoft.com/office/powerpoint/2010/main" val="278645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6857313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</p:spTree>
    <p:extLst>
      <p:ext uri="{BB962C8B-B14F-4D97-AF65-F5344CB8AC3E}">
        <p14:creationId xmlns:p14="http://schemas.microsoft.com/office/powerpoint/2010/main" val="11683377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7619313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6857313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</p:spTree>
    <p:extLst>
      <p:ext uri="{BB962C8B-B14F-4D97-AF65-F5344CB8AC3E}">
        <p14:creationId xmlns:p14="http://schemas.microsoft.com/office/powerpoint/2010/main" val="119379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0.0875 -0.00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5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-0.08698 0.0013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58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</p:spTree>
    <p:extLst>
      <p:ext uri="{BB962C8B-B14F-4D97-AF65-F5344CB8AC3E}">
        <p14:creationId xmlns:p14="http://schemas.microsoft.com/office/powerpoint/2010/main" val="23737533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3044766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5A09209-B3BB-8040-9029-B4BC6EEF1210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38567050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90CED6E-AD12-4F47-8F85-4B88DCA9CE5C}"/>
              </a:ext>
            </a:extLst>
          </p:cNvPr>
          <p:cNvSpPr/>
          <p:nvPr/>
        </p:nvSpPr>
        <p:spPr>
          <a:xfrm>
            <a:off x="8382000" y="3241406"/>
            <a:ext cx="690966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C:3.2</a:t>
            </a:r>
          </a:p>
        </p:txBody>
      </p:sp>
    </p:spTree>
    <p:extLst>
      <p:ext uri="{BB962C8B-B14F-4D97-AF65-F5344CB8AC3E}">
        <p14:creationId xmlns:p14="http://schemas.microsoft.com/office/powerpoint/2010/main" val="124233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</p:spTree>
    <p:extLst>
      <p:ext uri="{BB962C8B-B14F-4D97-AF65-F5344CB8AC3E}">
        <p14:creationId xmlns:p14="http://schemas.microsoft.com/office/powerpoint/2010/main" val="25363879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0954055-0CD4-8E49-B847-37C383243A09}"/>
              </a:ext>
            </a:extLst>
          </p:cNvPr>
          <p:cNvSpPr/>
          <p:nvPr/>
        </p:nvSpPr>
        <p:spPr>
          <a:xfrm>
            <a:off x="6858000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C:2.1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45875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6856532" y="1799651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</p:spTree>
    <p:extLst>
      <p:ext uri="{BB962C8B-B14F-4D97-AF65-F5344CB8AC3E}">
        <p14:creationId xmlns:p14="http://schemas.microsoft.com/office/powerpoint/2010/main" val="646715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FIFO Multicast 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Buffer </a:t>
              </a:r>
              <a:r>
                <a:rPr lang="en-US" b="1" dirty="0">
                  <a:solidFill>
                    <a:schemeClr val="tx1"/>
                  </a:solidFill>
                </a:rPr>
                <a:t>2&gt;0 +1</a:t>
              </a: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=1 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>
                <a:solidFill>
                  <a:srgbClr val="0000FF"/>
                </a:solidFill>
              </a:rPr>
              <a:t>be confused 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3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8381313" y="1801947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7619313" y="1801947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6856532" y="1799651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</p:spTree>
    <p:extLst>
      <p:ext uri="{BB962C8B-B14F-4D97-AF65-F5344CB8AC3E}">
        <p14:creationId xmlns:p14="http://schemas.microsoft.com/office/powerpoint/2010/main" val="72962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-0.0842 -0.00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9" y="-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08333 1.11111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-9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16667 0.00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08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5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4990205-6643-6F4C-AE1F-C055B72A7D58}"/>
              </a:ext>
            </a:extLst>
          </p:cNvPr>
          <p:cNvSpPr/>
          <p:nvPr/>
        </p:nvSpPr>
        <p:spPr>
          <a:xfrm>
            <a:off x="8381313" y="4816278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39359104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2FA9CCC-034E-DD42-889F-C37199D2C1B1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</p:spTree>
    <p:extLst>
      <p:ext uri="{BB962C8B-B14F-4D97-AF65-F5344CB8AC3E}">
        <p14:creationId xmlns:p14="http://schemas.microsoft.com/office/powerpoint/2010/main" val="20132505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43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2FA9CCC-034E-DD42-889F-C37199D2C1B1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3FE39E7-375D-0448-AD6A-486C406321FA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499443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44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CF12461-4293-EA49-B543-53E0EC5405BB}"/>
              </a:ext>
            </a:extLst>
          </p:cNvPr>
          <p:cNvSpPr/>
          <p:nvPr/>
        </p:nvSpPr>
        <p:spPr>
          <a:xfrm>
            <a:off x="6858000" y="324140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B:1.2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AAD185BE-6973-9A46-AB95-DC3B977F5EE2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B27BEBB-257C-934A-9B67-F2CBDE93EDA8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38011498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45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6855065" y="3233585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CC2F641-AAF8-3947-B3D2-33E81C4131F3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D1EC757-5B9B-B44D-97FD-D7B21E97328C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5343197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46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7619313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6855065" y="3233585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0E84A9C-D1B5-754C-B615-AC140EEB9293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1EAE04E-6B0D-0942-B369-A058175B758C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45526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44444E-6 L 0.08542 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 L -0.0835 -0.0006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5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3627552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48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19185371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49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0B4AF6A4-2284-8440-920F-843108FB2397}"/>
              </a:ext>
            </a:extLst>
          </p:cNvPr>
          <p:cNvSpPr/>
          <p:nvPr/>
        </p:nvSpPr>
        <p:spPr>
          <a:xfrm>
            <a:off x="7617065" y="1784566"/>
            <a:ext cx="6858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90C1D5E-9CB9-354C-96C1-AEA9FF57251A}"/>
              </a:ext>
            </a:extLst>
          </p:cNvPr>
          <p:cNvSpPr/>
          <p:nvPr/>
        </p:nvSpPr>
        <p:spPr>
          <a:xfrm>
            <a:off x="8498457" y="2982683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1972881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Totally Ordered Multicast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Using a sequencer</a:t>
            </a:r>
          </a:p>
          <a:p>
            <a:pPr lvl="1"/>
            <a:r>
              <a:rPr lang="en-US" dirty="0"/>
              <a:t>One dedicated “sequencer” that orders all messages</a:t>
            </a:r>
          </a:p>
          <a:p>
            <a:pPr lvl="1"/>
            <a:r>
              <a:rPr lang="en-US" dirty="0"/>
              <a:t>Everyone else follows.</a:t>
            </a:r>
          </a:p>
          <a:p>
            <a:r>
              <a:rPr lang="en-US" dirty="0">
                <a:solidFill>
                  <a:srgbClr val="0000FF"/>
                </a:solidFill>
              </a:rPr>
              <a:t>ISIS system</a:t>
            </a:r>
          </a:p>
          <a:p>
            <a:pPr lvl="1"/>
            <a:r>
              <a:rPr lang="en-US" dirty="0"/>
              <a:t>Similar to having a sequencer, but the responsibility is distributed to </a:t>
            </a:r>
            <a:r>
              <a:rPr lang="en-US" dirty="0">
                <a:solidFill>
                  <a:srgbClr val="FF0000"/>
                </a:solidFill>
              </a:rPr>
              <a:t>each sender.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50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90C1D5E-9CB9-354C-96C1-AEA9FF57251A}"/>
              </a:ext>
            </a:extLst>
          </p:cNvPr>
          <p:cNvSpPr/>
          <p:nvPr/>
        </p:nvSpPr>
        <p:spPr>
          <a:xfrm>
            <a:off x="8498457" y="2982683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88C145-D620-D449-8915-E1F9BA200DCB}"/>
              </a:ext>
            </a:extLst>
          </p:cNvPr>
          <p:cNvSpPr/>
          <p:nvPr/>
        </p:nvSpPr>
        <p:spPr>
          <a:xfrm>
            <a:off x="7614130" y="1784302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</p:spTree>
    <p:extLst>
      <p:ext uri="{BB962C8B-B14F-4D97-AF65-F5344CB8AC3E}">
        <p14:creationId xmlns:p14="http://schemas.microsoft.com/office/powerpoint/2010/main" val="6703409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90C1D5E-9CB9-354C-96C1-AEA9FF57251A}"/>
              </a:ext>
            </a:extLst>
          </p:cNvPr>
          <p:cNvSpPr/>
          <p:nvPr/>
        </p:nvSpPr>
        <p:spPr>
          <a:xfrm>
            <a:off x="8498457" y="2982683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88C145-D620-D449-8915-E1F9BA200DCB}"/>
              </a:ext>
            </a:extLst>
          </p:cNvPr>
          <p:cNvSpPr/>
          <p:nvPr/>
        </p:nvSpPr>
        <p:spPr>
          <a:xfrm>
            <a:off x="7614130" y="1784302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66DB6DD-696F-0E4C-AF2D-1E19D5D3F13A}"/>
              </a:ext>
            </a:extLst>
          </p:cNvPr>
          <p:cNvSpPr/>
          <p:nvPr/>
        </p:nvSpPr>
        <p:spPr>
          <a:xfrm>
            <a:off x="7736457" y="152215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26437253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ISIS algorithm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A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00" y="885964"/>
            <a:ext cx="42285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We don’t dictate when events are happening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7DA64D-383B-7042-A246-D37AC0651654}"/>
              </a:ext>
            </a:extLst>
          </p:cNvPr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B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C5DB3D5-57B5-D04B-B180-630209D78253}"/>
              </a:ext>
            </a:extLst>
          </p:cNvPr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F358F1-3309-2B4A-B361-969B2927A812}"/>
              </a:ext>
            </a:extLst>
          </p:cNvPr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FC1A581-47AE-8444-AD3C-AA3FC70B2BB3}"/>
              </a:ext>
            </a:extLst>
          </p:cNvPr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312084-E53A-2647-A338-9388F01DA6FF}"/>
              </a:ext>
            </a:extLst>
          </p:cNvPr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9C5FCA-07F8-5B40-AB10-70778EAB52AA}"/>
              </a:ext>
            </a:extLst>
          </p:cNvPr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8AA67E-5B21-9D4D-AE6B-40A02C32B518}"/>
              </a:ext>
            </a:extLst>
          </p:cNvPr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EDE33A5-0D0C-D64E-BB74-8EF7014C8732}"/>
              </a:ext>
            </a:extLst>
          </p:cNvPr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/>
              <a:t>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4491560-1586-7343-8469-37932B3A72D1}"/>
              </a:ext>
            </a:extLst>
          </p:cNvPr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848397-075A-B342-B011-ACDDA6B9E008}"/>
              </a:ext>
            </a:extLst>
          </p:cNvPr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9F0B587-A441-F54B-9CB8-52AA01C11BC3}"/>
              </a:ext>
            </a:extLst>
          </p:cNvPr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75CD300-DFAC-0040-89CA-7DEFCE217EA4}"/>
              </a:ext>
            </a:extLst>
          </p:cNvPr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D7FD697-C417-1C4C-BC16-FDE98B222B5A}"/>
              </a:ext>
            </a:extLst>
          </p:cNvPr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63241DA-4955-514C-BDF6-CE857C34C539}"/>
              </a:ext>
            </a:extLst>
          </p:cNvPr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D061E18A-A6AA-2C4B-803D-576155710969}"/>
              </a:ext>
            </a:extLst>
          </p:cNvPr>
          <p:cNvSpPr/>
          <p:nvPr/>
        </p:nvSpPr>
        <p:spPr>
          <a:xfrm>
            <a:off x="6858000" y="1784566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6D585BF-50D4-D946-8F3C-6686F4A6E35B}"/>
              </a:ext>
            </a:extLst>
          </p:cNvPr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1090CD1-6A2B-E34E-84AE-1C0AC76EDD63}"/>
              </a:ext>
            </a:extLst>
          </p:cNvPr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899F81A6-1451-1944-AEB9-8E7A89694514}"/>
              </a:ext>
            </a:extLst>
          </p:cNvPr>
          <p:cNvSpPr/>
          <p:nvPr/>
        </p:nvSpPr>
        <p:spPr>
          <a:xfrm>
            <a:off x="6858000" y="4816278"/>
            <a:ext cx="6858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1793050-2BEA-4542-80F8-98DE2AC62352}"/>
              </a:ext>
            </a:extLst>
          </p:cNvPr>
          <p:cNvSpPr/>
          <p:nvPr/>
        </p:nvSpPr>
        <p:spPr>
          <a:xfrm>
            <a:off x="6860248" y="3238500"/>
            <a:ext cx="683552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A:2.3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1A6AB7C-4ABE-564F-B70B-952A6B3D0FF1}"/>
              </a:ext>
            </a:extLst>
          </p:cNvPr>
          <p:cNvSpPr/>
          <p:nvPr/>
        </p:nvSpPr>
        <p:spPr>
          <a:xfrm>
            <a:off x="7617065" y="4816278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1323178-E761-A541-A98D-CFB3CCEE7E71}"/>
              </a:ext>
            </a:extLst>
          </p:cNvPr>
          <p:cNvSpPr/>
          <p:nvPr/>
        </p:nvSpPr>
        <p:spPr>
          <a:xfrm>
            <a:off x="698032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CD6736-5308-3547-AD15-727AE27ADECA}"/>
              </a:ext>
            </a:extLst>
          </p:cNvPr>
          <p:cNvSpPr/>
          <p:nvPr/>
        </p:nvSpPr>
        <p:spPr>
          <a:xfrm>
            <a:off x="7739392" y="45827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3815019-F281-434F-BFF9-D1BA2841D27A}"/>
              </a:ext>
            </a:extLst>
          </p:cNvPr>
          <p:cNvSpPr/>
          <p:nvPr/>
        </p:nvSpPr>
        <p:spPr>
          <a:xfrm>
            <a:off x="8378378" y="3238500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29E6AC6-57F5-414B-B1D6-FD2FAA4FFA8B}"/>
              </a:ext>
            </a:extLst>
          </p:cNvPr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F463CD6-253D-D444-A863-C858CA473832}"/>
              </a:ext>
            </a:extLst>
          </p:cNvPr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CDA966A8-15E9-7A47-88E0-E6EC14131AC1}"/>
              </a:ext>
            </a:extLst>
          </p:cNvPr>
          <p:cNvSpPr/>
          <p:nvPr/>
        </p:nvSpPr>
        <p:spPr>
          <a:xfrm>
            <a:off x="8376130" y="1780282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2CCC75C-1AFC-3440-BA71-0FD21117601E}"/>
              </a:ext>
            </a:extLst>
          </p:cNvPr>
          <p:cNvSpPr/>
          <p:nvPr/>
        </p:nvSpPr>
        <p:spPr>
          <a:xfrm>
            <a:off x="6980327" y="1527956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37D83F-76F7-4543-B028-8CEB26133A6A}"/>
              </a:ext>
            </a:extLst>
          </p:cNvPr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DA3DF83-4656-1648-8CDE-3ACCCA563678}"/>
              </a:ext>
            </a:extLst>
          </p:cNvPr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26E86D9B-AC8F-7143-A40C-4F00EF1C7AC3}"/>
              </a:ext>
            </a:extLst>
          </p:cNvPr>
          <p:cNvSpPr/>
          <p:nvPr/>
        </p:nvSpPr>
        <p:spPr>
          <a:xfrm>
            <a:off x="7617065" y="3243474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E703997-9227-A548-BB6E-9F6CDD26A581}"/>
              </a:ext>
            </a:extLst>
          </p:cNvPr>
          <p:cNvSpPr/>
          <p:nvPr/>
        </p:nvSpPr>
        <p:spPr>
          <a:xfrm>
            <a:off x="6979203" y="2982685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C5B9766-77FF-C94F-BAC5-4EE96FC7BFED}"/>
              </a:ext>
            </a:extLst>
          </p:cNvPr>
          <p:cNvSpPr/>
          <p:nvPr/>
        </p:nvSpPr>
        <p:spPr>
          <a:xfrm>
            <a:off x="7739392" y="2982684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90C1D5E-9CB9-354C-96C1-AEA9FF57251A}"/>
              </a:ext>
            </a:extLst>
          </p:cNvPr>
          <p:cNvSpPr/>
          <p:nvPr/>
        </p:nvSpPr>
        <p:spPr>
          <a:xfrm>
            <a:off x="8498457" y="2982683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EEE299C-3CA9-254B-A1C1-EA6BE0A26A4E}"/>
              </a:ext>
            </a:extLst>
          </p:cNvPr>
          <p:cNvSpPr/>
          <p:nvPr/>
        </p:nvSpPr>
        <p:spPr>
          <a:xfrm>
            <a:off x="8376129" y="4816278"/>
            <a:ext cx="688735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C:3.3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276F3-9556-6047-ABDB-C0106D764B37}"/>
              </a:ext>
            </a:extLst>
          </p:cNvPr>
          <p:cNvSpPr/>
          <p:nvPr/>
        </p:nvSpPr>
        <p:spPr>
          <a:xfrm>
            <a:off x="8498457" y="457853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D88C145-D620-D449-8915-E1F9BA200DCB}"/>
              </a:ext>
            </a:extLst>
          </p:cNvPr>
          <p:cNvSpPr/>
          <p:nvPr/>
        </p:nvSpPr>
        <p:spPr>
          <a:xfrm>
            <a:off x="7614130" y="1784302"/>
            <a:ext cx="6858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B:3.1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66DB6DD-696F-0E4C-AF2D-1E19D5D3F13A}"/>
              </a:ext>
            </a:extLst>
          </p:cNvPr>
          <p:cNvSpPr/>
          <p:nvPr/>
        </p:nvSpPr>
        <p:spPr>
          <a:xfrm>
            <a:off x="7736457" y="152215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8FA9175-DFEF-9B43-A474-FE04993E81F9}"/>
              </a:ext>
            </a:extLst>
          </p:cNvPr>
          <p:cNvSpPr/>
          <p:nvPr/>
        </p:nvSpPr>
        <p:spPr>
          <a:xfrm>
            <a:off x="8492587" y="1522149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306619073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of Total Order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For a message m</a:t>
            </a:r>
            <a:r>
              <a:rPr lang="en-US" baseline="-25000" dirty="0"/>
              <a:t>1</a:t>
            </a:r>
            <a:r>
              <a:rPr lang="en-US" dirty="0"/>
              <a:t>, consider the first process </a:t>
            </a:r>
            <a:r>
              <a:rPr lang="en-US" i="1" dirty="0"/>
              <a:t>p</a:t>
            </a:r>
            <a:r>
              <a:rPr lang="en-US" dirty="0"/>
              <a:t> that delivers m</a:t>
            </a:r>
            <a:r>
              <a:rPr lang="en-US" baseline="-25000" dirty="0"/>
              <a:t>1</a:t>
            </a:r>
          </a:p>
          <a:p>
            <a:r>
              <a:rPr lang="en-US" dirty="0"/>
              <a:t>At </a:t>
            </a:r>
            <a:r>
              <a:rPr lang="en-US" i="1" dirty="0"/>
              <a:t>p</a:t>
            </a:r>
            <a:r>
              <a:rPr lang="en-US" dirty="0"/>
              <a:t>, when message m</a:t>
            </a:r>
            <a:r>
              <a:rPr lang="en-US" baseline="-25000" dirty="0"/>
              <a:t>1</a:t>
            </a:r>
            <a:r>
              <a:rPr lang="en-US" dirty="0"/>
              <a:t> is at head of priority queue and has been marked deliverable, let m</a:t>
            </a:r>
            <a:r>
              <a:rPr lang="en-US" baseline="-25000" dirty="0"/>
              <a:t>2</a:t>
            </a:r>
            <a:r>
              <a:rPr lang="en-US" dirty="0"/>
              <a:t> be another message that has not yet been delivered (i.e., is on the same queue or has not been seen yet by </a:t>
            </a:r>
            <a:r>
              <a:rPr lang="en-US" i="1" dirty="0"/>
              <a:t>p</a:t>
            </a:r>
            <a:r>
              <a:rPr lang="en-US" dirty="0"/>
              <a:t>)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dirty="0" err="1"/>
              <a:t>finalpriority</a:t>
            </a:r>
            <a:r>
              <a:rPr lang="en-US" dirty="0"/>
              <a:t>(m</a:t>
            </a:r>
            <a:r>
              <a:rPr lang="en-US" baseline="-25000" dirty="0"/>
              <a:t>2</a:t>
            </a:r>
            <a:r>
              <a:rPr lang="en-US" dirty="0"/>
              <a:t>) &gt;=			</a:t>
            </a:r>
          </a:p>
          <a:p>
            <a:pPr marL="118872" indent="0">
              <a:buNone/>
            </a:pPr>
            <a:r>
              <a:rPr lang="en-US" dirty="0"/>
              <a:t>		</a:t>
            </a:r>
            <a:r>
              <a:rPr lang="en-US" dirty="0" err="1"/>
              <a:t>proposedpriority</a:t>
            </a:r>
            <a:r>
              <a:rPr lang="en-US" dirty="0"/>
              <a:t>(m</a:t>
            </a:r>
            <a:r>
              <a:rPr lang="en-US" baseline="-25000" dirty="0"/>
              <a:t>2</a:t>
            </a:r>
            <a:r>
              <a:rPr lang="en-US" dirty="0"/>
              <a:t>) &gt;		</a:t>
            </a:r>
          </a:p>
          <a:p>
            <a:pPr marL="118872" indent="0">
              <a:buNone/>
            </a:pPr>
            <a:r>
              <a:rPr lang="en-US" dirty="0"/>
              <a:t>			</a:t>
            </a:r>
            <a:r>
              <a:rPr lang="en-US" dirty="0" err="1"/>
              <a:t>finalpriority</a:t>
            </a:r>
            <a:r>
              <a:rPr lang="en-US" dirty="0"/>
              <a:t>(m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  <a:p>
            <a:r>
              <a:rPr lang="en-US" dirty="0"/>
              <a:t>Suppose there is some other process </a:t>
            </a:r>
            <a:r>
              <a:rPr lang="en-US" i="1" dirty="0"/>
              <a:t>p’ </a:t>
            </a:r>
            <a:r>
              <a:rPr lang="en-US" dirty="0"/>
              <a:t>that delivers m</a:t>
            </a:r>
            <a:r>
              <a:rPr lang="en-US" baseline="-25000" dirty="0"/>
              <a:t>2</a:t>
            </a:r>
            <a:r>
              <a:rPr lang="en-US" dirty="0"/>
              <a:t> before it delivers m</a:t>
            </a:r>
            <a:r>
              <a:rPr lang="en-US" baseline="-25000" dirty="0"/>
              <a:t>1</a:t>
            </a:r>
            <a:r>
              <a:rPr lang="en-US" dirty="0"/>
              <a:t>. Then at </a:t>
            </a:r>
            <a:r>
              <a:rPr lang="en-US" i="1" dirty="0"/>
              <a:t>p’</a:t>
            </a:r>
            <a:r>
              <a:rPr lang="en-US" dirty="0"/>
              <a:t>,</a:t>
            </a:r>
          </a:p>
          <a:p>
            <a:pPr marL="118872" indent="0">
              <a:buNone/>
            </a:pPr>
            <a:r>
              <a:rPr lang="en-US" dirty="0"/>
              <a:t>	 </a:t>
            </a:r>
            <a:r>
              <a:rPr lang="en-US" dirty="0" err="1"/>
              <a:t>finalpriority</a:t>
            </a:r>
            <a:r>
              <a:rPr lang="en-US" dirty="0"/>
              <a:t>(m</a:t>
            </a:r>
            <a:r>
              <a:rPr lang="en-US" baseline="-25000" dirty="0"/>
              <a:t>1</a:t>
            </a:r>
            <a:r>
              <a:rPr lang="en-US" dirty="0"/>
              <a:t>) &gt;= </a:t>
            </a:r>
          </a:p>
          <a:p>
            <a:pPr marL="118872" indent="0">
              <a:buNone/>
            </a:pPr>
            <a:r>
              <a:rPr lang="en-US" dirty="0"/>
              <a:t>		</a:t>
            </a:r>
            <a:r>
              <a:rPr lang="en-US" dirty="0" err="1"/>
              <a:t>proposedpriority</a:t>
            </a:r>
            <a:r>
              <a:rPr lang="en-US" dirty="0"/>
              <a:t>(m</a:t>
            </a:r>
            <a:r>
              <a:rPr lang="en-US" baseline="-25000" dirty="0"/>
              <a:t>1</a:t>
            </a:r>
            <a:r>
              <a:rPr lang="en-US" dirty="0"/>
              <a:t>) &gt;</a:t>
            </a:r>
          </a:p>
          <a:p>
            <a:pPr marL="118872" indent="0">
              <a:buNone/>
            </a:pPr>
            <a:r>
              <a:rPr lang="en-US" dirty="0"/>
              <a:t>			</a:t>
            </a:r>
            <a:r>
              <a:rPr lang="en-US" dirty="0" err="1"/>
              <a:t>finalpriority</a:t>
            </a:r>
            <a:r>
              <a:rPr lang="en-US" dirty="0"/>
              <a:t>(m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b="1" dirty="0"/>
              <a:t>a contradiction</a:t>
            </a:r>
            <a:r>
              <a:rPr lang="en-US" dirty="0"/>
              <a:t>!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724400" y="2816423"/>
            <a:ext cx="2941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10200" y="4876800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759325" y="4364037"/>
            <a:ext cx="28792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5410200" y="3297237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Causally Ordered Multicast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Each process keeps a vector of message clocks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Each counter represents </a:t>
            </a:r>
            <a:r>
              <a:rPr lang="en-US" dirty="0">
                <a:solidFill>
                  <a:srgbClr val="0000FF"/>
                </a:solidFill>
              </a:rPr>
              <a:t>the number of messages received</a:t>
            </a:r>
            <a:r>
              <a:rPr lang="en-US" dirty="0"/>
              <a:t> from each of the other processes.</a:t>
            </a:r>
          </a:p>
          <a:p>
            <a:pPr lvl="1"/>
            <a:r>
              <a:rPr lang="en-US" dirty="0"/>
              <a:t>This works just like vector clocks, </a:t>
            </a:r>
            <a:r>
              <a:rPr lang="en-US"/>
              <a:t>but with messages.</a:t>
            </a:r>
            <a:endParaRPr lang="en-US" dirty="0"/>
          </a:p>
          <a:p>
            <a:r>
              <a:rPr lang="en-US" dirty="0"/>
              <a:t>When multicasting a message, the sender process increments its own counter and attaches its vector clock.</a:t>
            </a:r>
          </a:p>
          <a:p>
            <a:r>
              <a:rPr lang="en-US" dirty="0"/>
              <a:t>Upon receiving a multicast message, the receiver process </a:t>
            </a:r>
            <a:r>
              <a:rPr lang="en-US" dirty="0">
                <a:solidFill>
                  <a:srgbClr val="0000FF"/>
                </a:solidFill>
              </a:rPr>
              <a:t>waits</a:t>
            </a:r>
            <a:r>
              <a:rPr lang="en-US" dirty="0"/>
              <a:t> until it can preserve causal ordering, i.e., </a:t>
            </a:r>
            <a:r>
              <a:rPr lang="en-US" dirty="0">
                <a:solidFill>
                  <a:srgbClr val="FF0000"/>
                </a:solidFill>
              </a:rPr>
              <a:t>until it has delivered all the messages that have happened before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It has delivered all the messages </a:t>
            </a:r>
            <a:r>
              <a:rPr lang="en-US" dirty="0">
                <a:solidFill>
                  <a:srgbClr val="FF0000"/>
                </a:solidFill>
              </a:rPr>
              <a:t>from the sender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 has delivered all the messages </a:t>
            </a:r>
            <a:r>
              <a:rPr lang="en-US" dirty="0">
                <a:solidFill>
                  <a:srgbClr val="FF0000"/>
                </a:solidFill>
              </a:rPr>
              <a:t>that the sender had delivered before the multicast message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Causal Ordering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476375"/>
            <a:ext cx="7200900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1901825" y="2273300"/>
            <a:ext cx="3330575" cy="809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305425" y="1985963"/>
            <a:ext cx="3589338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chemeClr val="hlink"/>
                </a:solidFill>
              </a:rPr>
              <a:t>The number of group-g messages</a:t>
            </a:r>
          </a:p>
          <a:p>
            <a:r>
              <a:rPr lang="en-US" sz="1600">
                <a:solidFill>
                  <a:schemeClr val="hlink"/>
                </a:solidFill>
              </a:rPr>
              <a:t>from process j that have been seen at</a:t>
            </a:r>
          </a:p>
          <a:p>
            <a:r>
              <a:rPr lang="en-US" sz="1600">
                <a:solidFill>
                  <a:schemeClr val="hlink"/>
                </a:solidFill>
              </a:rPr>
              <a:t>process i so far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Example: Causal Ordering Multicast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21082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2362200" y="2374900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2362200" y="2362200"/>
            <a:ext cx="34417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V="1">
            <a:off x="2120900" y="3009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2159000" y="3683000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384800" y="57404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1663700" y="57404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467100" y="5791200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3594100" y="2387600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606800" y="3022600"/>
            <a:ext cx="4318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5334000" y="2349500"/>
            <a:ext cx="469900" cy="546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149600" y="3238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6019800" y="1536700"/>
            <a:ext cx="1219200" cy="457200"/>
          </a:xfrm>
          <a:prstGeom prst="wedgeEllipseCallout">
            <a:avLst>
              <a:gd name="adj1" fmla="val -50667"/>
              <a:gd name="adj2" fmla="val 96181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Reject: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1524000" y="3975100"/>
            <a:ext cx="1219200" cy="495300"/>
          </a:xfrm>
          <a:prstGeom prst="wedgeEllipseCallout">
            <a:avLst>
              <a:gd name="adj1" fmla="val 39759"/>
              <a:gd name="adj2" fmla="val -202245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93800" y="2247900"/>
            <a:ext cx="942975" cy="312738"/>
            <a:chOff x="976" y="1360"/>
            <a:chExt cx="594" cy="197"/>
          </a:xfrm>
        </p:grpSpPr>
        <p:sp>
          <p:nvSpPr>
            <p:cNvPr id="48180" name="Oval 22"/>
            <p:cNvSpPr>
              <a:spLocks noChangeArrowheads="1"/>
            </p:cNvSpPr>
            <p:nvPr/>
          </p:nvSpPr>
          <p:spPr bwMode="auto">
            <a:xfrm>
              <a:off x="976" y="1376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1" name="Text Box 23"/>
            <p:cNvSpPr txBox="1">
              <a:spLocks noChangeArrowheads="1"/>
            </p:cNvSpPr>
            <p:nvPr/>
          </p:nvSpPr>
          <p:spPr bwMode="auto">
            <a:xfrm>
              <a:off x="1022" y="1360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0,0,0</a:t>
              </a:r>
            </a:p>
          </p:txBody>
        </p:sp>
      </p:grpSp>
      <p:sp>
        <p:nvSpPr>
          <p:cNvPr id="48150" name="Oval 24"/>
          <p:cNvSpPr>
            <a:spLocks noChangeArrowheads="1"/>
          </p:cNvSpPr>
          <p:nvPr/>
        </p:nvSpPr>
        <p:spPr bwMode="auto">
          <a:xfrm>
            <a:off x="1206500" y="28956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Text Box 25"/>
          <p:cNvSpPr txBox="1">
            <a:spLocks noChangeArrowheads="1"/>
          </p:cNvSpPr>
          <p:nvPr/>
        </p:nvSpPr>
        <p:spPr bwMode="auto">
          <a:xfrm>
            <a:off x="1279525" y="28702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2" name="Oval 26"/>
          <p:cNvSpPr>
            <a:spLocks noChangeArrowheads="1"/>
          </p:cNvSpPr>
          <p:nvPr/>
        </p:nvSpPr>
        <p:spPr bwMode="auto">
          <a:xfrm>
            <a:off x="1219200" y="355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Text Box 27"/>
          <p:cNvSpPr txBox="1">
            <a:spLocks noChangeArrowheads="1"/>
          </p:cNvSpPr>
          <p:nvPr/>
        </p:nvSpPr>
        <p:spPr bwMode="auto">
          <a:xfrm>
            <a:off x="1292225" y="35306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4" name="Oval 28"/>
          <p:cNvSpPr>
            <a:spLocks noChangeArrowheads="1"/>
          </p:cNvSpPr>
          <p:nvPr/>
        </p:nvSpPr>
        <p:spPr bwMode="auto">
          <a:xfrm>
            <a:off x="2032000" y="2120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Text Box 29"/>
          <p:cNvSpPr txBox="1">
            <a:spLocks noChangeArrowheads="1"/>
          </p:cNvSpPr>
          <p:nvPr/>
        </p:nvSpPr>
        <p:spPr bwMode="auto">
          <a:xfrm>
            <a:off x="2105025" y="2095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48156" name="Oval 30"/>
          <p:cNvSpPr>
            <a:spLocks noChangeArrowheads="1"/>
          </p:cNvSpPr>
          <p:nvPr/>
        </p:nvSpPr>
        <p:spPr bwMode="auto">
          <a:xfrm>
            <a:off x="3467100" y="21463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31"/>
          <p:cNvSpPr txBox="1">
            <a:spLocks noChangeArrowheads="1"/>
          </p:cNvSpPr>
          <p:nvPr/>
        </p:nvSpPr>
        <p:spPr bwMode="auto">
          <a:xfrm>
            <a:off x="3540125" y="21209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58" name="Oval 32"/>
          <p:cNvSpPr>
            <a:spLocks noChangeArrowheads="1"/>
          </p:cNvSpPr>
          <p:nvPr/>
        </p:nvSpPr>
        <p:spPr bwMode="auto">
          <a:xfrm>
            <a:off x="2260600" y="3009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Text Box 33"/>
          <p:cNvSpPr txBox="1">
            <a:spLocks noChangeArrowheads="1"/>
          </p:cNvSpPr>
          <p:nvPr/>
        </p:nvSpPr>
        <p:spPr bwMode="auto">
          <a:xfrm>
            <a:off x="2333625" y="2984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103458" name="AutoShape 34"/>
          <p:cNvSpPr>
            <a:spLocks noChangeArrowheads="1"/>
          </p:cNvSpPr>
          <p:nvPr/>
        </p:nvSpPr>
        <p:spPr bwMode="auto">
          <a:xfrm>
            <a:off x="3771900" y="4686300"/>
            <a:ext cx="1562100" cy="876300"/>
          </a:xfrm>
          <a:prstGeom prst="wedgeEllipseCallout">
            <a:avLst>
              <a:gd name="adj1" fmla="val -29389"/>
              <a:gd name="adj2" fmla="val -134602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/>
              <a:t>Buffer,</a:t>
            </a:r>
            <a:r>
              <a:rPr lang="en-US" b="1">
                <a:solidFill>
                  <a:schemeClr val="tx1"/>
                </a:solidFill>
              </a:rPr>
              <a:t>  missing P1(1) </a:t>
            </a:r>
          </a:p>
        </p:txBody>
      </p:sp>
      <p:sp>
        <p:nvSpPr>
          <p:cNvPr id="48161" name="Oval 35"/>
          <p:cNvSpPr>
            <a:spLocks noChangeArrowheads="1"/>
          </p:cNvSpPr>
          <p:nvPr/>
        </p:nvSpPr>
        <p:spPr bwMode="auto">
          <a:xfrm>
            <a:off x="3606800" y="3708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Text Box 36"/>
          <p:cNvSpPr txBox="1">
            <a:spLocks noChangeArrowheads="1"/>
          </p:cNvSpPr>
          <p:nvPr/>
        </p:nvSpPr>
        <p:spPr bwMode="auto">
          <a:xfrm>
            <a:off x="3679825" y="36830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,1,0</a:t>
            </a:r>
          </a:p>
        </p:txBody>
      </p:sp>
      <p:sp>
        <p:nvSpPr>
          <p:cNvPr id="48163" name="Oval 37"/>
          <p:cNvSpPr>
            <a:spLocks noChangeArrowheads="1"/>
          </p:cNvSpPr>
          <p:nvPr/>
        </p:nvSpPr>
        <p:spPr bwMode="auto">
          <a:xfrm>
            <a:off x="3162300" y="2933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Text Box 38"/>
          <p:cNvSpPr txBox="1">
            <a:spLocks noChangeArrowheads="1"/>
          </p:cNvSpPr>
          <p:nvPr/>
        </p:nvSpPr>
        <p:spPr bwMode="auto">
          <a:xfrm>
            <a:off x="3235325" y="2908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65" name="Oval 39"/>
          <p:cNvSpPr>
            <a:spLocks noChangeArrowheads="1"/>
          </p:cNvSpPr>
          <p:nvPr/>
        </p:nvSpPr>
        <p:spPr bwMode="auto">
          <a:xfrm>
            <a:off x="5372100" y="2171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Text Box 40"/>
          <p:cNvSpPr txBox="1">
            <a:spLocks noChangeArrowheads="1"/>
          </p:cNvSpPr>
          <p:nvPr/>
        </p:nvSpPr>
        <p:spPr bwMode="auto">
          <a:xfrm>
            <a:off x="5445125" y="2146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838700" y="3632200"/>
            <a:ext cx="1425575" cy="1028700"/>
            <a:chOff x="3048" y="2288"/>
            <a:chExt cx="898" cy="648"/>
          </a:xfrm>
        </p:grpSpPr>
        <p:sp>
          <p:nvSpPr>
            <p:cNvPr id="48177" name="AutoShape 42"/>
            <p:cNvSpPr>
              <a:spLocks noChangeArrowheads="1"/>
            </p:cNvSpPr>
            <p:nvPr/>
          </p:nvSpPr>
          <p:spPr bwMode="auto">
            <a:xfrm>
              <a:off x="3048" y="2624"/>
              <a:ext cx="840" cy="312"/>
            </a:xfrm>
            <a:prstGeom prst="wedgeEllipseCallout">
              <a:avLst>
                <a:gd name="adj1" fmla="val 21676"/>
                <a:gd name="adj2" fmla="val -102245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Accept: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8" name="Oval 43"/>
            <p:cNvSpPr>
              <a:spLocks noChangeArrowheads="1"/>
            </p:cNvSpPr>
            <p:nvPr/>
          </p:nvSpPr>
          <p:spPr bwMode="auto">
            <a:xfrm>
              <a:off x="3352" y="2304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Text Box 44"/>
            <p:cNvSpPr txBox="1">
              <a:spLocks noChangeArrowheads="1"/>
            </p:cNvSpPr>
            <p:nvPr/>
          </p:nvSpPr>
          <p:spPr bwMode="auto">
            <a:xfrm>
              <a:off x="3398" y="2288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1,0,0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994400" y="3606800"/>
            <a:ext cx="2006600" cy="1600200"/>
            <a:chOff x="3776" y="2272"/>
            <a:chExt cx="1264" cy="1008"/>
          </a:xfrm>
        </p:grpSpPr>
        <p:sp>
          <p:nvSpPr>
            <p:cNvPr id="48174" name="AutoShape 46"/>
            <p:cNvSpPr>
              <a:spLocks noChangeArrowheads="1"/>
            </p:cNvSpPr>
            <p:nvPr/>
          </p:nvSpPr>
          <p:spPr bwMode="auto">
            <a:xfrm>
              <a:off x="4080" y="2784"/>
              <a:ext cx="960" cy="496"/>
            </a:xfrm>
            <a:prstGeom prst="wedgeEllipseCallout">
              <a:avLst>
                <a:gd name="adj1" fmla="val -60218"/>
                <a:gd name="adj2" fmla="val -1215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 Buffered message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5" name="Oval 47"/>
            <p:cNvSpPr>
              <a:spLocks noChangeArrowheads="1"/>
            </p:cNvSpPr>
            <p:nvPr/>
          </p:nvSpPr>
          <p:spPr bwMode="auto">
            <a:xfrm>
              <a:off x="3776" y="2288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3822" y="2272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1,1,0</a:t>
              </a:r>
            </a:p>
          </p:txBody>
        </p:sp>
      </p:grpSp>
      <p:sp>
        <p:nvSpPr>
          <p:cNvPr id="48169" name="Text Box 49"/>
          <p:cNvSpPr txBox="1">
            <a:spLocks noChangeArrowheads="1"/>
          </p:cNvSpPr>
          <p:nvPr/>
        </p:nvSpPr>
        <p:spPr bwMode="auto">
          <a:xfrm>
            <a:off x="1866900" y="25400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0" name="Text Box 50"/>
          <p:cNvSpPr txBox="1">
            <a:spLocks noChangeArrowheads="1"/>
          </p:cNvSpPr>
          <p:nvPr/>
        </p:nvSpPr>
        <p:spPr bwMode="auto">
          <a:xfrm>
            <a:off x="4356100" y="3213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1" name="Text Box 51"/>
          <p:cNvSpPr txBox="1">
            <a:spLocks noChangeArrowheads="1"/>
          </p:cNvSpPr>
          <p:nvPr/>
        </p:nvSpPr>
        <p:spPr bwMode="auto">
          <a:xfrm>
            <a:off x="3187700" y="2451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48172" name="Text Box 52"/>
          <p:cNvSpPr txBox="1">
            <a:spLocks noChangeArrowheads="1"/>
          </p:cNvSpPr>
          <p:nvPr/>
        </p:nvSpPr>
        <p:spPr bwMode="auto">
          <a:xfrm>
            <a:off x="4953000" y="25019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77" name="AutoShape 53"/>
          <p:cNvSpPr>
            <a:spLocks noChangeArrowheads="1"/>
          </p:cNvSpPr>
          <p:nvPr/>
        </p:nvSpPr>
        <p:spPr bwMode="auto">
          <a:xfrm>
            <a:off x="4191000" y="1714500"/>
            <a:ext cx="1219200" cy="457200"/>
          </a:xfrm>
          <a:prstGeom prst="wedgeEllipseCallout">
            <a:avLst>
              <a:gd name="adj1" fmla="val -55986"/>
              <a:gd name="adj2" fmla="val 5451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3" grpId="0" animBg="1" autoUpdateAnimBg="0"/>
      <p:bldP spid="103444" grpId="0" animBg="1" autoUpdateAnimBg="0"/>
      <p:bldP spid="103458" grpId="0" animBg="1" autoUpdateAnimBg="0"/>
      <p:bldP spid="103477" grpId="0" animBg="1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/>
              <a:t>Sequencer</a:t>
            </a:r>
          </a:p>
          <a:p>
            <a:pPr lvl="1"/>
            <a:r>
              <a:rPr lang="en-US" dirty="0"/>
              <a:t>ISIS</a:t>
            </a:r>
          </a:p>
          <a:p>
            <a:r>
              <a:rPr lang="en-US" dirty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/>
              <a:t>Uses </a:t>
            </a:r>
            <a:r>
              <a:rPr lang="en-US"/>
              <a:t>vector timestamps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58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Total Ordering Using a Sequencer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241925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5791200" y="1219200"/>
            <a:ext cx="249523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Sequencer = Leader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791200" y="2362200"/>
            <a:ext cx="1831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 err="1">
                <a:solidFill>
                  <a:srgbClr val="0000FF"/>
                </a:solidFill>
              </a:rPr>
              <a:t>i</a:t>
            </a:r>
            <a:r>
              <a:rPr lang="en-US" dirty="0">
                <a:solidFill>
                  <a:srgbClr val="0000FF"/>
                </a:solidFill>
              </a:rPr>
              <a:t>: unique message id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74201-CF48-FB4F-9E96-B44024CF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ISIS </a:t>
            </a:r>
            <a:r>
              <a:rPr lang="en-GB" dirty="0"/>
              <a:t>algorithm for total ordering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E6841-7FDC-1E45-B830-587ECC5F8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207000"/>
          </a:xfrm>
        </p:spPr>
        <p:txBody>
          <a:bodyPr/>
          <a:lstStyle/>
          <a:p>
            <a:r>
              <a:rPr lang="en-US" dirty="0"/>
              <a:t>No central sequencer</a:t>
            </a:r>
          </a:p>
          <a:p>
            <a:pPr lvl="1"/>
            <a:r>
              <a:rPr lang="en-US" dirty="0"/>
              <a:t>Achieves decentralization</a:t>
            </a:r>
          </a:p>
          <a:p>
            <a:pPr lvl="1"/>
            <a:r>
              <a:rPr lang="en-US" i="1" dirty="0"/>
              <a:t>Distributed</a:t>
            </a:r>
            <a:r>
              <a:rPr lang="en-US" dirty="0"/>
              <a:t> doesn’t mean </a:t>
            </a:r>
            <a:r>
              <a:rPr lang="en-US" i="1" dirty="0"/>
              <a:t>decentralized</a:t>
            </a:r>
            <a:r>
              <a:rPr lang="en-US" dirty="0"/>
              <a:t>.</a:t>
            </a:r>
          </a:p>
          <a:p>
            <a:r>
              <a:rPr lang="en-US" dirty="0"/>
              <a:t>Every sender acts as a sequencer.</a:t>
            </a:r>
          </a:p>
          <a:p>
            <a:r>
              <a:rPr lang="en-US" dirty="0"/>
              <a:t>Since there is no single sequencer that determines a number, it requires </a:t>
            </a:r>
            <a:r>
              <a:rPr lang="en-US" i="1" dirty="0">
                <a:solidFill>
                  <a:srgbClr val="FF0000"/>
                </a:solidFill>
              </a:rPr>
              <a:t>agreement</a:t>
            </a:r>
            <a:r>
              <a:rPr lang="en-US" dirty="0"/>
              <a:t> on sequence numbers.</a:t>
            </a:r>
          </a:p>
          <a:p>
            <a:pPr lvl="1"/>
            <a:r>
              <a:rPr lang="en-US" dirty="0">
                <a:solidFill>
                  <a:srgbClr val="114FFB"/>
                </a:solidFill>
              </a:rPr>
              <a:t>Agreement is very important for decentralization.</a:t>
            </a:r>
          </a:p>
          <a:p>
            <a:r>
              <a:rPr lang="en-US" dirty="0"/>
              <a:t>Thus, each sender does not pick a sequence number alone.</a:t>
            </a:r>
          </a:p>
          <a:p>
            <a:pPr lvl="1"/>
            <a:r>
              <a:rPr lang="en-US" dirty="0"/>
              <a:t>Otherwise, two different senders can pick the same number.</a:t>
            </a:r>
          </a:p>
          <a:p>
            <a:r>
              <a:rPr lang="en-US" dirty="0"/>
              <a:t>Each sender receives proposals for a sequence number every time.</a:t>
            </a:r>
          </a:p>
          <a:p>
            <a:pPr lvl="1"/>
            <a:r>
              <a:rPr lang="en-US" dirty="0"/>
              <a:t>Among the proposals, the sender picks a number.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C94E3-1B10-584D-AAA0-CFECD36C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70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ISIS algorithm for total ordering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4179888" y="3197225"/>
            <a:ext cx="573087" cy="647700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0" name="Arc 4"/>
          <p:cNvSpPr>
            <a:spLocks/>
          </p:cNvSpPr>
          <p:nvPr/>
        </p:nvSpPr>
        <p:spPr bwMode="auto">
          <a:xfrm>
            <a:off x="6276975" y="2297113"/>
            <a:ext cx="300038" cy="201612"/>
          </a:xfrm>
          <a:custGeom>
            <a:avLst/>
            <a:gdLst>
              <a:gd name="T0" fmla="*/ 889 w 21600"/>
              <a:gd name="T1" fmla="*/ 201612 h 14085"/>
              <a:gd name="T2" fmla="*/ 54660 w 21600"/>
              <a:gd name="T3" fmla="*/ 0 h 14085"/>
              <a:gd name="T4" fmla="*/ 300038 w 21600"/>
              <a:gd name="T5" fmla="*/ 177908 h 14085"/>
              <a:gd name="T6" fmla="*/ 0 60000 65536"/>
              <a:gd name="T7" fmla="*/ 0 60000 65536"/>
              <a:gd name="T8" fmla="*/ 0 60000 65536"/>
              <a:gd name="T9" fmla="*/ 0 w 21600"/>
              <a:gd name="T10" fmla="*/ 0 h 14085"/>
              <a:gd name="T11" fmla="*/ 21600 w 21600"/>
              <a:gd name="T12" fmla="*/ 14085 h 140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085" fill="none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</a:path>
              <a:path w="21600" h="14085" stroke="0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  <a:lnTo>
                  <a:pt x="21600" y="1242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Arc 5"/>
          <p:cNvSpPr>
            <a:spLocks/>
          </p:cNvSpPr>
          <p:nvPr/>
        </p:nvSpPr>
        <p:spPr bwMode="auto">
          <a:xfrm>
            <a:off x="4452938" y="2341563"/>
            <a:ext cx="1890712" cy="1209675"/>
          </a:xfrm>
          <a:custGeom>
            <a:avLst/>
            <a:gdLst>
              <a:gd name="T0" fmla="*/ 0 w 27511"/>
              <a:gd name="T1" fmla="*/ 1208107 h 21600"/>
              <a:gd name="T2" fmla="*/ 1890712 w 27511"/>
              <a:gd name="T3" fmla="*/ 46259 h 21600"/>
              <a:gd name="T4" fmla="*/ 1484406 w 27511"/>
              <a:gd name="T5" fmla="*/ 1209675 h 21600"/>
              <a:gd name="T6" fmla="*/ 0 60000 65536"/>
              <a:gd name="T7" fmla="*/ 0 60000 65536"/>
              <a:gd name="T8" fmla="*/ 0 60000 65536"/>
              <a:gd name="T9" fmla="*/ 0 w 27511"/>
              <a:gd name="T10" fmla="*/ 0 h 21600"/>
              <a:gd name="T11" fmla="*/ 27511 w 275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11" h="21600" fill="none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</a:path>
              <a:path w="27511" h="21600" stroke="0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  <a:lnTo>
                  <a:pt x="21599" y="2160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Arc 6"/>
          <p:cNvSpPr>
            <a:spLocks/>
          </p:cNvSpPr>
          <p:nvPr/>
        </p:nvSpPr>
        <p:spPr bwMode="auto">
          <a:xfrm>
            <a:off x="4737100" y="3219450"/>
            <a:ext cx="285750" cy="198438"/>
          </a:xfrm>
          <a:custGeom>
            <a:avLst/>
            <a:gdLst>
              <a:gd name="T0" fmla="*/ 218903 w 21600"/>
              <a:gd name="T1" fmla="*/ 0 h 13882"/>
              <a:gd name="T2" fmla="*/ 285750 w 21600"/>
              <a:gd name="T3" fmla="*/ 198438 h 13882"/>
              <a:gd name="T4" fmla="*/ 0 w 21600"/>
              <a:gd name="T5" fmla="*/ 198438 h 13882"/>
              <a:gd name="T6" fmla="*/ 0 60000 65536"/>
              <a:gd name="T7" fmla="*/ 0 60000 65536"/>
              <a:gd name="T8" fmla="*/ 0 60000 65536"/>
              <a:gd name="T9" fmla="*/ 0 w 21600"/>
              <a:gd name="T10" fmla="*/ 0 h 13882"/>
              <a:gd name="T11" fmla="*/ 21600 w 21600"/>
              <a:gd name="T12" fmla="*/ 13882 h 138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882" fill="none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</a:path>
              <a:path w="21600" h="13882" stroke="0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  <a:lnTo>
                  <a:pt x="0" y="13882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Arc 7"/>
          <p:cNvSpPr>
            <a:spLocks/>
          </p:cNvSpPr>
          <p:nvPr/>
        </p:nvSpPr>
        <p:spPr bwMode="auto">
          <a:xfrm>
            <a:off x="6596063" y="3049588"/>
            <a:ext cx="184150" cy="325437"/>
          </a:xfrm>
          <a:custGeom>
            <a:avLst/>
            <a:gdLst>
              <a:gd name="T0" fmla="*/ 184150 w 13948"/>
              <a:gd name="T1" fmla="*/ 325437 h 21600"/>
              <a:gd name="T2" fmla="*/ 0 w 13948"/>
              <a:gd name="T3" fmla="*/ 248477 h 21600"/>
              <a:gd name="T4" fmla="*/ 184150 w 13948"/>
              <a:gd name="T5" fmla="*/ 0 h 21600"/>
              <a:gd name="T6" fmla="*/ 0 60000 65536"/>
              <a:gd name="T7" fmla="*/ 0 60000 65536"/>
              <a:gd name="T8" fmla="*/ 0 60000 65536"/>
              <a:gd name="T9" fmla="*/ 0 w 13948"/>
              <a:gd name="T10" fmla="*/ 0 h 21600"/>
              <a:gd name="T11" fmla="*/ 13948 w 139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48" h="21600" fill="none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</a:path>
              <a:path w="13948" h="21600" stroke="0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  <a:lnTo>
                  <a:pt x="1394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Arc 8"/>
          <p:cNvSpPr>
            <a:spLocks/>
          </p:cNvSpPr>
          <p:nvPr/>
        </p:nvSpPr>
        <p:spPr bwMode="auto">
          <a:xfrm>
            <a:off x="4448175" y="3152775"/>
            <a:ext cx="2222500" cy="576263"/>
          </a:xfrm>
          <a:custGeom>
            <a:avLst/>
            <a:gdLst>
              <a:gd name="T0" fmla="*/ 2222500 w 33597"/>
              <a:gd name="T1" fmla="*/ 176907 h 21600"/>
              <a:gd name="T2" fmla="*/ 0 w 33597"/>
              <a:gd name="T3" fmla="*/ 459356 h 21600"/>
              <a:gd name="T4" fmla="*/ 862685 w 33597"/>
              <a:gd name="T5" fmla="*/ 0 h 21600"/>
              <a:gd name="T6" fmla="*/ 0 60000 65536"/>
              <a:gd name="T7" fmla="*/ 0 60000 65536"/>
              <a:gd name="T8" fmla="*/ 0 60000 65536"/>
              <a:gd name="T9" fmla="*/ 0 w 33597"/>
              <a:gd name="T10" fmla="*/ 0 h 21600"/>
              <a:gd name="T11" fmla="*/ 33597 w 335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597" h="21600" fill="none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</a:path>
              <a:path w="33597" h="21600" stroke="0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  <a:lnTo>
                  <a:pt x="13041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2219325" y="1485900"/>
            <a:ext cx="571500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Arc 10"/>
          <p:cNvSpPr>
            <a:spLocks/>
          </p:cNvSpPr>
          <p:nvPr/>
        </p:nvSpPr>
        <p:spPr bwMode="auto">
          <a:xfrm>
            <a:off x="2778125" y="1727200"/>
            <a:ext cx="287338" cy="222250"/>
          </a:xfrm>
          <a:custGeom>
            <a:avLst/>
            <a:gdLst>
              <a:gd name="T0" fmla="*/ 277334 w 21600"/>
              <a:gd name="T1" fmla="*/ 0 h 14744"/>
              <a:gd name="T2" fmla="*/ 260613 w 21600"/>
              <a:gd name="T3" fmla="*/ 222250 h 14744"/>
              <a:gd name="T4" fmla="*/ 0 w 21600"/>
              <a:gd name="T5" fmla="*/ 85138 h 14744"/>
              <a:gd name="T6" fmla="*/ 0 60000 65536"/>
              <a:gd name="T7" fmla="*/ 0 60000 65536"/>
              <a:gd name="T8" fmla="*/ 0 60000 65536"/>
              <a:gd name="T9" fmla="*/ 0 w 21600"/>
              <a:gd name="T10" fmla="*/ 0 h 14744"/>
              <a:gd name="T11" fmla="*/ 21600 w 21600"/>
              <a:gd name="T12" fmla="*/ 14744 h 147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744" fill="none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</a:path>
              <a:path w="21600" h="14744" stroke="0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  <a:lnTo>
                  <a:pt x="0" y="5648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Arc 11"/>
          <p:cNvSpPr>
            <a:spLocks/>
          </p:cNvSpPr>
          <p:nvPr/>
        </p:nvSpPr>
        <p:spPr bwMode="auto">
          <a:xfrm>
            <a:off x="2778125" y="1825625"/>
            <a:ext cx="1703388" cy="1709738"/>
          </a:xfrm>
          <a:custGeom>
            <a:avLst/>
            <a:gdLst>
              <a:gd name="T0" fmla="*/ 234926 w 21600"/>
              <a:gd name="T1" fmla="*/ 0 h 21393"/>
              <a:gd name="T2" fmla="*/ 1703388 w 21600"/>
              <a:gd name="T3" fmla="*/ 1709738 h 21393"/>
              <a:gd name="T4" fmla="*/ 0 w 21600"/>
              <a:gd name="T5" fmla="*/ 1709738 h 21393"/>
              <a:gd name="T6" fmla="*/ 0 60000 65536"/>
              <a:gd name="T7" fmla="*/ 0 60000 65536"/>
              <a:gd name="T8" fmla="*/ 0 60000 65536"/>
              <a:gd name="T9" fmla="*/ 0 w 21600"/>
              <a:gd name="T10" fmla="*/ 0 h 21393"/>
              <a:gd name="T11" fmla="*/ 21600 w 21600"/>
              <a:gd name="T12" fmla="*/ 21393 h 21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93" fill="none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</a:path>
              <a:path w="21600" h="21393" stroke="0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  <a:lnTo>
                  <a:pt x="0" y="21393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Arc 12"/>
          <p:cNvSpPr>
            <a:spLocks/>
          </p:cNvSpPr>
          <p:nvPr/>
        </p:nvSpPr>
        <p:spPr bwMode="auto">
          <a:xfrm>
            <a:off x="2457450" y="2090738"/>
            <a:ext cx="192088" cy="309562"/>
          </a:xfrm>
          <a:custGeom>
            <a:avLst/>
            <a:gdLst>
              <a:gd name="T0" fmla="*/ 192088 w 14458"/>
              <a:gd name="T1" fmla="*/ 268072 h 21600"/>
              <a:gd name="T2" fmla="*/ 0 w 14458"/>
              <a:gd name="T3" fmla="*/ 305076 h 21600"/>
              <a:gd name="T4" fmla="*/ 48600 w 14458"/>
              <a:gd name="T5" fmla="*/ 0 h 21600"/>
              <a:gd name="T6" fmla="*/ 0 60000 65536"/>
              <a:gd name="T7" fmla="*/ 0 60000 65536"/>
              <a:gd name="T8" fmla="*/ 0 60000 65536"/>
              <a:gd name="T9" fmla="*/ 0 w 14458"/>
              <a:gd name="T10" fmla="*/ 0 h 21600"/>
              <a:gd name="T11" fmla="*/ 14458 w 144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58" h="21600" fill="none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</a:path>
              <a:path w="14458" h="21600" stroke="0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  <a:lnTo>
                  <a:pt x="365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Arc 13"/>
          <p:cNvSpPr>
            <a:spLocks/>
          </p:cNvSpPr>
          <p:nvPr/>
        </p:nvSpPr>
        <p:spPr bwMode="auto">
          <a:xfrm>
            <a:off x="2549525" y="2090738"/>
            <a:ext cx="1930400" cy="1460500"/>
          </a:xfrm>
          <a:custGeom>
            <a:avLst/>
            <a:gdLst>
              <a:gd name="T0" fmla="*/ 1928948 w 21270"/>
              <a:gd name="T1" fmla="*/ 1460500 h 21599"/>
              <a:gd name="T2" fmla="*/ 0 w 21270"/>
              <a:gd name="T3" fmla="*/ 253976 h 21599"/>
              <a:gd name="T4" fmla="*/ 1930400 w 21270"/>
              <a:gd name="T5" fmla="*/ 0 h 21599"/>
              <a:gd name="T6" fmla="*/ 0 60000 65536"/>
              <a:gd name="T7" fmla="*/ 0 60000 65536"/>
              <a:gd name="T8" fmla="*/ 0 60000 65536"/>
              <a:gd name="T9" fmla="*/ 0 w 21270"/>
              <a:gd name="T10" fmla="*/ 0 h 21599"/>
              <a:gd name="T11" fmla="*/ 21270 w 2127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70" h="21599" fill="none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</a:path>
              <a:path w="21270" h="21599" stroke="0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  <a:lnTo>
                  <a:pt x="2127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Arc 14"/>
          <p:cNvSpPr>
            <a:spLocks/>
          </p:cNvSpPr>
          <p:nvPr/>
        </p:nvSpPr>
        <p:spPr bwMode="auto">
          <a:xfrm>
            <a:off x="3924300" y="2978150"/>
            <a:ext cx="282575" cy="277813"/>
          </a:xfrm>
          <a:custGeom>
            <a:avLst/>
            <a:gdLst>
              <a:gd name="T0" fmla="*/ 0 w 20399"/>
              <a:gd name="T1" fmla="*/ 171230 h 18509"/>
              <a:gd name="T2" fmla="*/ 128356 w 20399"/>
              <a:gd name="T3" fmla="*/ 0 h 18509"/>
              <a:gd name="T4" fmla="*/ 282575 w 20399"/>
              <a:gd name="T5" fmla="*/ 277813 h 18509"/>
              <a:gd name="T6" fmla="*/ 0 60000 65536"/>
              <a:gd name="T7" fmla="*/ 0 60000 65536"/>
              <a:gd name="T8" fmla="*/ 0 60000 65536"/>
              <a:gd name="T9" fmla="*/ 0 w 20399"/>
              <a:gd name="T10" fmla="*/ 0 h 18509"/>
              <a:gd name="T11" fmla="*/ 20399 w 20399"/>
              <a:gd name="T12" fmla="*/ 18509 h 185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99" h="18509" fill="none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</a:path>
              <a:path w="20399" h="18509" stroke="0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  <a:lnTo>
                  <a:pt x="20399" y="1850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2519363" y="1809750"/>
            <a:ext cx="1443037" cy="1239838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2436813" y="17224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Oval 17"/>
          <p:cNvSpPr>
            <a:spLocks noChangeArrowheads="1"/>
          </p:cNvSpPr>
          <p:nvPr/>
        </p:nvSpPr>
        <p:spPr bwMode="auto">
          <a:xfrm>
            <a:off x="2627313" y="5349875"/>
            <a:ext cx="600075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Arc 18"/>
          <p:cNvSpPr>
            <a:spLocks/>
          </p:cNvSpPr>
          <p:nvPr/>
        </p:nvSpPr>
        <p:spPr bwMode="auto">
          <a:xfrm>
            <a:off x="4005263" y="3846513"/>
            <a:ext cx="242887" cy="307975"/>
          </a:xfrm>
          <a:custGeom>
            <a:avLst/>
            <a:gdLst>
              <a:gd name="T0" fmla="*/ 154371 w 18371"/>
              <a:gd name="T1" fmla="*/ 307975 h 20536"/>
              <a:gd name="T2" fmla="*/ 0 w 18371"/>
              <a:gd name="T3" fmla="*/ 170364 h 20536"/>
              <a:gd name="T4" fmla="*/ 242887 w 18371"/>
              <a:gd name="T5" fmla="*/ 0 h 20536"/>
              <a:gd name="T6" fmla="*/ 0 60000 65536"/>
              <a:gd name="T7" fmla="*/ 0 60000 65536"/>
              <a:gd name="T8" fmla="*/ 0 60000 65536"/>
              <a:gd name="T9" fmla="*/ 0 w 18371"/>
              <a:gd name="T10" fmla="*/ 0 h 20536"/>
              <a:gd name="T11" fmla="*/ 18371 w 18371"/>
              <a:gd name="T12" fmla="*/ 20536 h 20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71" h="20536" fill="none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</a:path>
              <a:path w="18371" h="20536" stroke="0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  <a:lnTo>
                  <a:pt x="18371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Arc 19"/>
          <p:cNvSpPr>
            <a:spLocks/>
          </p:cNvSpPr>
          <p:nvPr/>
        </p:nvSpPr>
        <p:spPr bwMode="auto">
          <a:xfrm>
            <a:off x="3200400" y="5541963"/>
            <a:ext cx="300038" cy="219075"/>
          </a:xfrm>
          <a:custGeom>
            <a:avLst/>
            <a:gdLst>
              <a:gd name="T0" fmla="*/ 259700 w 21600"/>
              <a:gd name="T1" fmla="*/ 0 h 14566"/>
              <a:gd name="T2" fmla="*/ 295468 w 21600"/>
              <a:gd name="T3" fmla="*/ 219075 h 14566"/>
              <a:gd name="T4" fmla="*/ 0 w 21600"/>
              <a:gd name="T5" fmla="*/ 162674 h 14566"/>
              <a:gd name="T6" fmla="*/ 0 60000 65536"/>
              <a:gd name="T7" fmla="*/ 0 60000 65536"/>
              <a:gd name="T8" fmla="*/ 0 60000 65536"/>
              <a:gd name="T9" fmla="*/ 0 w 21600"/>
              <a:gd name="T10" fmla="*/ 0 h 14566"/>
              <a:gd name="T11" fmla="*/ 21600 w 21600"/>
              <a:gd name="T12" fmla="*/ 14566 h 14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566" fill="none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</a:path>
              <a:path w="21600" h="14566" stroke="0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  <a:lnTo>
                  <a:pt x="0" y="10816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Arc 20"/>
          <p:cNvSpPr>
            <a:spLocks/>
          </p:cNvSpPr>
          <p:nvPr/>
        </p:nvSpPr>
        <p:spPr bwMode="auto">
          <a:xfrm>
            <a:off x="3200400" y="3521075"/>
            <a:ext cx="1306513" cy="2151063"/>
          </a:xfrm>
          <a:custGeom>
            <a:avLst/>
            <a:gdLst>
              <a:gd name="T0" fmla="*/ 1306513 w 21600"/>
              <a:gd name="T1" fmla="*/ 0 h 21278"/>
              <a:gd name="T2" fmla="*/ 224466 w 21600"/>
              <a:gd name="T3" fmla="*/ 2151063 h 21278"/>
              <a:gd name="T4" fmla="*/ 0 w 21600"/>
              <a:gd name="T5" fmla="*/ 0 h 21278"/>
              <a:gd name="T6" fmla="*/ 0 60000 65536"/>
              <a:gd name="T7" fmla="*/ 0 60000 65536"/>
              <a:gd name="T8" fmla="*/ 0 60000 65536"/>
              <a:gd name="T9" fmla="*/ 0 w 21600"/>
              <a:gd name="T10" fmla="*/ 0 h 21278"/>
              <a:gd name="T11" fmla="*/ 21600 w 21600"/>
              <a:gd name="T12" fmla="*/ 21278 h 212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78" fill="none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</a:path>
              <a:path w="21600" h="21278" stroke="0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  <a:lnTo>
                  <a:pt x="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Arc 21"/>
          <p:cNvSpPr>
            <a:spLocks/>
          </p:cNvSpPr>
          <p:nvPr/>
        </p:nvSpPr>
        <p:spPr bwMode="auto">
          <a:xfrm>
            <a:off x="2795588" y="5084763"/>
            <a:ext cx="203200" cy="325437"/>
          </a:xfrm>
          <a:custGeom>
            <a:avLst/>
            <a:gdLst>
              <a:gd name="T0" fmla="*/ 0 w 14603"/>
              <a:gd name="T1" fmla="*/ 11074 h 21600"/>
              <a:gd name="T2" fmla="*/ 203200 w 14603"/>
              <a:gd name="T3" fmla="*/ 29726 h 21600"/>
              <a:gd name="T4" fmla="*/ 77715 w 14603"/>
              <a:gd name="T5" fmla="*/ 325437 h 21600"/>
              <a:gd name="T6" fmla="*/ 0 60000 65536"/>
              <a:gd name="T7" fmla="*/ 0 60000 65536"/>
              <a:gd name="T8" fmla="*/ 0 60000 65536"/>
              <a:gd name="T9" fmla="*/ 0 w 14603"/>
              <a:gd name="T10" fmla="*/ 0 h 21600"/>
              <a:gd name="T11" fmla="*/ 14603 w 146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03" h="21600" fill="none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</a:path>
              <a:path w="14603" h="21600" stroke="0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  <a:lnTo>
                  <a:pt x="5585" y="2160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Arc 22"/>
          <p:cNvSpPr>
            <a:spLocks/>
          </p:cNvSpPr>
          <p:nvPr/>
        </p:nvSpPr>
        <p:spPr bwMode="auto">
          <a:xfrm>
            <a:off x="2886075" y="3521075"/>
            <a:ext cx="1566863" cy="1887538"/>
          </a:xfrm>
          <a:custGeom>
            <a:avLst/>
            <a:gdLst>
              <a:gd name="T0" fmla="*/ 0 w 21438"/>
              <a:gd name="T1" fmla="*/ 1657265 h 21599"/>
              <a:gd name="T2" fmla="*/ 1565401 w 21438"/>
              <a:gd name="T3" fmla="*/ 0 h 21599"/>
              <a:gd name="T4" fmla="*/ 1566863 w 21438"/>
              <a:gd name="T5" fmla="*/ 1887538 h 21599"/>
              <a:gd name="T6" fmla="*/ 0 60000 65536"/>
              <a:gd name="T7" fmla="*/ 0 60000 65536"/>
              <a:gd name="T8" fmla="*/ 0 60000 65536"/>
              <a:gd name="T9" fmla="*/ 0 w 21438"/>
              <a:gd name="T10" fmla="*/ 0 h 21599"/>
              <a:gd name="T11" fmla="*/ 21438 w 21438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9" fill="none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</a:path>
              <a:path w="21438" h="21599" stroke="0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  <a:lnTo>
                  <a:pt x="21438" y="21599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4397375" y="34623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3240088" y="2617788"/>
            <a:ext cx="21907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4533900" y="3668713"/>
            <a:ext cx="600075" cy="796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2490788" y="5673725"/>
            <a:ext cx="32702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Rectangle 27"/>
          <p:cNvSpPr>
            <a:spLocks noChangeArrowheads="1"/>
          </p:cNvSpPr>
          <p:nvPr/>
        </p:nvSpPr>
        <p:spPr bwMode="auto">
          <a:xfrm>
            <a:off x="3227388" y="2576513"/>
            <a:ext cx="134937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3227388" y="2576513"/>
            <a:ext cx="163512" cy="295275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2776538" y="30035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3021013" y="4037013"/>
            <a:ext cx="2174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3211513" y="259080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8" name="Rectangle 32"/>
          <p:cNvSpPr>
            <a:spLocks noChangeArrowheads="1"/>
          </p:cNvSpPr>
          <p:nvPr/>
        </p:nvSpPr>
        <p:spPr bwMode="auto">
          <a:xfrm>
            <a:off x="3471863" y="444976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3798888" y="2282825"/>
            <a:ext cx="80962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3798888" y="2282825"/>
            <a:ext cx="109537" cy="176213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4837113" y="2035175"/>
            <a:ext cx="10937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 Message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 rot="-1129043">
            <a:off x="4926013" y="2711450"/>
            <a:ext cx="1638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2 Proposed Seq</a:t>
            </a:r>
            <a:endParaRPr lang="en-GB" sz="18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5268913" y="3344863"/>
            <a:ext cx="32702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4" name="Rectangle 38"/>
          <p:cNvSpPr>
            <a:spLocks noChangeArrowheads="1"/>
          </p:cNvSpPr>
          <p:nvPr/>
        </p:nvSpPr>
        <p:spPr bwMode="auto">
          <a:xfrm>
            <a:off x="5268913" y="3344863"/>
            <a:ext cx="354012" cy="323850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5" name="Rectangle 39"/>
          <p:cNvSpPr>
            <a:spLocks noChangeArrowheads="1"/>
          </p:cNvSpPr>
          <p:nvPr/>
        </p:nvSpPr>
        <p:spPr bwMode="auto">
          <a:xfrm>
            <a:off x="1782763" y="1735138"/>
            <a:ext cx="24606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1928813" y="1844675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7" name="Rectangle 41"/>
          <p:cNvSpPr>
            <a:spLocks noChangeArrowheads="1"/>
          </p:cNvSpPr>
          <p:nvPr/>
        </p:nvSpPr>
        <p:spPr bwMode="auto">
          <a:xfrm>
            <a:off x="2163763" y="5600700"/>
            <a:ext cx="2460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8" name="Rectangle 42"/>
          <p:cNvSpPr>
            <a:spLocks noChangeArrowheads="1"/>
          </p:cNvSpPr>
          <p:nvPr/>
        </p:nvSpPr>
        <p:spPr bwMode="auto">
          <a:xfrm>
            <a:off x="2309813" y="57086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5200650" y="45085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0" name="Rectangle 44"/>
          <p:cNvSpPr>
            <a:spLocks noChangeArrowheads="1"/>
          </p:cNvSpPr>
          <p:nvPr/>
        </p:nvSpPr>
        <p:spPr bwMode="auto">
          <a:xfrm>
            <a:off x="5345113" y="46164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1" name="Rectangle 45"/>
          <p:cNvSpPr>
            <a:spLocks noChangeArrowheads="1"/>
          </p:cNvSpPr>
          <p:nvPr/>
        </p:nvSpPr>
        <p:spPr bwMode="auto">
          <a:xfrm>
            <a:off x="7296150" y="25908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2" name="Rectangle 46"/>
          <p:cNvSpPr>
            <a:spLocks noChangeArrowheads="1"/>
          </p:cNvSpPr>
          <p:nvPr/>
        </p:nvSpPr>
        <p:spPr bwMode="auto">
          <a:xfrm>
            <a:off x="7440613" y="26987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3" name="Rectangle 47"/>
          <p:cNvSpPr>
            <a:spLocks noChangeArrowheads="1"/>
          </p:cNvSpPr>
          <p:nvPr/>
        </p:nvSpPr>
        <p:spPr bwMode="auto">
          <a:xfrm>
            <a:off x="5268913" y="3579813"/>
            <a:ext cx="217487" cy="8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5268913" y="3579813"/>
            <a:ext cx="246062" cy="119062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5" name="Oval 49"/>
          <p:cNvSpPr>
            <a:spLocks noChangeArrowheads="1"/>
          </p:cNvSpPr>
          <p:nvPr/>
        </p:nvSpPr>
        <p:spPr bwMode="auto">
          <a:xfrm>
            <a:off x="6521450" y="2370138"/>
            <a:ext cx="571500" cy="649287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6" name="Line 50"/>
          <p:cNvSpPr>
            <a:spLocks noChangeShapeType="1"/>
          </p:cNvSpPr>
          <p:nvPr/>
        </p:nvSpPr>
        <p:spPr bwMode="auto">
          <a:xfrm flipV="1">
            <a:off x="2954338" y="4052888"/>
            <a:ext cx="1116012" cy="1592262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7" name="Oval 51"/>
          <p:cNvSpPr>
            <a:spLocks noChangeArrowheads="1"/>
          </p:cNvSpPr>
          <p:nvPr/>
        </p:nvSpPr>
        <p:spPr bwMode="auto">
          <a:xfrm>
            <a:off x="2846388" y="5586413"/>
            <a:ext cx="161925" cy="176212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 flipH="1">
            <a:off x="4968875" y="2665413"/>
            <a:ext cx="1770063" cy="649287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9" name="Oval 53"/>
          <p:cNvSpPr>
            <a:spLocks noChangeArrowheads="1"/>
          </p:cNvSpPr>
          <p:nvPr/>
        </p:nvSpPr>
        <p:spPr bwMode="auto">
          <a:xfrm>
            <a:off x="6738938" y="2606675"/>
            <a:ext cx="136525" cy="177800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>
            <a:off x="6958013" y="2665413"/>
            <a:ext cx="2984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1" name="Rectangle 55"/>
          <p:cNvSpPr>
            <a:spLocks noChangeArrowheads="1"/>
          </p:cNvSpPr>
          <p:nvPr/>
        </p:nvSpPr>
        <p:spPr bwMode="auto">
          <a:xfrm>
            <a:off x="5291138" y="3771900"/>
            <a:ext cx="14795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 Agreed Seq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2" name="Rectangle 56"/>
          <p:cNvSpPr>
            <a:spLocks noChangeArrowheads="1"/>
          </p:cNvSpPr>
          <p:nvPr/>
        </p:nvSpPr>
        <p:spPr bwMode="auto">
          <a:xfrm>
            <a:off x="3965575" y="486251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3" name="Rectangle 57"/>
          <p:cNvSpPr>
            <a:spLocks noChangeArrowheads="1"/>
          </p:cNvSpPr>
          <p:nvPr/>
        </p:nvSpPr>
        <p:spPr bwMode="auto">
          <a:xfrm>
            <a:off x="3694113" y="22669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CB9ED-1B31-694D-8A88-71B2082DC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ISIS </a:t>
            </a:r>
            <a:r>
              <a:rPr lang="en-GB" dirty="0"/>
              <a:t>algorithm for total ordering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75BB4-0272-E14F-9BE0-10D4BDA2E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/>
              <a:t>Sequence number requirement</a:t>
            </a:r>
          </a:p>
          <a:p>
            <a:pPr lvl="1"/>
            <a:r>
              <a:rPr lang="en-US" dirty="0"/>
              <a:t>It should always be </a:t>
            </a:r>
            <a:r>
              <a:rPr lang="en-US" dirty="0">
                <a:solidFill>
                  <a:srgbClr val="FF0000"/>
                </a:solidFill>
              </a:rPr>
              <a:t>strictly increasing</a:t>
            </a:r>
            <a:r>
              <a:rPr lang="en-US" dirty="0"/>
              <a:t> (otherwise, there’s no ordering).</a:t>
            </a:r>
          </a:p>
          <a:p>
            <a:pPr lvl="1"/>
            <a:r>
              <a:rPr lang="en-US" dirty="0"/>
              <a:t>I.e., a sequence number should always be greater than the previous sequence number.</a:t>
            </a:r>
          </a:p>
          <a:p>
            <a:r>
              <a:rPr lang="en-US" dirty="0"/>
              <a:t>How do we ensure that?</a:t>
            </a:r>
          </a:p>
          <a:p>
            <a:pPr lvl="1"/>
            <a:r>
              <a:rPr lang="en-US" dirty="0"/>
              <a:t>Reminder: a sequence number is picked among proposals.</a:t>
            </a:r>
          </a:p>
          <a:p>
            <a:pPr lvl="1"/>
            <a:r>
              <a:rPr lang="en-US" dirty="0"/>
              <a:t>Each receiver proposes </a:t>
            </a:r>
            <a:r>
              <a:rPr lang="en-US" dirty="0">
                <a:solidFill>
                  <a:srgbClr val="FF0000"/>
                </a:solidFill>
              </a:rPr>
              <a:t>a higher number</a:t>
            </a:r>
            <a:r>
              <a:rPr lang="en-US" dirty="0"/>
              <a:t> that it has never proposed or agreed to use as a sequence number.</a:t>
            </a:r>
          </a:p>
          <a:p>
            <a:pPr lvl="1"/>
            <a:r>
              <a:rPr lang="en-US" dirty="0"/>
              <a:t>A sender picks </a:t>
            </a:r>
            <a:r>
              <a:rPr lang="en-US" dirty="0">
                <a:solidFill>
                  <a:srgbClr val="FF0000"/>
                </a:solidFill>
              </a:rPr>
              <a:t>the highest number a</a:t>
            </a:r>
            <a:r>
              <a:rPr lang="en-US" dirty="0"/>
              <a:t>mong all proposals.</a:t>
            </a:r>
          </a:p>
          <a:p>
            <a:r>
              <a:rPr lang="en-US" dirty="0"/>
              <a:t>How to always propose a higher number?</a:t>
            </a:r>
          </a:p>
          <a:p>
            <a:pPr lvl="1"/>
            <a:r>
              <a:rPr lang="en-US" dirty="0"/>
              <a:t>A receiver looks at two things.</a:t>
            </a:r>
          </a:p>
          <a:p>
            <a:pPr lvl="1"/>
            <a:r>
              <a:rPr lang="en-US" dirty="0"/>
              <a:t>The last agreed sequence number assigned to a message</a:t>
            </a:r>
          </a:p>
          <a:p>
            <a:pPr lvl="1"/>
            <a:r>
              <a:rPr lang="en-US" dirty="0"/>
              <a:t>The last proposed number by the receiver</a:t>
            </a:r>
          </a:p>
          <a:p>
            <a:pPr lvl="1"/>
            <a:r>
              <a:rPr lang="en-US" dirty="0"/>
              <a:t>A receiver </a:t>
            </a:r>
            <a:r>
              <a:rPr lang="en-US" dirty="0">
                <a:solidFill>
                  <a:srgbClr val="FF0000"/>
                </a:solidFill>
              </a:rPr>
              <a:t>takes the max of the two, adds one, and proposes that number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2E99C-FAFF-494A-944A-50AC6A10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130495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21373</TotalTime>
  <Pages>12</Pages>
  <Words>3958</Words>
  <Application>Microsoft Macintosh PowerPoint</Application>
  <PresentationFormat>Letter Paper (8.5x11 in)</PresentationFormat>
  <Paragraphs>1128</Paragraphs>
  <Slides>58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58</vt:i4>
      </vt:variant>
    </vt:vector>
  </HeadingPairs>
  <TitlesOfParts>
    <vt:vector size="67" baseType="lpstr">
      <vt:lpstr>ＭＳ Ｐゴシック</vt:lpstr>
      <vt:lpstr>Arial</vt:lpstr>
      <vt:lpstr>Calibri</vt:lpstr>
      <vt:lpstr>Helvetica</vt:lpstr>
      <vt:lpstr>Times</vt:lpstr>
      <vt:lpstr>Times New Roman</vt:lpstr>
      <vt:lpstr>Wingdings</vt:lpstr>
      <vt:lpstr>CS252-template</vt:lpstr>
      <vt:lpstr>Office Theme</vt:lpstr>
      <vt:lpstr>CSE 486/586 Distributed Systems Reliable Multicast --- 2</vt:lpstr>
      <vt:lpstr>Last Time</vt:lpstr>
      <vt:lpstr>Recap: Ordering</vt:lpstr>
      <vt:lpstr>Example: FIFO Multicast </vt:lpstr>
      <vt:lpstr>Totally Ordered Multicast</vt:lpstr>
      <vt:lpstr>Total Ordering Using a Sequencer</vt:lpstr>
      <vt:lpstr>ISIS algorithm for total ordering</vt:lpstr>
      <vt:lpstr>ISIS algorithm for total ordering</vt:lpstr>
      <vt:lpstr>ISIS algorithm for total ordering</vt:lpstr>
      <vt:lpstr>A Walk-Thru with Two Processes</vt:lpstr>
      <vt:lpstr>ISIS algorithm for total ordering</vt:lpstr>
      <vt:lpstr>CSE 486/586 Administrivia</vt:lpstr>
      <vt:lpstr>Problematic Scenario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Example: ISIS algorithm</vt:lpstr>
      <vt:lpstr>Proof of Total Order </vt:lpstr>
      <vt:lpstr>Causally Ordered Multicast</vt:lpstr>
      <vt:lpstr>Causal Ordering</vt:lpstr>
      <vt:lpstr>Example: Causal Ordering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977</cp:revision>
  <cp:lastPrinted>2020-02-24T15:31:39Z</cp:lastPrinted>
  <dcterms:created xsi:type="dcterms:W3CDTF">2012-02-15T22:02:33Z</dcterms:created>
  <dcterms:modified xsi:type="dcterms:W3CDTF">2020-02-24T20:35:13Z</dcterms:modified>
  <cp:category/>
</cp:coreProperties>
</file>