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21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66" autoAdjust="0"/>
    <p:restoredTop sz="80263" autoAdjust="0"/>
  </p:normalViewPr>
  <p:slideViewPr>
    <p:cSldViewPr>
      <p:cViewPr varScale="1">
        <p:scale>
          <a:sx n="82" d="100"/>
          <a:sy n="82" d="100"/>
        </p:scale>
        <p:origin x="15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Gnutella: cannot control how the network is formed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Keep the Hash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Given document X, choose one of k servers to use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Key can be the filename and value can be the document itself.</a:t>
            </a:r>
          </a:p>
          <a:p>
            <a:pPr eaLnBrk="1" hangingPunct="1"/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Hashing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: Map one (or more) key(s) to a hash value (</a:t>
            </a:r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Partitioning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: Map a hash value to a server (</a:t>
            </a:r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Let’s look at a simple approach and think about pros and cons.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Hashing with mod, and partitioning with buckets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Partitioning?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Hashing: Suppose we use modulo hashing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/>
              <a:t>Partitioning: Place X on server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i="1" dirty="0">
                <a:solidFill>
                  <a:srgbClr val="0000FF"/>
                </a:solidFill>
              </a:rPr>
              <a:t> = (X mod k)</a:t>
            </a:r>
          </a:p>
          <a:p>
            <a:pPr lvl="1" eaLnBrk="1" hangingPunct="1"/>
            <a:r>
              <a:rPr lang="en-US" dirty="0">
                <a:ea typeface="ＭＳ Ｐゴシック" pitchFamily="-65" charset="-128"/>
              </a:rPr>
              <a:t>Problem?  Data may not be uniformly distributed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Basic Hashing and Bucket Partitioning?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Place X on server </a:t>
            </a:r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i="1" dirty="0">
                <a:solidFill>
                  <a:srgbClr val="0000FF"/>
                </a:solidFill>
              </a:rPr>
              <a:t> = </a:t>
            </a:r>
            <a:r>
              <a:rPr lang="en-US" i="1" dirty="0" err="1">
                <a:solidFill>
                  <a:srgbClr val="0000FF"/>
                </a:solidFill>
              </a:rPr>
              <a:t>uniform_hash</a:t>
            </a:r>
            <a:r>
              <a:rPr lang="en-US" i="1" dirty="0">
                <a:solidFill>
                  <a:srgbClr val="0000FF"/>
                </a:solidFill>
              </a:rPr>
              <a:t> (X) mod k</a:t>
            </a:r>
          </a:p>
          <a:p>
            <a:pPr eaLnBrk="1" hangingPunct="1"/>
            <a:r>
              <a:rPr lang="en-US" dirty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>
                <a:ea typeface="ＭＳ Ｐゴシック" pitchFamily="-65" charset="-128"/>
              </a:rPr>
              <a:t>k</a:t>
            </a:r>
            <a:r>
              <a:rPr lang="en-US" sz="2200" dirty="0">
                <a:ea typeface="ＭＳ Ｐゴシック" pitchFamily="-65" charset="-128"/>
              </a:rPr>
              <a:t> </a:t>
            </a:r>
            <a:r>
              <a:rPr lang="en-US" sz="2200" dirty="0" err="1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 + Mod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due on Friday next week, 3/13</a:t>
            </a:r>
          </a:p>
          <a:p>
            <a:r>
              <a:rPr lang="en-US" dirty="0"/>
              <a:t>(In class) Midterm on Wednesday (3/11)</a:t>
            </a:r>
          </a:p>
          <a:p>
            <a:pPr lvl="1"/>
            <a:r>
              <a:rPr lang="en-US"/>
              <a:t>1-page cheat sheet </a:t>
            </a:r>
            <a:r>
              <a:rPr lang="en-US" dirty="0"/>
              <a:t>(front and back)</a:t>
            </a:r>
          </a:p>
          <a:p>
            <a:r>
              <a:rPr lang="en-US" dirty="0"/>
              <a:t>Mid-semester course evaluation is up. Please participate.</a:t>
            </a:r>
          </a:p>
          <a:p>
            <a:r>
              <a:rPr lang="en-US" dirty="0"/>
              <a:t>No office hours with Steve today.</a:t>
            </a:r>
          </a:p>
          <a:p>
            <a:r>
              <a:rPr lang="en-US" dirty="0"/>
              <a:t>PA2-A grades are posted. Re-grading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DHT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distributed hash table system using consistent hashing</a:t>
            </a:r>
          </a:p>
          <a:p>
            <a:r>
              <a:rPr lang="en-US" dirty="0"/>
              <a:t>Organizes nodes in a ring</a:t>
            </a:r>
          </a:p>
          <a:p>
            <a:r>
              <a:rPr lang="en-US" dirty="0"/>
              <a:t>Maintains neighbors for correctness and shortcuts for performance</a:t>
            </a:r>
          </a:p>
          <a:p>
            <a:r>
              <a:rPr lang="en-US" dirty="0"/>
              <a:t>DHT in general</a:t>
            </a:r>
          </a:p>
          <a:p>
            <a:pPr lvl="1"/>
            <a:r>
              <a:rPr lang="en-US" dirty="0"/>
              <a:t>DHT systems are </a:t>
            </a:r>
            <a:r>
              <a:rPr lang="en-US" dirty="0">
                <a:solidFill>
                  <a:srgbClr val="0000FF"/>
                </a:solidFill>
              </a:rPr>
              <a:t>“structured” </a:t>
            </a:r>
            <a:r>
              <a:rPr lang="en-US" dirty="0"/>
              <a:t>peer-to-peer as opposed to </a:t>
            </a:r>
            <a:r>
              <a:rPr lang="en-US" dirty="0">
                <a:solidFill>
                  <a:srgbClr val="0000FF"/>
                </a:solidFill>
              </a:rPr>
              <a:t>“unstructured”</a:t>
            </a:r>
            <a:r>
              <a:rPr lang="en-US" dirty="0"/>
              <a:t> peer-to-peer such as Napster, Gnutella, etc.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Used as a base system</a:t>
            </a:r>
            <a:r>
              <a:rPr lang="en-US" dirty="0"/>
              <a:t> for other systems, e.g., many “</a:t>
            </a:r>
            <a:r>
              <a:rPr lang="en-US" dirty="0" err="1"/>
              <a:t>trackerless</a:t>
            </a:r>
            <a:r>
              <a:rPr lang="en-US" dirty="0"/>
              <a:t>” </a:t>
            </a:r>
            <a:r>
              <a:rPr lang="en-US" dirty="0" err="1"/>
              <a:t>BitTorrent</a:t>
            </a:r>
            <a:r>
              <a:rPr lang="en-US" dirty="0"/>
              <a:t> clients, Amazon Dynamo, distributed repositories, distributed file systems, etc.</a:t>
            </a:r>
          </a:p>
          <a:p>
            <a:r>
              <a:rPr lang="en-US" dirty="0"/>
              <a:t>It shows an example of principled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/>
              <a:t>Represent the hash key space as a </a:t>
            </a:r>
            <a:r>
              <a:rPr lang="en-US" dirty="0">
                <a:solidFill>
                  <a:srgbClr val="FF0000"/>
                </a:solidFill>
              </a:rPr>
              <a:t>virtual ring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 ring representation instead of a table representation.</a:t>
            </a:r>
          </a:p>
          <a:p>
            <a:r>
              <a:rPr lang="en-US" dirty="0"/>
              <a:t>Use a hash function that evenly distributes items over the hash space, e.g., SHA-1</a:t>
            </a:r>
          </a:p>
          <a:p>
            <a:r>
              <a:rPr lang="en-US" dirty="0"/>
              <a:t>Map nodes (buckets) in the same ring</a:t>
            </a:r>
          </a:p>
          <a:p>
            <a:r>
              <a:rPr lang="en-US" dirty="0"/>
              <a:t>Used in </a:t>
            </a:r>
            <a:r>
              <a:rPr lang="en-US" dirty="0" err="1"/>
              <a:t>DHTs</a:t>
            </a:r>
            <a:r>
              <a:rPr lang="en-US" dirty="0"/>
              <a:t>, </a:t>
            </a:r>
            <a:r>
              <a:rPr lang="en-US" dirty="0" err="1"/>
              <a:t>memcached</a:t>
            </a:r>
            <a:r>
              <a:rPr lang="en-US" dirty="0"/>
              <a:t>,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Ring: Global Hash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642100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5941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440112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478212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3082925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478212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86238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52451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627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554537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5897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397625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478212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3082925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86238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119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Consistent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/>
              <a:t>Partitioning: Maps </a:t>
            </a:r>
            <a:r>
              <a:rPr lang="en-US" dirty="0"/>
              <a:t>data items to its “successor” node</a:t>
            </a:r>
          </a:p>
          <a:p>
            <a:r>
              <a:rPr lang="en-US" dirty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Few changes as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When nodes come and go…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Small changes</a:t>
            </a:r>
            <a:r>
              <a:rPr lang="en-US" dirty="0"/>
              <a:t> when nodes come and go</a:t>
            </a:r>
          </a:p>
          <a:p>
            <a:pPr lvl="1"/>
            <a:r>
              <a:rPr lang="en-US" dirty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Node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/>
              <a:t>Every node has a predecessor and successor</a:t>
            </a:r>
          </a:p>
          <a:p>
            <a:r>
              <a:rPr lang="en-US" dirty="0"/>
              <a:t>Separate </a:t>
            </a:r>
            <a:r>
              <a:rPr lang="en-US" dirty="0">
                <a:solidFill>
                  <a:srgbClr val="0000FF"/>
                </a:solidFill>
              </a:rPr>
              <a:t>join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leave</a:t>
            </a:r>
            <a:r>
              <a:rPr lang="en-US" dirty="0"/>
              <a:t>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678113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43291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6385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5481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83051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50577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8642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7162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4405313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870200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830513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908300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714750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975225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531495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635625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4213225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6096000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Basic Lookup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/>
          </a:p>
          <a:p>
            <a:pPr lvl="1">
              <a:buFont typeface="Arial" pitchFamily="-112" charset="0"/>
              <a:buNone/>
              <a:defRPr/>
            </a:pPr>
            <a:endParaRPr lang="en-US" sz="2400" dirty="0"/>
          </a:p>
          <a:p>
            <a:pPr>
              <a:buFont typeface="Arial" pitchFamily="-112" charset="0"/>
              <a:buChar char="•"/>
              <a:defRPr/>
            </a:pPr>
            <a:r>
              <a:rPr lang="en-US" dirty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/>
              <a:t>O(n</a:t>
            </a:r>
            <a:r>
              <a:rPr lang="en-US" dirty="0"/>
              <a:t>) hops to find destination id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Lookup</a:t>
            </a: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Object 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Evolution of peer-to-peer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Central directory</a:t>
            </a:r>
            <a:r>
              <a:rPr lang="en-US" dirty="0"/>
              <a:t> (Napster)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Query flooding</a:t>
            </a:r>
            <a:r>
              <a:rPr lang="en-US" dirty="0"/>
              <a:t> (Gnutella)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Hierarchical overlay</a:t>
            </a:r>
            <a:r>
              <a:rPr lang="en-US" dirty="0"/>
              <a:t> (</a:t>
            </a:r>
            <a:r>
              <a:rPr lang="en-US" dirty="0" err="1"/>
              <a:t>Kazaa</a:t>
            </a:r>
            <a:r>
              <a:rPr lang="en-US" dirty="0"/>
              <a:t>, modern Gnutella)</a:t>
            </a:r>
          </a:p>
          <a:p>
            <a:r>
              <a:rPr lang="en-US" dirty="0" err="1"/>
              <a:t>BitTorrent</a:t>
            </a: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Efficient Lookup --- Fingers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</a:t>
            </a:r>
            <a:r>
              <a:rPr lang="en-US" dirty="0" err="1"/>
              <a:t>th</a:t>
            </a:r>
            <a:r>
              <a:rPr lang="en-US" dirty="0"/>
              <a:t> entry at peer with id </a:t>
            </a:r>
            <a:r>
              <a:rPr lang="en-US" i="1" dirty="0" err="1"/>
              <a:t>n</a:t>
            </a:r>
            <a:r>
              <a:rPr lang="en-US" i="1" dirty="0"/>
              <a:t> </a:t>
            </a:r>
            <a:r>
              <a:rPr lang="en-US" dirty="0"/>
              <a:t>is first peer with:</a:t>
            </a:r>
          </a:p>
          <a:p>
            <a:pPr lvl="1"/>
            <a:r>
              <a:rPr lang="en-US" dirty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12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6  20</a:t>
            </a: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N114</a:t>
            </a: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Finger </a:t>
            </a:r>
            <a:r>
              <a:rPr lang="en-US" dirty="0"/>
              <a:t>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 a &lt;key, value&gt; using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N86</a:t>
            </a: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N102</a:t>
            </a: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N20</a:t>
            </a: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20 + 2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Efficient Lookup --- Fingers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/>
          </a:p>
          <a:p>
            <a:pPr>
              <a:buFont typeface="Arial" pitchFamily="-112" charset="0"/>
              <a:buChar char="•"/>
              <a:defRPr/>
            </a:pPr>
            <a:r>
              <a:rPr lang="en-US" dirty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/>
              <a:t>O(log</a:t>
            </a:r>
            <a:r>
              <a:rPr lang="en-US" dirty="0"/>
              <a:t> </a:t>
            </a:r>
            <a:r>
              <a:rPr lang="en-US" dirty="0" err="1"/>
              <a:t>n</a:t>
            </a:r>
            <a:r>
              <a:rPr lang="en-US" dirty="0"/>
              <a:t>) hops to find destination id</a:t>
            </a:r>
            <a:endParaRPr lang="en-US" sz="2400" dirty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Node Joins and Leaves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/>
              <a:t>Node does a lookup on its own id</a:t>
            </a:r>
          </a:p>
          <a:p>
            <a:pPr lvl="1"/>
            <a:r>
              <a:rPr lang="en-US" dirty="0"/>
              <a:t>And learns the node responsible for that id</a:t>
            </a:r>
          </a:p>
          <a:p>
            <a:pPr lvl="1"/>
            <a:r>
              <a:rPr lang="en-US" dirty="0"/>
              <a:t>This node becomes the new node’s successor</a:t>
            </a:r>
          </a:p>
          <a:p>
            <a:pPr lvl="1"/>
            <a:r>
              <a:rPr lang="en-US" dirty="0"/>
              <a:t>And the node can learn that node’s predecessor (which will become the new node’s predecessor)</a:t>
            </a:r>
          </a:p>
          <a:p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pairs, e.g., as Dynamo does.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/>
              <a:t>Gives a hash table as an abstraction</a:t>
            </a:r>
          </a:p>
          <a:p>
            <a:pPr lvl="1"/>
            <a:r>
              <a:rPr lang="en-US" dirty="0"/>
              <a:t>Partitions the hash table and distributes them over the nodes</a:t>
            </a:r>
          </a:p>
          <a:p>
            <a:pPr lvl="1"/>
            <a:r>
              <a:rPr lang="en-US" dirty="0"/>
              <a:t>“Structured” peer-to-peer</a:t>
            </a:r>
          </a:p>
          <a:p>
            <a:r>
              <a:rPr lang="en-US" dirty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/>
              <a:t>Based on consistent hashing</a:t>
            </a:r>
          </a:p>
          <a:p>
            <a:pPr lvl="1"/>
            <a:r>
              <a:rPr lang="en-US" dirty="0"/>
              <a:t>Balances hash table partitions over the nodes</a:t>
            </a:r>
          </a:p>
          <a:p>
            <a:pPr lvl="1"/>
            <a:r>
              <a:rPr lang="en-US" dirty="0"/>
              <a:t>Basic lookup based on successors</a:t>
            </a:r>
          </a:p>
          <a:p>
            <a:pPr lvl="1"/>
            <a:r>
              <a:rPr lang="en-US" dirty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(UIUC), Michael Freedman (Princeton), and Jennifer Rexford (Princeton).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/>
              <a:t>Up to the 90’s</a:t>
            </a:r>
          </a:p>
          <a:p>
            <a:pPr lvl="1"/>
            <a:r>
              <a:rPr lang="en-US" dirty="0"/>
              <a:t>Prevalent architecture:</a:t>
            </a:r>
            <a:r>
              <a:rPr lang="en-US" dirty="0">
                <a:solidFill>
                  <a:srgbClr val="0000FF"/>
                </a:solidFill>
              </a:rPr>
              <a:t> client-server </a:t>
            </a:r>
            <a:r>
              <a:rPr lang="en-US" dirty="0"/>
              <a:t>(or master-slave)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Unequal</a:t>
            </a:r>
            <a:r>
              <a:rPr lang="en-US" dirty="0"/>
              <a:t> responsibilities</a:t>
            </a:r>
          </a:p>
          <a:p>
            <a:r>
              <a:rPr lang="en-US" dirty="0"/>
              <a:t>Now</a:t>
            </a:r>
          </a:p>
          <a:p>
            <a:pPr lvl="1"/>
            <a:r>
              <a:rPr lang="en-US" dirty="0"/>
              <a:t>Emerged architecture: </a:t>
            </a:r>
            <a:r>
              <a:rPr lang="en-US" dirty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Equal</a:t>
            </a:r>
            <a:r>
              <a:rPr lang="en-US" dirty="0"/>
              <a:t> responsibilities</a:t>
            </a:r>
          </a:p>
          <a:p>
            <a:r>
              <a:rPr lang="en-US" dirty="0"/>
              <a:t>Today: studying </a:t>
            </a:r>
            <a:r>
              <a:rPr lang="en-US" dirty="0">
                <a:solidFill>
                  <a:srgbClr val="0000FF"/>
                </a:solidFill>
              </a:rPr>
              <a:t>peer-to-peer as a paradigm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Functionality: </a:t>
            </a:r>
            <a:r>
              <a:rPr lang="en-US" dirty="0">
                <a:solidFill>
                  <a:srgbClr val="FF0000"/>
                </a:solidFill>
              </a:rPr>
              <a:t>lookup-response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E.g., Gnutella</a:t>
            </a: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Don’t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Cost (scalability)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Napster: cost not balanced, too much for the server-side</a:t>
            </a:r>
          </a:p>
          <a:p>
            <a:r>
              <a:rPr lang="en-US" dirty="0"/>
              <a:t>Gnutella: cost still not balanced, just too much, no guarantee for lookup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65887"/>
              </p:ext>
            </p:extLst>
          </p:nvPr>
        </p:nvGraphicFramePr>
        <p:xfrm>
          <a:off x="533400" y="1905000"/>
          <a:ext cx="8183880" cy="3101912"/>
        </p:xfrm>
        <a:graphic>
          <a:graphicData uri="http://schemas.openxmlformats.org/drawingml/2006/table">
            <a:tbl>
              <a:tblPr/>
              <a:tblGrid>
                <a:gridCol w="1672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(worst case)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data structure provides lookup-response?</a:t>
            </a:r>
          </a:p>
          <a:p>
            <a:r>
              <a:rPr lang="en-US" dirty="0"/>
              <a:t>Hash table: data structure that associates keys with values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Name-value pairs (or key-value pairs)</a:t>
            </a:r>
          </a:p>
          <a:p>
            <a:pPr lvl="1"/>
            <a:r>
              <a:rPr lang="en-US" dirty="0"/>
              <a:t>E.g., “http://</a:t>
            </a:r>
            <a:r>
              <a:rPr lang="en-US" dirty="0" err="1"/>
              <a:t>www.cnn.com/foo.html</a:t>
            </a:r>
            <a:r>
              <a:rPr lang="en-US" dirty="0"/>
              <a:t>” and the Web page</a:t>
            </a:r>
          </a:p>
          <a:p>
            <a:pPr lvl="1"/>
            <a:r>
              <a:rPr lang="en-US" dirty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/>
              <a:t>In short: </a:t>
            </a:r>
            <a:r>
              <a:rPr lang="en-US" dirty="0">
                <a:solidFill>
                  <a:srgbClr val="0000FF"/>
                </a:solidFill>
              </a:rPr>
              <a:t>maps </a:t>
            </a:r>
            <a:r>
              <a:rPr lang="en-US" dirty="0" err="1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-bit datum into </a:t>
            </a:r>
            <a:r>
              <a:rPr lang="en-US" dirty="0" err="1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 buckets</a:t>
            </a:r>
            <a:r>
              <a:rPr lang="en-US" dirty="0"/>
              <a:t> (</a:t>
            </a:r>
            <a:r>
              <a:rPr lang="en-US" dirty="0" err="1"/>
              <a:t>k</a:t>
            </a:r>
            <a:r>
              <a:rPr lang="en-US" dirty="0"/>
              <a:t> &lt;&lt; 2</a:t>
            </a:r>
            <a:r>
              <a:rPr lang="en-US" baseline="30000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Provides </a:t>
            </a:r>
            <a:r>
              <a:rPr lang="en-US" dirty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/>
              <a:t>Low cost</a:t>
            </a:r>
          </a:p>
          <a:p>
            <a:pPr lvl="1"/>
            <a:r>
              <a:rPr lang="en-US" dirty="0"/>
              <a:t>Deterministic</a:t>
            </a:r>
          </a:p>
          <a:p>
            <a:pPr lvl="1"/>
            <a:r>
              <a:rPr lang="en-US" dirty="0"/>
              <a:t>Uniformity (load balanced)</a:t>
            </a:r>
          </a:p>
          <a:p>
            <a:r>
              <a:rPr lang="en-US" dirty="0"/>
              <a:t>E.g., mod</a:t>
            </a:r>
          </a:p>
          <a:p>
            <a:pPr lvl="1"/>
            <a:r>
              <a:rPr lang="en-US" i="1" dirty="0" err="1"/>
              <a:t>k</a:t>
            </a:r>
            <a:r>
              <a:rPr lang="en-US" dirty="0"/>
              <a:t> buckets (</a:t>
            </a:r>
            <a:r>
              <a:rPr lang="en-US" dirty="0" err="1"/>
              <a:t>k</a:t>
            </a:r>
            <a:r>
              <a:rPr lang="en-US" dirty="0"/>
              <a:t> &lt;&lt; 2</a:t>
            </a:r>
            <a:r>
              <a:rPr lang="en-US" baseline="30000" dirty="0"/>
              <a:t>n</a:t>
            </a:r>
            <a:r>
              <a:rPr lang="en-US" dirty="0"/>
              <a:t>), data </a:t>
            </a:r>
            <a:r>
              <a:rPr lang="en-US" i="1" dirty="0" err="1"/>
              <a:t>d</a:t>
            </a:r>
            <a:r>
              <a:rPr lang="en-US" i="1" dirty="0"/>
              <a:t> (</a:t>
            </a:r>
            <a:r>
              <a:rPr lang="en-US" i="1" dirty="0" err="1"/>
              <a:t>n</a:t>
            </a:r>
            <a:r>
              <a:rPr lang="en-US" i="1" dirty="0"/>
              <a:t>-bit)</a:t>
            </a:r>
          </a:p>
          <a:p>
            <a:pPr lvl="1"/>
            <a:r>
              <a:rPr lang="en-US" i="1" dirty="0" err="1"/>
              <a:t>b</a:t>
            </a:r>
            <a:r>
              <a:rPr lang="en-US" dirty="0"/>
              <a:t> = </a:t>
            </a:r>
            <a:r>
              <a:rPr lang="en-US" i="1" dirty="0" err="1"/>
              <a:t>d</a:t>
            </a:r>
            <a:r>
              <a:rPr lang="en-US" dirty="0"/>
              <a:t> mod </a:t>
            </a:r>
            <a:r>
              <a:rPr lang="en-US" i="1" dirty="0" err="1"/>
              <a:t>k</a:t>
            </a:r>
            <a:endParaRPr lang="en-US" i="1" dirty="0"/>
          </a:p>
          <a:p>
            <a:pPr lvl="1"/>
            <a:r>
              <a:rPr lang="en-US" dirty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DHT: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Keep the Hash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Server-side</a:t>
            </a:r>
            <a:r>
              <a:rPr lang="en-US" dirty="0"/>
              <a:t> </a:t>
            </a:r>
            <a:r>
              <a:rPr lang="en-US" dirty="0" err="1">
                <a:sym typeface="Wingdings"/>
              </a:rPr>
              <a:t></a:t>
            </a:r>
            <a:r>
              <a:rPr lang="en-US" dirty="0"/>
              <a:t> Napster</a:t>
            </a:r>
          </a:p>
          <a:p>
            <a:r>
              <a:rPr lang="en-US" dirty="0">
                <a:solidFill>
                  <a:srgbClr val="0000FF"/>
                </a:solidFill>
              </a:rPr>
              <a:t>Client-local</a:t>
            </a:r>
            <a:r>
              <a:rPr lang="en-US" dirty="0"/>
              <a:t>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Gnutella</a:t>
            </a:r>
          </a:p>
          <a:p>
            <a:r>
              <a:rPr lang="en-US" dirty="0">
                <a:sym typeface="Wingdings"/>
              </a:rPr>
              <a:t>What are the requirements (think Napster and Gnutella)?</a:t>
            </a:r>
          </a:p>
          <a:p>
            <a:pPr lvl="1"/>
            <a:r>
              <a:rPr lang="en-US" dirty="0">
                <a:sym typeface="Wingdings"/>
              </a:rPr>
              <a:t>Deterministic lookup</a:t>
            </a:r>
          </a:p>
          <a:p>
            <a:pPr lvl="1"/>
            <a:r>
              <a:rPr lang="en-US" dirty="0">
                <a:sym typeface="Wingdings"/>
              </a:rPr>
              <a:t>Low lookup time (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>
                <a:sym typeface="Wingdings"/>
              </a:rPr>
              <a:t> with the system size)</a:t>
            </a:r>
          </a:p>
          <a:p>
            <a:pPr lvl="1"/>
            <a:r>
              <a:rPr lang="en-US" dirty="0">
                <a:sym typeface="Wingdings"/>
              </a:rPr>
              <a:t>Should balance load</a:t>
            </a:r>
            <a:r>
              <a:rPr lang="en-US" dirty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>
                <a:sym typeface="Wingdings"/>
              </a:rPr>
              <a:t>What we’ll do: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>
                <a:sym typeface="Wingdings"/>
              </a:rPr>
              <a:t> among the nodes in the system</a:t>
            </a:r>
          </a:p>
          <a:p>
            <a:r>
              <a:rPr lang="en-US" dirty="0">
                <a:sym typeface="Wingdings"/>
              </a:rPr>
              <a:t>We need to choose </a:t>
            </a:r>
            <a:r>
              <a:rPr lang="en-US" dirty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>
                <a:sym typeface="Wingdings"/>
              </a:rPr>
              <a:t>We also need to somehow partition the table and distribute the partitions with minimal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19016</TotalTime>
  <Pages>12</Pages>
  <Words>1472</Words>
  <Application>Microsoft Macintosh PowerPoint</Application>
  <PresentationFormat>Letter Paper (8.5x11 in)</PresentationFormat>
  <Paragraphs>295</Paragraphs>
  <Slides>25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Calibri</vt:lpstr>
      <vt:lpstr>Courier</vt:lpstr>
      <vt:lpstr>Helvetica</vt:lpstr>
      <vt:lpstr>Times New Roman</vt:lpstr>
      <vt:lpstr>Wingdings</vt:lpstr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 and Bucket Partitioning?</vt:lpstr>
      <vt:lpstr>Using Basic Hashing and Bucket Partitioning?</vt:lpstr>
      <vt:lpstr>CSE 486/586 Administrivia</vt:lpstr>
      <vt:lpstr>Chord DHT</vt:lpstr>
      <vt:lpstr>Chord Ring: Global Hash Table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803</cp:revision>
  <cp:lastPrinted>2016-02-29T16:40:13Z</cp:lastPrinted>
  <dcterms:created xsi:type="dcterms:W3CDTF">2012-02-10T21:33:39Z</dcterms:created>
  <dcterms:modified xsi:type="dcterms:W3CDTF">2020-03-04T19:16:27Z</dcterms:modified>
  <cp:category/>
</cp:coreProperties>
</file>