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878" r:id="rId4"/>
    <p:sldId id="839" r:id="rId5"/>
    <p:sldId id="840" r:id="rId6"/>
    <p:sldId id="841" r:id="rId7"/>
    <p:sldId id="842" r:id="rId8"/>
    <p:sldId id="877" r:id="rId9"/>
    <p:sldId id="848" r:id="rId10"/>
    <p:sldId id="843" r:id="rId11"/>
    <p:sldId id="844" r:id="rId12"/>
    <p:sldId id="845" r:id="rId13"/>
    <p:sldId id="846" r:id="rId14"/>
    <p:sldId id="847" r:id="rId15"/>
    <p:sldId id="819" r:id="rId16"/>
    <p:sldId id="849" r:id="rId17"/>
    <p:sldId id="870" r:id="rId18"/>
    <p:sldId id="850" r:id="rId19"/>
    <p:sldId id="851" r:id="rId20"/>
    <p:sldId id="852" r:id="rId21"/>
    <p:sldId id="873" r:id="rId22"/>
    <p:sldId id="874" r:id="rId23"/>
    <p:sldId id="853" r:id="rId24"/>
    <p:sldId id="875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FFB"/>
    <a:srgbClr val="0066FF"/>
    <a:srgbClr val="55FC02"/>
    <a:srgbClr val="FBBA03"/>
    <a:srgbClr val="0332B7"/>
    <a:srgbClr val="000000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07" autoAdjust="0"/>
    <p:restoredTop sz="80263" autoAdjust="0"/>
  </p:normalViewPr>
  <p:slideViewPr>
    <p:cSldViewPr>
      <p:cViewPr varScale="1">
        <p:scale>
          <a:sx n="82" d="100"/>
          <a:sy n="82" d="100"/>
        </p:scale>
        <p:origin x="4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530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21089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Consensus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It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990600"/>
            <a:ext cx="7683500" cy="4927600"/>
          </a:xfrm>
        </p:spPr>
        <p:txBody>
          <a:bodyPr/>
          <a:lstStyle/>
          <a:p>
            <a:r>
              <a:rPr lang="en-US" dirty="0"/>
              <a:t>Assume that </a:t>
            </a:r>
            <a:r>
              <a:rPr lang="en-US" dirty="0">
                <a:solidFill>
                  <a:srgbClr val="0000FF"/>
                </a:solidFill>
              </a:rPr>
              <a:t>two non-faulty processes differ</a:t>
            </a:r>
            <a:r>
              <a:rPr lang="en-US" dirty="0"/>
              <a:t> in their final set of values </a:t>
            </a: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proof by contradiction</a:t>
            </a:r>
            <a:r>
              <a:rPr lang="en-US" dirty="0"/>
              <a:t> </a:t>
            </a:r>
          </a:p>
          <a:p>
            <a:r>
              <a:rPr lang="en-US" dirty="0"/>
              <a:t>Suppose p</a:t>
            </a:r>
            <a:r>
              <a:rPr lang="en-US" baseline="-25000" dirty="0"/>
              <a:t>i</a:t>
            </a:r>
            <a:r>
              <a:rPr lang="en-US" dirty="0"/>
              <a:t> and </a:t>
            </a:r>
            <a:r>
              <a:rPr lang="en-US" dirty="0" err="1"/>
              <a:t>p</a:t>
            </a:r>
            <a:r>
              <a:rPr lang="en-US" baseline="-25000" dirty="0" err="1"/>
              <a:t>j</a:t>
            </a:r>
            <a:r>
              <a:rPr lang="en-US" dirty="0"/>
              <a:t> are these processes.</a:t>
            </a:r>
          </a:p>
          <a:p>
            <a:r>
              <a:rPr lang="en-US" dirty="0"/>
              <a:t>Assume that p</a:t>
            </a:r>
            <a:r>
              <a:rPr lang="en-US" baseline="-25000" dirty="0"/>
              <a:t>i</a:t>
            </a:r>
            <a:r>
              <a:rPr lang="en-US" dirty="0"/>
              <a:t> possesses a value </a:t>
            </a:r>
            <a:r>
              <a:rPr lang="en-US" dirty="0" err="1"/>
              <a:t>v</a:t>
            </a:r>
            <a:r>
              <a:rPr lang="en-US" dirty="0"/>
              <a:t> that </a:t>
            </a:r>
            <a:r>
              <a:rPr lang="en-US" dirty="0" err="1"/>
              <a:t>p</a:t>
            </a:r>
            <a:r>
              <a:rPr lang="en-US" baseline="-25000" dirty="0" err="1"/>
              <a:t>j</a:t>
            </a:r>
            <a:r>
              <a:rPr lang="en-US" dirty="0"/>
              <a:t> does not possess.</a:t>
            </a:r>
          </a:p>
          <a:p>
            <a:r>
              <a:rPr lang="en-US" dirty="0"/>
              <a:t>Intuition: </a:t>
            </a:r>
            <a:r>
              <a:rPr lang="en-US" dirty="0" err="1">
                <a:solidFill>
                  <a:srgbClr val="0000FF"/>
                </a:solidFill>
              </a:rPr>
              <a:t>p</a:t>
            </a:r>
            <a:r>
              <a:rPr lang="en-US" baseline="-25000" dirty="0" err="1">
                <a:solidFill>
                  <a:srgbClr val="0000FF"/>
                </a:solidFill>
              </a:rPr>
              <a:t>j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must have </a:t>
            </a:r>
            <a:r>
              <a:rPr lang="en-US" dirty="0">
                <a:solidFill>
                  <a:srgbClr val="FF0000"/>
                </a:solidFill>
              </a:rPr>
              <a:t>consistently missed </a:t>
            </a:r>
            <a:r>
              <a:rPr lang="en-US" dirty="0" err="1">
                <a:solidFill>
                  <a:srgbClr val="FF0000"/>
                </a:solidFill>
              </a:rPr>
              <a:t>v</a:t>
            </a:r>
            <a:r>
              <a:rPr lang="en-US" dirty="0">
                <a:solidFill>
                  <a:srgbClr val="0000FF"/>
                </a:solidFill>
              </a:rPr>
              <a:t> in </a:t>
            </a:r>
            <a:r>
              <a:rPr lang="en-US" dirty="0">
                <a:solidFill>
                  <a:srgbClr val="FF0000"/>
                </a:solidFill>
              </a:rPr>
              <a:t>all rounds</a:t>
            </a:r>
            <a:r>
              <a:rPr lang="en-US" dirty="0">
                <a:solidFill>
                  <a:srgbClr val="0000FF"/>
                </a:solidFill>
              </a:rPr>
              <a:t>. Let’s backtrack this.</a:t>
            </a:r>
          </a:p>
          <a:p>
            <a:pPr lvl="1"/>
            <a:r>
              <a:rPr lang="en-US" dirty="0" err="1">
                <a:sym typeface="Wingdings" charset="0"/>
              </a:rPr>
              <a:t></a:t>
            </a:r>
            <a:r>
              <a:rPr lang="en-US" dirty="0">
                <a:sym typeface="Wingdings" charset="0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charset="0"/>
              </a:rPr>
              <a:t>In the last round</a:t>
            </a:r>
            <a:r>
              <a:rPr lang="en-US" dirty="0">
                <a:sym typeface="Wingdings" charset="0"/>
              </a:rPr>
              <a:t>, some third process, </a:t>
            </a:r>
            <a:r>
              <a:rPr lang="en-US" dirty="0" err="1">
                <a:sym typeface="Wingdings" charset="0"/>
              </a:rPr>
              <a:t>p</a:t>
            </a:r>
            <a:r>
              <a:rPr lang="en-US" baseline="-25000" dirty="0" err="1">
                <a:sym typeface="Wingdings" charset="0"/>
              </a:rPr>
              <a:t>k</a:t>
            </a:r>
            <a:r>
              <a:rPr lang="en-US" dirty="0">
                <a:sym typeface="Wingdings" charset="0"/>
              </a:rPr>
              <a:t>, sent </a:t>
            </a:r>
            <a:r>
              <a:rPr lang="en-US" dirty="0" err="1">
                <a:sym typeface="Wingdings" charset="0"/>
              </a:rPr>
              <a:t>v</a:t>
            </a:r>
            <a:r>
              <a:rPr lang="en-US" dirty="0">
                <a:sym typeface="Wingdings" charset="0"/>
              </a:rPr>
              <a:t> to p</a:t>
            </a:r>
            <a:r>
              <a:rPr lang="en-US" baseline="-25000" dirty="0">
                <a:sym typeface="Wingdings" charset="0"/>
              </a:rPr>
              <a:t>i</a:t>
            </a:r>
            <a:r>
              <a:rPr lang="en-US" dirty="0">
                <a:sym typeface="Wingdings" charset="0"/>
              </a:rPr>
              <a:t>, and crashed before sending </a:t>
            </a:r>
            <a:r>
              <a:rPr lang="en-US" dirty="0" err="1">
                <a:sym typeface="Wingdings" charset="0"/>
              </a:rPr>
              <a:t>v</a:t>
            </a:r>
            <a:r>
              <a:rPr lang="en-US" dirty="0">
                <a:sym typeface="Wingdings" charset="0"/>
              </a:rPr>
              <a:t> to </a:t>
            </a:r>
            <a:r>
              <a:rPr lang="en-US" dirty="0" err="1">
                <a:sym typeface="Wingdings" charset="0"/>
              </a:rPr>
              <a:t>p</a:t>
            </a:r>
            <a:r>
              <a:rPr lang="en-US" baseline="-25000" dirty="0" err="1">
                <a:sym typeface="Wingdings" charset="0"/>
              </a:rPr>
              <a:t>j</a:t>
            </a:r>
            <a:r>
              <a:rPr lang="en-US" dirty="0">
                <a:sym typeface="Wingdings" charset="0"/>
              </a:rPr>
              <a:t>.</a:t>
            </a:r>
          </a:p>
          <a:p>
            <a:pPr lvl="1"/>
            <a:r>
              <a:rPr lang="en-US" dirty="0" err="1">
                <a:sym typeface="Wingdings" charset="0"/>
              </a:rPr>
              <a:t></a:t>
            </a:r>
            <a:r>
              <a:rPr lang="en-US" dirty="0">
                <a:sym typeface="Wingdings" charset="0"/>
              </a:rPr>
              <a:t> Any process sending </a:t>
            </a:r>
            <a:r>
              <a:rPr lang="en-US" dirty="0" err="1">
                <a:sym typeface="Wingdings" charset="0"/>
              </a:rPr>
              <a:t>v</a:t>
            </a:r>
            <a:r>
              <a:rPr lang="en-US" dirty="0">
                <a:sym typeface="Wingdings" charset="0"/>
              </a:rPr>
              <a:t> in the penultimate round must have crashed; otherwise, both </a:t>
            </a:r>
            <a:r>
              <a:rPr lang="en-US" dirty="0" err="1">
                <a:sym typeface="Wingdings" charset="0"/>
              </a:rPr>
              <a:t>p</a:t>
            </a:r>
            <a:r>
              <a:rPr lang="en-US" baseline="-25000" dirty="0" err="1">
                <a:sym typeface="Wingdings" charset="0"/>
              </a:rPr>
              <a:t>k</a:t>
            </a:r>
            <a:r>
              <a:rPr lang="en-US" dirty="0">
                <a:sym typeface="Wingdings" charset="0"/>
              </a:rPr>
              <a:t> and </a:t>
            </a:r>
            <a:r>
              <a:rPr lang="en-US" dirty="0" err="1">
                <a:sym typeface="Wingdings" charset="0"/>
              </a:rPr>
              <a:t>p</a:t>
            </a:r>
            <a:r>
              <a:rPr lang="en-US" baseline="-25000" dirty="0" err="1">
                <a:sym typeface="Wingdings" charset="0"/>
              </a:rPr>
              <a:t>j</a:t>
            </a:r>
            <a:r>
              <a:rPr lang="en-US" dirty="0">
                <a:sym typeface="Wingdings" charset="0"/>
              </a:rPr>
              <a:t> should have received </a:t>
            </a:r>
            <a:r>
              <a:rPr lang="en-US" dirty="0" err="1">
                <a:sym typeface="Wingdings" charset="0"/>
              </a:rPr>
              <a:t>v</a:t>
            </a:r>
            <a:r>
              <a:rPr lang="en-US" dirty="0">
                <a:sym typeface="Wingdings" charset="0"/>
              </a:rPr>
              <a:t>.</a:t>
            </a:r>
          </a:p>
          <a:p>
            <a:pPr lvl="1"/>
            <a:r>
              <a:rPr lang="en-US" dirty="0" err="1">
                <a:sym typeface="Wingdings" charset="0"/>
              </a:rPr>
              <a:t></a:t>
            </a:r>
            <a:r>
              <a:rPr lang="en-US" dirty="0">
                <a:sym typeface="Wingdings" charset="0"/>
              </a:rPr>
              <a:t> Proceeding in this way, we infer at least one crash in each of the preceding rounds. </a:t>
            </a:r>
          </a:p>
          <a:p>
            <a:pPr lvl="1"/>
            <a:r>
              <a:rPr lang="en-US" dirty="0" err="1">
                <a:sym typeface="Wingdings" charset="0"/>
              </a:rPr>
              <a:t></a:t>
            </a:r>
            <a:r>
              <a:rPr lang="en-US" dirty="0">
                <a:sym typeface="Wingdings" charset="0"/>
              </a:rPr>
              <a:t> But we have assumed at most </a:t>
            </a:r>
            <a:r>
              <a:rPr lang="en-US" dirty="0" err="1">
                <a:sym typeface="Wingdings" charset="0"/>
              </a:rPr>
              <a:t>f</a:t>
            </a:r>
            <a:r>
              <a:rPr lang="en-US" dirty="0">
                <a:sym typeface="Wingdings" charset="0"/>
              </a:rPr>
              <a:t> crashes can occur and there are f+1 rounds ==&gt; contradiction.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Second: Asynchronous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Messages have </a:t>
            </a:r>
            <a:r>
              <a:rPr lang="en-US" dirty="0">
                <a:solidFill>
                  <a:srgbClr val="0000FF"/>
                </a:solidFill>
              </a:rPr>
              <a:t>arbitrary delay</a:t>
            </a:r>
            <a:r>
              <a:rPr lang="en-US" dirty="0"/>
              <a:t>, processes </a:t>
            </a:r>
            <a:r>
              <a:rPr lang="en-US" dirty="0">
                <a:solidFill>
                  <a:srgbClr val="0000FF"/>
                </a:solidFill>
              </a:rPr>
              <a:t>arbitrarily slow</a:t>
            </a:r>
          </a:p>
          <a:p>
            <a:r>
              <a:rPr lang="en-US" dirty="0">
                <a:solidFill>
                  <a:srgbClr val="FF0000"/>
                </a:solidFill>
              </a:rPr>
              <a:t>Impossible to guarantee consensus even with a single process failure</a:t>
            </a:r>
          </a:p>
          <a:p>
            <a:pPr lvl="1"/>
            <a:r>
              <a:rPr lang="en-US" dirty="0"/>
              <a:t>Insight: a slow process is indistinguishable from a crashed process</a:t>
            </a:r>
          </a:p>
          <a:p>
            <a:r>
              <a:rPr lang="en-US" dirty="0"/>
              <a:t>Impossibility applies to any protocol that claims to solve consensus</a:t>
            </a:r>
          </a:p>
          <a:p>
            <a:r>
              <a:rPr lang="en-US" dirty="0"/>
              <a:t>Proved in a now-famous result by Fischer, Lynch and Patterson, 1983  (</a:t>
            </a:r>
            <a:r>
              <a:rPr lang="en-US" dirty="0">
                <a:solidFill>
                  <a:srgbClr val="0000FF"/>
                </a:solidFill>
              </a:rPr>
              <a:t>FLP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Stopped many distributed system designers dead in their tracks</a:t>
            </a:r>
          </a:p>
          <a:p>
            <a:pPr lvl="1"/>
            <a:r>
              <a:rPr lang="en-US" dirty="0"/>
              <a:t>A lot of claims of </a:t>
            </a:r>
            <a:r>
              <a:rPr lang="ja-JP" altLang="en-US" dirty="0"/>
              <a:t>“</a:t>
            </a:r>
            <a:r>
              <a:rPr lang="en-US" dirty="0"/>
              <a:t>reliability</a:t>
            </a:r>
            <a:r>
              <a:rPr lang="ja-JP" altLang="en-US" dirty="0"/>
              <a:t>”</a:t>
            </a:r>
            <a:r>
              <a:rPr lang="en-US" dirty="0"/>
              <a:t> vanished overnight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We Doomed?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>
              <a:buFontTx/>
              <a:buChar char="•"/>
            </a:pPr>
            <a:r>
              <a:rPr lang="en-US" sz="2400" dirty="0"/>
              <a:t>Asynchronous systems (i.e., systems with </a:t>
            </a:r>
            <a:r>
              <a:rPr lang="en-US" sz="2400" dirty="0">
                <a:solidFill>
                  <a:srgbClr val="0066FF"/>
                </a:solidFill>
              </a:rPr>
              <a:t>arbitrary delays</a:t>
            </a:r>
            <a:r>
              <a:rPr lang="en-US" sz="2400" dirty="0"/>
              <a:t>) </a:t>
            </a:r>
            <a:r>
              <a:rPr lang="en-US" sz="2400" dirty="0">
                <a:solidFill>
                  <a:srgbClr val="FF0000"/>
                </a:solidFill>
              </a:rPr>
              <a:t>cannot guarantee</a:t>
            </a:r>
            <a:r>
              <a:rPr lang="en-US" sz="2400" dirty="0"/>
              <a:t> that they will reach consensus even with one </a:t>
            </a:r>
            <a:r>
              <a:rPr lang="en-US" sz="2400" dirty="0">
                <a:solidFill>
                  <a:srgbClr val="114FFB"/>
                </a:solidFill>
              </a:rPr>
              <a:t>faulty process</a:t>
            </a:r>
            <a:r>
              <a:rPr lang="en-US" sz="2400" dirty="0"/>
              <a:t>.</a:t>
            </a:r>
          </a:p>
          <a:p>
            <a:r>
              <a:rPr lang="en-US" dirty="0"/>
              <a:t>Key word: “guarantee”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Does not</a:t>
            </a:r>
            <a:r>
              <a:rPr lang="en-US" dirty="0"/>
              <a:t> mean that processes can </a:t>
            </a:r>
            <a:r>
              <a:rPr lang="en-US" i="1" dirty="0"/>
              <a:t>never</a:t>
            </a:r>
            <a:r>
              <a:rPr lang="en-US" dirty="0"/>
              <a:t> reach a consensus if one is faulty</a:t>
            </a:r>
          </a:p>
          <a:p>
            <a:pPr lvl="1"/>
            <a:r>
              <a:rPr lang="en-US" dirty="0"/>
              <a:t>Allows room for reaching agreement with some probability greater than zero</a:t>
            </a:r>
          </a:p>
          <a:p>
            <a:pPr lvl="1"/>
            <a:r>
              <a:rPr lang="en-US" dirty="0"/>
              <a:t>In practice many systems reach consensus.</a:t>
            </a:r>
          </a:p>
          <a:p>
            <a:r>
              <a:rPr lang="en-US" dirty="0"/>
              <a:t>How to get around this?</a:t>
            </a:r>
          </a:p>
          <a:p>
            <a:pPr lvl="1"/>
            <a:r>
              <a:rPr lang="en-US" dirty="0"/>
              <a:t>Two key things in the result:</a:t>
            </a:r>
            <a:r>
              <a:rPr lang="en-US" dirty="0">
                <a:solidFill>
                  <a:srgbClr val="0000FF"/>
                </a:solidFill>
              </a:rPr>
              <a:t> faulty processes &amp; arbitrary delays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038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to Overcome Impossibility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Technique 1: </a:t>
            </a:r>
            <a:r>
              <a:rPr lang="en-US" dirty="0">
                <a:solidFill>
                  <a:srgbClr val="FF0000"/>
                </a:solidFill>
              </a:rPr>
              <a:t>masking faults</a:t>
            </a:r>
            <a:r>
              <a:rPr lang="en-US" dirty="0"/>
              <a:t> (crash-stop)</a:t>
            </a:r>
          </a:p>
          <a:p>
            <a:pPr lvl="1"/>
            <a:r>
              <a:rPr lang="en-US" dirty="0"/>
              <a:t>For example, use persistent storage and keep local checkpoints</a:t>
            </a:r>
          </a:p>
          <a:p>
            <a:pPr lvl="1"/>
            <a:r>
              <a:rPr lang="en-US" dirty="0"/>
              <a:t>Then upon a failure, restart the process and </a:t>
            </a:r>
            <a:r>
              <a:rPr lang="en-US" dirty="0">
                <a:solidFill>
                  <a:srgbClr val="FF0000"/>
                </a:solidFill>
              </a:rPr>
              <a:t>recover from the last checkpoint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This masks fault, but may introduce arbitrary delays.</a:t>
            </a:r>
          </a:p>
          <a:p>
            <a:r>
              <a:rPr lang="en-US" dirty="0"/>
              <a:t>Technique 2: </a:t>
            </a:r>
            <a:r>
              <a:rPr lang="en-US" dirty="0">
                <a:solidFill>
                  <a:srgbClr val="FF0000"/>
                </a:solidFill>
              </a:rPr>
              <a:t>using failure detectors</a:t>
            </a:r>
          </a:p>
          <a:p>
            <a:pPr lvl="1"/>
            <a:r>
              <a:rPr lang="en-US" dirty="0"/>
              <a:t>For example, if a process is slow, mark it as a failed process.</a:t>
            </a:r>
          </a:p>
          <a:p>
            <a:pPr lvl="1"/>
            <a:r>
              <a:rPr lang="en-US" dirty="0">
                <a:solidFill>
                  <a:srgbClr val="0066FF"/>
                </a:solidFill>
              </a:rPr>
              <a:t>Enforce crash-stop</a:t>
            </a:r>
            <a:r>
              <a:rPr lang="en-US" dirty="0"/>
              <a:t>: Actually kill it somehow, or discard all the messages from that point on (fail-silent)</a:t>
            </a:r>
          </a:p>
          <a:p>
            <a:pPr lvl="1"/>
            <a:r>
              <a:rPr lang="en-US" dirty="0"/>
              <a:t>This effectively turns an asynchronous system into a synchronous system</a:t>
            </a:r>
          </a:p>
          <a:p>
            <a:pPr lvl="1"/>
            <a:r>
              <a:rPr lang="en-US" dirty="0"/>
              <a:t>Failure detectors might not be 100% accurate and requires a long timeout value to be reasonably accurate.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PA2-B due on Friday next week, 3/13</a:t>
            </a:r>
          </a:p>
          <a:p>
            <a:r>
              <a:rPr lang="en-US" dirty="0"/>
              <a:t>(In class) Midterm on Wednesday (3/11)</a:t>
            </a:r>
          </a:p>
          <a:p>
            <a:r>
              <a:rPr lang="en-US" dirty="0"/>
              <a:t>Mid-semester course evaluation is up. Please participate.</a:t>
            </a:r>
          </a:p>
          <a:p>
            <a:r>
              <a:rPr lang="en-US" dirty="0"/>
              <a:t>PA2-A grades are posted. Re-grading this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86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Recall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process p has a state</a:t>
            </a:r>
          </a:p>
          <a:p>
            <a:pPr lvl="1"/>
            <a:r>
              <a:rPr lang="en-US" dirty="0"/>
              <a:t>program counter, registers, stack, local variables </a:t>
            </a:r>
          </a:p>
          <a:p>
            <a:pPr lvl="1"/>
            <a:r>
              <a:rPr lang="en-US" dirty="0"/>
              <a:t>input register </a:t>
            </a:r>
            <a:r>
              <a:rPr lang="en-US" dirty="0" err="1"/>
              <a:t>xp</a:t>
            </a:r>
            <a:r>
              <a:rPr lang="en-US" dirty="0"/>
              <a:t> : initially either 0 or 1</a:t>
            </a:r>
          </a:p>
          <a:p>
            <a:pPr lvl="1"/>
            <a:r>
              <a:rPr lang="en-US" dirty="0"/>
              <a:t>output register </a:t>
            </a:r>
            <a:r>
              <a:rPr lang="en-US" dirty="0" err="1"/>
              <a:t>yp</a:t>
            </a:r>
            <a:r>
              <a:rPr lang="en-US" dirty="0"/>
              <a:t> : initially b (b=undecided)</a:t>
            </a:r>
          </a:p>
          <a:p>
            <a:r>
              <a:rPr lang="en-US" dirty="0"/>
              <a:t>Consensus Problem: Design a protocol so that either</a:t>
            </a:r>
          </a:p>
          <a:p>
            <a:pPr lvl="1"/>
            <a:r>
              <a:rPr lang="en-US" dirty="0"/>
              <a:t>all non-faulty processes set their output variables to 0 </a:t>
            </a:r>
          </a:p>
          <a:p>
            <a:pPr lvl="1"/>
            <a:r>
              <a:rPr lang="en-US" dirty="0"/>
              <a:t>Or non-faulty all processes set their output variables to 1</a:t>
            </a:r>
          </a:p>
          <a:p>
            <a:pPr lvl="1"/>
            <a:r>
              <a:rPr lang="en-US" dirty="0"/>
              <a:t>(No trivial solutions allowed)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Impossibility: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State machine</a:t>
            </a:r>
          </a:p>
          <a:p>
            <a:pPr lvl="1"/>
            <a:r>
              <a:rPr lang="en-US" dirty="0"/>
              <a:t>Forget real time, everything is in steps &amp; state transitions.</a:t>
            </a:r>
          </a:p>
          <a:p>
            <a:pPr lvl="1"/>
            <a:r>
              <a:rPr lang="en-US" dirty="0"/>
              <a:t>Equally applicable to a single process as well as distributed processes</a:t>
            </a:r>
          </a:p>
          <a:p>
            <a:r>
              <a:rPr lang="en-US" dirty="0"/>
              <a:t>A state (S1) is </a:t>
            </a:r>
            <a:r>
              <a:rPr lang="en-US" dirty="0">
                <a:solidFill>
                  <a:srgbClr val="0000FF"/>
                </a:solidFill>
              </a:rPr>
              <a:t>reachable</a:t>
            </a:r>
            <a:r>
              <a:rPr lang="en-US" dirty="0"/>
              <a:t> from another state (S0) if there is a sequence of events from S0 to S1.</a:t>
            </a:r>
          </a:p>
          <a:p>
            <a:r>
              <a:rPr lang="en-US" dirty="0"/>
              <a:t>There an initial state with an initial set of input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19150" y="1870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6762750" y="18700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2206625" y="3886200"/>
            <a:ext cx="41910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Global Message Buffer</a:t>
            </a:r>
          </a:p>
        </p:txBody>
      </p:sp>
      <p:sp>
        <p:nvSpPr>
          <p:cNvPr id="125957" name="Line 5"/>
          <p:cNvSpPr>
            <a:spLocks noChangeShapeType="1"/>
          </p:cNvSpPr>
          <p:nvPr/>
        </p:nvSpPr>
        <p:spPr bwMode="auto">
          <a:xfrm>
            <a:off x="1139825" y="2514600"/>
            <a:ext cx="1371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 flipV="1">
            <a:off x="5483225" y="24384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1733550" y="2555875"/>
            <a:ext cx="1512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send(p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,m)</a:t>
            </a:r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6092825" y="2895600"/>
            <a:ext cx="297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receive(p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	may return null</a:t>
            </a:r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3032125" y="4765675"/>
            <a:ext cx="1520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ja-JP" altLang="en-US" sz="2400">
                <a:solidFill>
                  <a:schemeClr val="tx1"/>
                </a:solidFill>
                <a:latin typeface="Arial"/>
              </a:rPr>
              <a:t>“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Network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”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Different Definition of </a:t>
            </a:r>
            <a:r>
              <a:rPr lang="ja-JP" altLang="en-US"/>
              <a:t>“</a:t>
            </a:r>
            <a:r>
              <a:rPr lang="en-US"/>
              <a:t>State</a:t>
            </a:r>
            <a:r>
              <a:rPr lang="ja-JP" altLang="en-US"/>
              <a:t>”</a:t>
            </a:r>
            <a:r>
              <a:rPr lang="en-US"/>
              <a:t> 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State of a process</a:t>
            </a:r>
          </a:p>
          <a:p>
            <a:r>
              <a:rPr lang="en-US"/>
              <a:t>Configuration: = Global state. Collection of states, one per process; and state of the global buffer</a:t>
            </a:r>
          </a:p>
          <a:p>
            <a:r>
              <a:rPr lang="en-US"/>
              <a:t>Each Event consists atomically of three sub-steps:</a:t>
            </a:r>
          </a:p>
          <a:p>
            <a:pPr lvl="1"/>
            <a:r>
              <a:rPr lang="en-US"/>
              <a:t>receipt of a message by a process (say p), and</a:t>
            </a:r>
          </a:p>
          <a:p>
            <a:pPr lvl="1"/>
            <a:r>
              <a:rPr lang="en-US"/>
              <a:t>processing of message, and</a:t>
            </a:r>
          </a:p>
          <a:p>
            <a:pPr lvl="1"/>
            <a:r>
              <a:rPr lang="en-US"/>
              <a:t>sending out of all necessary messages by p (into the global message buffer)</a:t>
            </a:r>
          </a:p>
          <a:p>
            <a:r>
              <a:rPr lang="en-US"/>
              <a:t>Note: this event is different from the Lamport events</a:t>
            </a:r>
          </a:p>
          <a:p>
            <a:r>
              <a:rPr lang="en-US"/>
              <a:t>Schedule: sequence of events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Oval 2"/>
          <p:cNvSpPr>
            <a:spLocks noChangeArrowheads="1"/>
          </p:cNvSpPr>
          <p:nvPr/>
        </p:nvSpPr>
        <p:spPr bwMode="auto">
          <a:xfrm>
            <a:off x="1828800" y="121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51" name="Oval 3"/>
          <p:cNvSpPr>
            <a:spLocks noChangeArrowheads="1"/>
          </p:cNvSpPr>
          <p:nvPr/>
        </p:nvSpPr>
        <p:spPr bwMode="auto">
          <a:xfrm>
            <a:off x="1905000" y="3124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1981200" y="502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2286000" y="21336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2438400" y="4038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2498725" y="2327275"/>
            <a:ext cx="224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Event 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=(p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2438400" y="4267200"/>
            <a:ext cx="255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Event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=(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m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2727325" y="1260475"/>
            <a:ext cx="217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Configuration C</a:t>
            </a:r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>
            <a:off x="5318125" y="3089275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s=(e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9" name="Oval 11"/>
          <p:cNvSpPr>
            <a:spLocks noChangeArrowheads="1"/>
          </p:cNvSpPr>
          <p:nvPr/>
        </p:nvSpPr>
        <p:spPr bwMode="auto">
          <a:xfrm>
            <a:off x="7315200" y="182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60" name="Oval 12"/>
          <p:cNvSpPr>
            <a:spLocks noChangeArrowheads="1"/>
          </p:cNvSpPr>
          <p:nvPr/>
        </p:nvSpPr>
        <p:spPr bwMode="auto">
          <a:xfrm>
            <a:off x="7315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>
            <a:off x="7772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2" name="Freeform 14"/>
          <p:cNvSpPr>
            <a:spLocks/>
          </p:cNvSpPr>
          <p:nvPr/>
        </p:nvSpPr>
        <p:spPr bwMode="auto">
          <a:xfrm>
            <a:off x="4038600" y="381000"/>
            <a:ext cx="2362200" cy="5867400"/>
          </a:xfrm>
          <a:custGeom>
            <a:avLst/>
            <a:gdLst>
              <a:gd name="T0" fmla="*/ 1488 w 1488"/>
              <a:gd name="T1" fmla="*/ 0 h 3696"/>
              <a:gd name="T2" fmla="*/ 672 w 1488"/>
              <a:gd name="T3" fmla="*/ 1248 h 3696"/>
              <a:gd name="T4" fmla="*/ 816 w 1488"/>
              <a:gd name="T5" fmla="*/ 1968 h 3696"/>
              <a:gd name="T6" fmla="*/ 864 w 1488"/>
              <a:gd name="T7" fmla="*/ 2496 h 3696"/>
              <a:gd name="T8" fmla="*/ 0 w 1488"/>
              <a:gd name="T9" fmla="*/ 3696 h 3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8" h="3696">
                <a:moveTo>
                  <a:pt x="1488" y="0"/>
                </a:moveTo>
                <a:cubicBezTo>
                  <a:pt x="1136" y="460"/>
                  <a:pt x="784" y="920"/>
                  <a:pt x="672" y="1248"/>
                </a:cubicBezTo>
                <a:cubicBezTo>
                  <a:pt x="560" y="1576"/>
                  <a:pt x="784" y="1760"/>
                  <a:pt x="816" y="1968"/>
                </a:cubicBezTo>
                <a:cubicBezTo>
                  <a:pt x="848" y="2176"/>
                  <a:pt x="1000" y="2208"/>
                  <a:pt x="864" y="2496"/>
                </a:cubicBezTo>
                <a:cubicBezTo>
                  <a:pt x="728" y="2784"/>
                  <a:pt x="144" y="3496"/>
                  <a:pt x="0" y="36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>
            <a:off x="3810000" y="6019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3733800" y="6172200"/>
            <a:ext cx="1501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Equivalent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Finger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 a &lt;key, value&gt; using fingers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N86</a:t>
            </a: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+ 2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N102</a:t>
            </a: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N20</a:t>
            </a: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20 + 2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67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 Valencies 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dirty="0" err="1"/>
              <a:t>config</a:t>
            </a:r>
            <a:r>
              <a:rPr lang="en-US" dirty="0"/>
              <a:t>. C have a set of decision values V reachable from it</a:t>
            </a:r>
          </a:p>
          <a:p>
            <a:pPr lvl="1"/>
            <a:r>
              <a:rPr lang="en-US" dirty="0"/>
              <a:t>If |V| = 2, </a:t>
            </a:r>
            <a:r>
              <a:rPr lang="en-US" dirty="0" err="1"/>
              <a:t>config</a:t>
            </a:r>
            <a:r>
              <a:rPr lang="en-US" dirty="0"/>
              <a:t>. C is bivalent</a:t>
            </a:r>
          </a:p>
          <a:p>
            <a:pPr lvl="1"/>
            <a:r>
              <a:rPr lang="en-US" dirty="0"/>
              <a:t>If |V| = 1, </a:t>
            </a:r>
            <a:r>
              <a:rPr lang="en-US" dirty="0" err="1"/>
              <a:t>config</a:t>
            </a:r>
            <a:r>
              <a:rPr lang="en-US" dirty="0"/>
              <a:t>. C is said to be 0-valent or 1-valent, as is the case</a:t>
            </a:r>
          </a:p>
          <a:p>
            <a:r>
              <a:rPr lang="en-US" dirty="0"/>
              <a:t>Bivalent means that </a:t>
            </a:r>
            <a:r>
              <a:rPr lang="en-US" dirty="0">
                <a:solidFill>
                  <a:srgbClr val="FF0000"/>
                </a:solidFill>
              </a:rPr>
              <a:t>the outcome is unpredictable </a:t>
            </a:r>
            <a:r>
              <a:rPr lang="en-US" dirty="0"/>
              <a:t>(but still doesn’t mean that consensus is not guaranteed). </a:t>
            </a:r>
            <a:r>
              <a:rPr lang="en-US" dirty="0">
                <a:solidFill>
                  <a:srgbClr val="000000"/>
                </a:solidFill>
              </a:rPr>
              <a:t>Three possibilities: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Unanimous 0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Unanimous 1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0’s and 1’s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0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Guaranteeing Consensus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want to say that a protocol guarantees consensus (with one faulty process &amp; arbitrary delays), we should be able to say the following:</a:t>
            </a:r>
          </a:p>
          <a:p>
            <a:r>
              <a:rPr lang="en-US" dirty="0"/>
              <a:t>Consider all possible input sets (i.e., all initial configurations).</a:t>
            </a:r>
          </a:p>
          <a:p>
            <a:r>
              <a:rPr lang="en-US" dirty="0"/>
              <a:t>For each input set (i.e., for each initial configuration), the protocol should produce either 0 or 1 even with one failure for all possible execution paths (runs).</a:t>
            </a:r>
          </a:p>
          <a:p>
            <a:pPr lvl="1"/>
            <a:r>
              <a:rPr lang="en-US" dirty="0"/>
              <a:t>I.e., no “0’s and 1’s”</a:t>
            </a:r>
          </a:p>
          <a:p>
            <a:r>
              <a:rPr lang="en-US" dirty="0">
                <a:solidFill>
                  <a:srgbClr val="FF0000"/>
                </a:solidFill>
              </a:rPr>
              <a:t>The impossibility result: We can’t do that.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I.e., there is always a run that will produce “0’s and 1’s”.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444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Lemma 1</a:t>
            </a:r>
          </a:p>
        </p:txBody>
      </p:sp>
      <p:sp>
        <p:nvSpPr>
          <p:cNvPr id="132099" name="Oval 3"/>
          <p:cNvSpPr>
            <a:spLocks noChangeArrowheads="1"/>
          </p:cNvSpPr>
          <p:nvPr/>
        </p:nvSpPr>
        <p:spPr bwMode="auto">
          <a:xfrm>
            <a:off x="4114800" y="2209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2100" name="Oval 4"/>
          <p:cNvSpPr>
            <a:spLocks noChangeArrowheads="1"/>
          </p:cNvSpPr>
          <p:nvPr/>
        </p:nvSpPr>
        <p:spPr bwMode="auto">
          <a:xfrm>
            <a:off x="2971800" y="3810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1" name="Oval 5"/>
          <p:cNvSpPr>
            <a:spLocks noChangeArrowheads="1"/>
          </p:cNvSpPr>
          <p:nvPr/>
        </p:nvSpPr>
        <p:spPr bwMode="auto">
          <a:xfrm>
            <a:off x="4114800" y="5486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2" name="Line 6"/>
          <p:cNvSpPr>
            <a:spLocks noChangeShapeType="1"/>
          </p:cNvSpPr>
          <p:nvPr/>
        </p:nvSpPr>
        <p:spPr bwMode="auto">
          <a:xfrm flipH="1">
            <a:off x="3657600" y="30480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3" name="Line 7"/>
          <p:cNvSpPr>
            <a:spLocks noChangeShapeType="1"/>
          </p:cNvSpPr>
          <p:nvPr/>
        </p:nvSpPr>
        <p:spPr bwMode="auto">
          <a:xfrm>
            <a:off x="3657600" y="46482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1965325" y="30130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s1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3276600" y="52578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s2</a:t>
            </a:r>
          </a:p>
        </p:txBody>
      </p:sp>
      <p:sp>
        <p:nvSpPr>
          <p:cNvPr id="132106" name="Oval 10"/>
          <p:cNvSpPr>
            <a:spLocks noChangeArrowheads="1"/>
          </p:cNvSpPr>
          <p:nvPr/>
        </p:nvSpPr>
        <p:spPr bwMode="auto">
          <a:xfrm>
            <a:off x="6934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4953000" y="28956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 flipH="1">
            <a:off x="5029200" y="4648200"/>
            <a:ext cx="22860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9" name="Text Box 13"/>
          <p:cNvSpPr txBox="1">
            <a:spLocks noChangeArrowheads="1"/>
          </p:cNvSpPr>
          <p:nvPr/>
        </p:nvSpPr>
        <p:spPr bwMode="auto">
          <a:xfrm>
            <a:off x="5927725" y="28606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s2</a:t>
            </a:r>
          </a:p>
        </p:txBody>
      </p:sp>
      <p:sp>
        <p:nvSpPr>
          <p:cNvPr id="132110" name="Text Box 14"/>
          <p:cNvSpPr txBox="1">
            <a:spLocks noChangeArrowheads="1"/>
          </p:cNvSpPr>
          <p:nvPr/>
        </p:nvSpPr>
        <p:spPr bwMode="auto">
          <a:xfrm>
            <a:off x="5927725" y="537527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s1</a:t>
            </a:r>
          </a:p>
        </p:txBody>
      </p:sp>
      <p:sp>
        <p:nvSpPr>
          <p:cNvPr id="132111" name="Text Box 15"/>
          <p:cNvSpPr txBox="1">
            <a:spLocks noChangeArrowheads="1"/>
          </p:cNvSpPr>
          <p:nvPr/>
        </p:nvSpPr>
        <p:spPr bwMode="auto">
          <a:xfrm>
            <a:off x="228600" y="3429000"/>
            <a:ext cx="2690813" cy="22923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s1 and s2 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can each be applied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to C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involve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u="sng" dirty="0">
                <a:solidFill>
                  <a:schemeClr val="tx1"/>
                </a:solidFill>
                <a:latin typeface="Times New Roman" charset="0"/>
              </a:rPr>
              <a:t>disjoint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sets of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receiving processes</a:t>
            </a: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>
            <a:off x="2743200" y="1524000"/>
            <a:ext cx="3810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</a:pPr>
            <a:r>
              <a:rPr lang="en-US" sz="2400" b="1">
                <a:latin typeface="Times New Roman" charset="0"/>
              </a:rPr>
              <a:t>Schedules are commutative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Theorem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Lemma 2: There exists an initial configuration that is bivalent</a:t>
            </a:r>
          </a:p>
          <a:p>
            <a:r>
              <a:rPr lang="en-US" dirty="0"/>
              <a:t>Lemma 3: Starting from a bivalent </a:t>
            </a:r>
            <a:r>
              <a:rPr lang="en-US" dirty="0" err="1"/>
              <a:t>config</a:t>
            </a:r>
            <a:r>
              <a:rPr lang="en-US" dirty="0"/>
              <a:t>., there is always another bivalent </a:t>
            </a:r>
            <a:r>
              <a:rPr lang="en-US" dirty="0" err="1"/>
              <a:t>config</a:t>
            </a:r>
            <a:r>
              <a:rPr lang="en-US" dirty="0"/>
              <a:t>. that is reachable</a:t>
            </a:r>
          </a:p>
          <a:p>
            <a:r>
              <a:rPr lang="en-US" dirty="0"/>
              <a:t>Insight: It is not possible to distinguish a faulty node from </a:t>
            </a:r>
            <a:r>
              <a:rPr lang="en-US"/>
              <a:t>a slow node.</a:t>
            </a:r>
            <a:endParaRPr lang="en-US" dirty="0"/>
          </a:p>
          <a:p>
            <a:r>
              <a:rPr lang="en-US" dirty="0"/>
              <a:t>Theorem (Impossibility of Consensus): There is always a run of events in an asynchronous distributed system (given any algorithm) such that the group of processes never reaches consensus (i.e., always stays bivalent)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399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Consensus: </a:t>
            </a:r>
            <a:r>
              <a:rPr lang="en-US" dirty="0"/>
              <a:t>reaching an agreement</a:t>
            </a:r>
          </a:p>
          <a:p>
            <a:r>
              <a:rPr lang="en-US" dirty="0"/>
              <a:t>Possible in synchronous systems</a:t>
            </a:r>
          </a:p>
          <a:p>
            <a:r>
              <a:rPr lang="en-US" dirty="0"/>
              <a:t>Asynchronous systems cannot guarantee.</a:t>
            </a:r>
          </a:p>
          <a:p>
            <a:pPr lvl="1"/>
            <a:r>
              <a:rPr lang="en-US" dirty="0"/>
              <a:t>Asynchronous systems </a:t>
            </a:r>
            <a:r>
              <a:rPr lang="en-US" dirty="0">
                <a:solidFill>
                  <a:srgbClr val="FF0000"/>
                </a:solidFill>
              </a:rPr>
              <a:t>cannot guarantee</a:t>
            </a:r>
            <a:r>
              <a:rPr lang="en-US" dirty="0"/>
              <a:t> that they will reach consensus even with one faulty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Consider This…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2-02-15 at 11.56.58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43000"/>
            <a:ext cx="8378825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1066800" y="3657600"/>
            <a:ext cx="2819400" cy="304800"/>
          </a:xfrm>
          <a:prstGeom prst="rect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Reason: Impossibility of Consensus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Q: Should Steve give an A to everybody taking CSE 486/586?</a:t>
            </a:r>
          </a:p>
          <a:p>
            <a:r>
              <a:rPr lang="en-US" dirty="0"/>
              <a:t>Input: everyone says either yes/no.</a:t>
            </a:r>
          </a:p>
          <a:p>
            <a:r>
              <a:rPr lang="en-US" dirty="0"/>
              <a:t>Output: an agreement of yes or no.</a:t>
            </a:r>
          </a:p>
          <a:p>
            <a:r>
              <a:rPr lang="en-US" dirty="0"/>
              <a:t>Bad news</a:t>
            </a:r>
          </a:p>
          <a:p>
            <a:pPr lvl="1"/>
            <a:r>
              <a:rPr lang="en-US" dirty="0"/>
              <a:t>Asynchronous systems </a:t>
            </a:r>
            <a:r>
              <a:rPr lang="en-US" dirty="0">
                <a:solidFill>
                  <a:srgbClr val="FF0000"/>
                </a:solidFill>
              </a:rPr>
              <a:t>cannot guarantee</a:t>
            </a:r>
            <a:r>
              <a:rPr lang="en-US" dirty="0"/>
              <a:t> that they will reach consensus even with one faulty process.</a:t>
            </a:r>
          </a:p>
          <a:p>
            <a:r>
              <a:rPr lang="en-US" dirty="0"/>
              <a:t>Many consensus problems</a:t>
            </a:r>
          </a:p>
          <a:p>
            <a:pPr lvl="1"/>
            <a:r>
              <a:rPr lang="en-US" dirty="0"/>
              <a:t>Reliable, totally-ordered multicast (what we saw already)</a:t>
            </a:r>
          </a:p>
          <a:p>
            <a:pPr lvl="1"/>
            <a:r>
              <a:rPr lang="en-US" dirty="0"/>
              <a:t>Mutual exclusion, leader election, etc. (what we will see)</a:t>
            </a:r>
          </a:p>
          <a:p>
            <a:pPr lvl="1"/>
            <a:r>
              <a:rPr lang="en-US"/>
              <a:t>Not guaranteed </a:t>
            </a:r>
            <a:r>
              <a:rPr lang="en-US" dirty="0"/>
              <a:t>to </a:t>
            </a:r>
            <a:r>
              <a:rPr lang="en-US"/>
              <a:t>reach consensus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Consensus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 processes</a:t>
            </a:r>
          </a:p>
          <a:p>
            <a:r>
              <a:rPr lang="en-US" dirty="0"/>
              <a:t>Each process </a:t>
            </a:r>
            <a:r>
              <a:rPr lang="en-US" dirty="0" err="1"/>
              <a:t>p</a:t>
            </a:r>
            <a:r>
              <a:rPr lang="en-US" dirty="0"/>
              <a:t> has </a:t>
            </a:r>
          </a:p>
          <a:p>
            <a:pPr lvl="1"/>
            <a:r>
              <a:rPr lang="en-US" dirty="0"/>
              <a:t>input variable </a:t>
            </a:r>
            <a:r>
              <a:rPr lang="en-US" dirty="0" err="1"/>
              <a:t>x</a:t>
            </a:r>
            <a:r>
              <a:rPr lang="en-US" baseline="-25000" dirty="0" err="1"/>
              <a:t>p</a:t>
            </a:r>
            <a:r>
              <a:rPr lang="en-US" dirty="0"/>
              <a:t> : initially either 0 or 1</a:t>
            </a:r>
          </a:p>
          <a:p>
            <a:pPr lvl="1"/>
            <a:r>
              <a:rPr lang="en-US" dirty="0"/>
              <a:t>output variable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 : initially </a:t>
            </a:r>
            <a:r>
              <a:rPr lang="en-US" dirty="0" err="1"/>
              <a:t>b</a:t>
            </a:r>
            <a:r>
              <a:rPr lang="en-US" dirty="0"/>
              <a:t> (</a:t>
            </a:r>
            <a:r>
              <a:rPr lang="en-US" dirty="0" err="1"/>
              <a:t>b</a:t>
            </a:r>
            <a:r>
              <a:rPr lang="en-US" dirty="0"/>
              <a:t>=undecided) – can be changed only once</a:t>
            </a:r>
          </a:p>
          <a:p>
            <a:r>
              <a:rPr lang="en-US" dirty="0"/>
              <a:t>Consensus problem: Design a protocol so that either</a:t>
            </a:r>
          </a:p>
          <a:p>
            <a:pPr lvl="1"/>
            <a:r>
              <a:rPr lang="en-US" dirty="0"/>
              <a:t>all non-faulty processes set their output variables to 0 </a:t>
            </a:r>
          </a:p>
          <a:p>
            <a:pPr lvl="1"/>
            <a:r>
              <a:rPr lang="en-US" dirty="0"/>
              <a:t>Or all non-faulty processes set their output variables to 1</a:t>
            </a:r>
          </a:p>
          <a:p>
            <a:pPr lvl="1"/>
            <a:r>
              <a:rPr lang="en-US" dirty="0"/>
              <a:t>There is at least one initial state that leads to each outcomes 1 and 2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(System Model)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Processes fail only by </a:t>
            </a:r>
            <a:r>
              <a:rPr lang="en-US" i="1" dirty="0"/>
              <a:t>crash-stop</a:t>
            </a:r>
            <a:r>
              <a:rPr lang="en-US" dirty="0"/>
              <a:t>ping</a:t>
            </a:r>
          </a:p>
          <a:p>
            <a:r>
              <a:rPr lang="en-US" dirty="0"/>
              <a:t>Synchronous system: bounds on</a:t>
            </a:r>
          </a:p>
          <a:p>
            <a:pPr lvl="1"/>
            <a:r>
              <a:rPr lang="en-US" dirty="0"/>
              <a:t>Message delays</a:t>
            </a:r>
          </a:p>
          <a:p>
            <a:pPr lvl="1"/>
            <a:r>
              <a:rPr lang="en-US" dirty="0"/>
              <a:t>Max time for each process step</a:t>
            </a:r>
          </a:p>
          <a:p>
            <a:pPr lvl="1"/>
            <a:r>
              <a:rPr lang="en-US" dirty="0"/>
              <a:t>e.g., multiprocessor (common clock across processors)</a:t>
            </a:r>
          </a:p>
          <a:p>
            <a:r>
              <a:rPr lang="en-US" dirty="0"/>
              <a:t>Asynchronous system: no such bounds</a:t>
            </a:r>
          </a:p>
          <a:p>
            <a:pPr lvl="1"/>
            <a:r>
              <a:rPr lang="en-US" dirty="0"/>
              <a:t>E.g., the Internet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State Machine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multiple copies of a state machine</a:t>
            </a:r>
          </a:p>
          <a:p>
            <a:r>
              <a:rPr lang="en-US" dirty="0"/>
              <a:t>For what?</a:t>
            </a:r>
          </a:p>
          <a:p>
            <a:pPr lvl="1"/>
            <a:r>
              <a:rPr lang="en-US" dirty="0"/>
              <a:t>Reliability</a:t>
            </a:r>
          </a:p>
          <a:p>
            <a:r>
              <a:rPr lang="en-US" dirty="0"/>
              <a:t>All copies agree on the order of execution.</a:t>
            </a:r>
          </a:p>
          <a:p>
            <a:r>
              <a:rPr lang="en-US" dirty="0"/>
              <a:t>Many mission-critical systems operate like this.</a:t>
            </a:r>
          </a:p>
          <a:p>
            <a:pPr lvl="1"/>
            <a:r>
              <a:rPr lang="en-US" dirty="0"/>
              <a:t>Air traffic control systems, Warship control systems,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92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First: Synchronous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process starts with </a:t>
            </a:r>
            <a:r>
              <a:rPr lang="en-US" dirty="0">
                <a:solidFill>
                  <a:srgbClr val="0000FF"/>
                </a:solidFill>
              </a:rPr>
              <a:t>an initial input value (0 or 1)</a:t>
            </a:r>
            <a:r>
              <a:rPr lang="en-US" dirty="0"/>
              <a:t>.</a:t>
            </a:r>
          </a:p>
          <a:p>
            <a:r>
              <a:rPr lang="en-US" dirty="0"/>
              <a:t>Every process keeps </a:t>
            </a:r>
            <a:r>
              <a:rPr lang="en-US" dirty="0">
                <a:solidFill>
                  <a:srgbClr val="0000FF"/>
                </a:solidFill>
              </a:rPr>
              <a:t>the history of values </a:t>
            </a:r>
            <a:r>
              <a:rPr lang="en-US" dirty="0"/>
              <a:t>received so far.</a:t>
            </a:r>
          </a:p>
          <a:p>
            <a:r>
              <a:rPr lang="en-US" dirty="0"/>
              <a:t>The protocol proceeds in </a:t>
            </a:r>
            <a:r>
              <a:rPr lang="en-US" i="1" dirty="0">
                <a:solidFill>
                  <a:srgbClr val="0000FF"/>
                </a:solidFill>
              </a:rPr>
              <a:t>rounds</a:t>
            </a:r>
            <a:r>
              <a:rPr lang="en-US" dirty="0"/>
              <a:t>.</a:t>
            </a:r>
          </a:p>
          <a:p>
            <a:r>
              <a:rPr lang="en-US" dirty="0"/>
              <a:t>At each round, </a:t>
            </a:r>
            <a:r>
              <a:rPr lang="en-US" dirty="0">
                <a:solidFill>
                  <a:srgbClr val="0000FF"/>
                </a:solidFill>
              </a:rPr>
              <a:t>everyone multicasts </a:t>
            </a:r>
            <a:r>
              <a:rPr lang="en-US" dirty="0"/>
              <a:t>the history of values.</a:t>
            </a:r>
          </a:p>
          <a:p>
            <a:r>
              <a:rPr lang="en-US" dirty="0"/>
              <a:t>After all the rounds are done, </a:t>
            </a:r>
            <a:r>
              <a:rPr lang="en-US" dirty="0">
                <a:solidFill>
                  <a:srgbClr val="0000FF"/>
                </a:solidFill>
              </a:rPr>
              <a:t>pick the minimum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First: Synchronous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 system with at most </a:t>
            </a:r>
            <a:r>
              <a:rPr lang="en-US" dirty="0" err="1"/>
              <a:t>f</a:t>
            </a:r>
            <a:r>
              <a:rPr lang="en-US" dirty="0"/>
              <a:t> processes crashing, the algorithm proceeds in f+1 rounds (with timeout), using basic multicast (B-multicast). </a:t>
            </a:r>
          </a:p>
          <a:p>
            <a:r>
              <a:rPr lang="en-US" i="1" dirty="0" err="1"/>
              <a:t>Values</a:t>
            </a:r>
            <a:r>
              <a:rPr lang="en-US" i="1" baseline="30000" dirty="0" err="1"/>
              <a:t>r</a:t>
            </a:r>
            <a:r>
              <a:rPr lang="en-US" i="1" baseline="-25000" dirty="0" err="1"/>
              <a:t>i</a:t>
            </a:r>
            <a:r>
              <a:rPr lang="en-US" dirty="0"/>
              <a:t>: the set of proposed values known to process </a:t>
            </a:r>
            <a:r>
              <a:rPr lang="en-US" dirty="0" err="1"/>
              <a:t>p</a:t>
            </a:r>
            <a:r>
              <a:rPr lang="en-US" dirty="0"/>
              <a:t>=P</a:t>
            </a:r>
            <a:r>
              <a:rPr lang="en-US" baseline="-25000" dirty="0"/>
              <a:t>i</a:t>
            </a:r>
            <a:r>
              <a:rPr lang="en-US" dirty="0"/>
              <a:t> at the beginning of round </a:t>
            </a:r>
            <a:r>
              <a:rPr lang="en-US" dirty="0" err="1"/>
              <a:t>r</a:t>
            </a:r>
            <a:r>
              <a:rPr lang="en-US" dirty="0"/>
              <a:t>.</a:t>
            </a:r>
          </a:p>
          <a:p>
            <a:r>
              <a:rPr lang="en-US" dirty="0"/>
              <a:t>Initially </a:t>
            </a:r>
            <a:r>
              <a:rPr lang="en-US" i="1" dirty="0"/>
              <a:t>Values</a:t>
            </a:r>
            <a:r>
              <a:rPr lang="en-US" i="1" baseline="30000" dirty="0"/>
              <a:t>0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dirty="0"/>
              <a:t>= {} ; </a:t>
            </a:r>
            <a:r>
              <a:rPr lang="en-US" i="1" dirty="0"/>
              <a:t>Values</a:t>
            </a:r>
            <a:r>
              <a:rPr lang="en-US" i="1" baseline="30000" dirty="0"/>
              <a:t>1</a:t>
            </a:r>
            <a:r>
              <a:rPr lang="en-US" i="1" baseline="-25000" dirty="0"/>
              <a:t>i</a:t>
            </a:r>
            <a:r>
              <a:rPr lang="en-US" dirty="0"/>
              <a:t> = {</a:t>
            </a:r>
            <a:r>
              <a:rPr lang="en-US" i="1" dirty="0"/>
              <a:t>v</a:t>
            </a:r>
            <a:r>
              <a:rPr lang="en-US" i="1" baseline="-25000" dirty="0"/>
              <a:t>i</a:t>
            </a:r>
            <a:r>
              <a:rPr lang="en-US" dirty="0"/>
              <a:t>=</a:t>
            </a:r>
            <a:r>
              <a:rPr lang="en-US" i="1" dirty="0" err="1"/>
              <a:t>x</a:t>
            </a:r>
            <a:r>
              <a:rPr lang="en-US" i="1" baseline="-25000" dirty="0" err="1"/>
              <a:t>p</a:t>
            </a:r>
            <a:r>
              <a:rPr lang="en-US" dirty="0"/>
              <a:t>}</a:t>
            </a:r>
          </a:p>
          <a:p>
            <a:pPr marL="118872" indent="0">
              <a:buNone/>
            </a:pPr>
            <a:r>
              <a:rPr lang="en-US" sz="2000" dirty="0"/>
              <a:t>	</a:t>
            </a:r>
            <a:r>
              <a:rPr lang="en-US" sz="2000" dirty="0">
                <a:latin typeface="Monaco"/>
                <a:cs typeface="Monaco"/>
              </a:rPr>
              <a:t> for round </a:t>
            </a:r>
            <a:r>
              <a:rPr lang="en-US" sz="2000" i="1" dirty="0" err="1">
                <a:latin typeface="Monaco"/>
                <a:cs typeface="Monaco"/>
              </a:rPr>
              <a:t>r</a:t>
            </a:r>
            <a:r>
              <a:rPr lang="en-US" sz="2000" dirty="0">
                <a:latin typeface="Monaco"/>
                <a:cs typeface="Monaco"/>
              </a:rPr>
              <a:t> = 1 to f+1 do</a:t>
            </a: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	multicast (</a:t>
            </a:r>
            <a:r>
              <a:rPr lang="en-US" sz="2000" i="1" dirty="0" err="1">
                <a:latin typeface="Monaco"/>
                <a:cs typeface="Monaco"/>
              </a:rPr>
              <a:t>Values</a:t>
            </a:r>
            <a:r>
              <a:rPr lang="en-US" sz="2000" i="1" baseline="30000" dirty="0" err="1">
                <a:latin typeface="Monaco"/>
                <a:cs typeface="Monaco"/>
              </a:rPr>
              <a:t>r</a:t>
            </a:r>
            <a:r>
              <a:rPr lang="en-US" sz="2000" i="1" baseline="-25000" dirty="0" err="1">
                <a:latin typeface="Monaco"/>
                <a:cs typeface="Monaco"/>
              </a:rPr>
              <a:t>i</a:t>
            </a:r>
            <a:r>
              <a:rPr lang="en-US" sz="2000" dirty="0">
                <a:latin typeface="Monaco"/>
                <a:cs typeface="Monaco"/>
              </a:rPr>
              <a:t>)</a:t>
            </a: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	 </a:t>
            </a:r>
            <a:r>
              <a:rPr lang="en-US" sz="2000" i="1" dirty="0">
                <a:latin typeface="Monaco"/>
                <a:cs typeface="Monaco"/>
              </a:rPr>
              <a:t>Values </a:t>
            </a:r>
            <a:r>
              <a:rPr lang="en-US" sz="2000" i="1" baseline="30000" dirty="0">
                <a:latin typeface="Monaco"/>
                <a:cs typeface="Monaco"/>
              </a:rPr>
              <a:t>r+1</a:t>
            </a:r>
            <a:r>
              <a:rPr lang="en-US" sz="2000" i="1" baseline="-25000" dirty="0">
                <a:latin typeface="Monaco"/>
                <a:cs typeface="Monaco"/>
              </a:rPr>
              <a:t>i</a:t>
            </a:r>
            <a:r>
              <a:rPr lang="en-US" sz="2000" i="1" dirty="0">
                <a:latin typeface="Monaco"/>
                <a:cs typeface="Monaco"/>
              </a:rPr>
              <a:t> </a:t>
            </a:r>
            <a:r>
              <a:rPr lang="en-US" sz="2000" dirty="0" err="1">
                <a:latin typeface="Monaco"/>
                <a:cs typeface="Monaco"/>
                <a:sym typeface="Wingdings" charset="0"/>
              </a:rPr>
              <a:t></a:t>
            </a:r>
            <a:r>
              <a:rPr lang="en-US" sz="2000" dirty="0">
                <a:latin typeface="Monaco"/>
                <a:cs typeface="Monaco"/>
                <a:sym typeface="Wingdings" charset="0"/>
              </a:rPr>
              <a:t> </a:t>
            </a:r>
            <a:r>
              <a:rPr lang="en-US" sz="2000" i="1" dirty="0" err="1">
                <a:latin typeface="Monaco"/>
                <a:cs typeface="Monaco"/>
              </a:rPr>
              <a:t>Values</a:t>
            </a:r>
            <a:r>
              <a:rPr lang="en-US" sz="2000" i="1" baseline="30000" dirty="0" err="1">
                <a:latin typeface="Monaco"/>
                <a:cs typeface="Monaco"/>
              </a:rPr>
              <a:t>r</a:t>
            </a:r>
            <a:r>
              <a:rPr lang="en-US" sz="2000" i="1" baseline="-25000" dirty="0" err="1">
                <a:latin typeface="Monaco"/>
                <a:cs typeface="Monaco"/>
              </a:rPr>
              <a:t>i</a:t>
            </a:r>
            <a:endParaRPr lang="en-US" sz="2000" i="1" baseline="-25000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	for each </a:t>
            </a:r>
            <a:r>
              <a:rPr lang="en-US" sz="2000" i="1" dirty="0" err="1">
                <a:latin typeface="Monaco"/>
                <a:cs typeface="Monaco"/>
              </a:rPr>
              <a:t>V</a:t>
            </a:r>
            <a:r>
              <a:rPr lang="en-US" sz="2000" i="1" baseline="-25000" dirty="0" err="1">
                <a:latin typeface="Monaco"/>
                <a:cs typeface="Monaco"/>
              </a:rPr>
              <a:t>j</a:t>
            </a:r>
            <a:r>
              <a:rPr lang="en-US" sz="2000" dirty="0">
                <a:latin typeface="Monaco"/>
                <a:cs typeface="Monaco"/>
              </a:rPr>
              <a:t> received </a:t>
            </a: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	 </a:t>
            </a:r>
            <a:r>
              <a:rPr lang="en-US" sz="2000" i="1" dirty="0">
                <a:latin typeface="Monaco"/>
                <a:cs typeface="Monaco"/>
              </a:rPr>
              <a:t>Values </a:t>
            </a:r>
            <a:r>
              <a:rPr lang="en-US" sz="2000" i="1" baseline="30000" dirty="0">
                <a:latin typeface="Monaco"/>
                <a:cs typeface="Monaco"/>
              </a:rPr>
              <a:t>r+1</a:t>
            </a:r>
            <a:r>
              <a:rPr lang="en-US" sz="2000" i="1" baseline="-25000" dirty="0">
                <a:latin typeface="Monaco"/>
                <a:cs typeface="Monaco"/>
              </a:rPr>
              <a:t>i</a:t>
            </a:r>
            <a:r>
              <a:rPr lang="en-US" sz="2000" i="1" dirty="0">
                <a:latin typeface="Monaco"/>
                <a:cs typeface="Monaco"/>
              </a:rPr>
              <a:t> </a:t>
            </a:r>
            <a:r>
              <a:rPr lang="en-US" sz="2000" dirty="0">
                <a:latin typeface="Monaco"/>
                <a:cs typeface="Monaco"/>
              </a:rPr>
              <a:t>= </a:t>
            </a:r>
            <a:r>
              <a:rPr lang="en-US" sz="2000" i="1" dirty="0">
                <a:latin typeface="Monaco"/>
                <a:cs typeface="Monaco"/>
              </a:rPr>
              <a:t>Values</a:t>
            </a:r>
            <a:r>
              <a:rPr lang="en-US" sz="2000" i="1" baseline="30000" dirty="0">
                <a:latin typeface="Monaco"/>
                <a:cs typeface="Monaco"/>
              </a:rPr>
              <a:t>r+1</a:t>
            </a:r>
            <a:r>
              <a:rPr lang="en-US" sz="2000" i="1" baseline="-25000" dirty="0">
                <a:latin typeface="Monaco"/>
                <a:cs typeface="Monaco"/>
              </a:rPr>
              <a:t>i</a:t>
            </a:r>
            <a:r>
              <a:rPr lang="en-US" sz="2000" i="1" dirty="0">
                <a:latin typeface="Monaco"/>
                <a:cs typeface="Monaco"/>
              </a:rPr>
              <a:t>  </a:t>
            </a:r>
            <a:r>
              <a:rPr lang="en-US" sz="2000" dirty="0" err="1">
                <a:latin typeface="Monaco"/>
                <a:cs typeface="Monaco"/>
                <a:sym typeface="Symbol" charset="0"/>
              </a:rPr>
              <a:t></a:t>
            </a:r>
            <a:r>
              <a:rPr lang="en-US" sz="2000" dirty="0">
                <a:latin typeface="Monaco"/>
                <a:cs typeface="Monaco"/>
                <a:sym typeface="Symbol" charset="0"/>
              </a:rPr>
              <a:t> </a:t>
            </a:r>
            <a:r>
              <a:rPr lang="en-US" sz="2000" i="1" dirty="0" err="1">
                <a:latin typeface="Monaco"/>
                <a:cs typeface="Monaco"/>
              </a:rPr>
              <a:t>V</a:t>
            </a:r>
            <a:r>
              <a:rPr lang="en-US" sz="2000" i="1" baseline="-25000" dirty="0" err="1">
                <a:latin typeface="Monaco"/>
                <a:cs typeface="Monaco"/>
              </a:rPr>
              <a:t>j</a:t>
            </a:r>
            <a:endParaRPr lang="en-US" sz="2000" i="1" baseline="-25000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	end</a:t>
            </a: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 end</a:t>
            </a: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 </a:t>
            </a:r>
            <a:r>
              <a:rPr lang="en-US" sz="2000" i="1" dirty="0" err="1">
                <a:latin typeface="Monaco"/>
                <a:cs typeface="Monaco"/>
              </a:rPr>
              <a:t>y</a:t>
            </a:r>
            <a:r>
              <a:rPr lang="en-US" sz="2000" i="1" baseline="-25000" dirty="0" err="1">
                <a:latin typeface="Monaco"/>
                <a:cs typeface="Monaco"/>
              </a:rPr>
              <a:t>p</a:t>
            </a:r>
            <a:r>
              <a:rPr lang="en-US" sz="2000" dirty="0">
                <a:latin typeface="Monaco"/>
                <a:cs typeface="Monaco"/>
              </a:rPr>
              <a:t>=</a:t>
            </a:r>
            <a:r>
              <a:rPr lang="en-US" sz="2000" i="1" dirty="0" err="1">
                <a:latin typeface="Monaco"/>
                <a:cs typeface="Monaco"/>
              </a:rPr>
              <a:t>d</a:t>
            </a:r>
            <a:r>
              <a:rPr lang="en-US" sz="2000" i="1" baseline="-25000" dirty="0" err="1">
                <a:latin typeface="Monaco"/>
                <a:cs typeface="Monaco"/>
              </a:rPr>
              <a:t>i</a:t>
            </a:r>
            <a:r>
              <a:rPr lang="en-US" sz="2000" dirty="0">
                <a:latin typeface="Monaco"/>
                <a:cs typeface="Monaco"/>
              </a:rPr>
              <a:t> = minimum(</a:t>
            </a:r>
            <a:r>
              <a:rPr lang="en-US" sz="2000" i="1" dirty="0">
                <a:latin typeface="Monaco"/>
                <a:cs typeface="Monaco"/>
              </a:rPr>
              <a:t>Values</a:t>
            </a:r>
            <a:r>
              <a:rPr lang="en-US" sz="2000" i="1" baseline="30000" dirty="0">
                <a:latin typeface="Monaco"/>
                <a:cs typeface="Monaco"/>
              </a:rPr>
              <a:t>f+1</a:t>
            </a:r>
            <a:r>
              <a:rPr lang="en-US" sz="2000" i="1" baseline="-25000" dirty="0">
                <a:latin typeface="Monaco"/>
                <a:cs typeface="Monaco"/>
              </a:rPr>
              <a:t>i</a:t>
            </a:r>
            <a:r>
              <a:rPr lang="en-US" sz="2000" dirty="0">
                <a:latin typeface="Monaco"/>
                <a:cs typeface="Monaco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21987</TotalTime>
  <Pages>12</Pages>
  <Words>1620</Words>
  <Application>Microsoft Macintosh PowerPoint</Application>
  <PresentationFormat>Letter Paper (8.5x11 in)</PresentationFormat>
  <Paragraphs>212</Paragraphs>
  <Slides>25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ＭＳ Ｐゴシック</vt:lpstr>
      <vt:lpstr>Arial</vt:lpstr>
      <vt:lpstr>Calibri</vt:lpstr>
      <vt:lpstr>Helvetica</vt:lpstr>
      <vt:lpstr>Monaco</vt:lpstr>
      <vt:lpstr>Symbol</vt:lpstr>
      <vt:lpstr>Times New Roman</vt:lpstr>
      <vt:lpstr>Wingdings</vt:lpstr>
      <vt:lpstr>CS252-template</vt:lpstr>
      <vt:lpstr>Office Theme</vt:lpstr>
      <vt:lpstr>CSE 486/586 Distributed Systems Consensus</vt:lpstr>
      <vt:lpstr>Recap: Finger Table</vt:lpstr>
      <vt:lpstr>Let’s Consider This…</vt:lpstr>
      <vt:lpstr>One Reason: Impossibility of Consensus</vt:lpstr>
      <vt:lpstr>The Consensus Problem</vt:lpstr>
      <vt:lpstr>Assumptions (System Model)</vt:lpstr>
      <vt:lpstr>Example: State Machine Replication</vt:lpstr>
      <vt:lpstr>First: Synchronous Systems</vt:lpstr>
      <vt:lpstr>First: Synchronous Systems</vt:lpstr>
      <vt:lpstr>Why Does It Work?</vt:lpstr>
      <vt:lpstr>Second: Asynchronous Systems</vt:lpstr>
      <vt:lpstr>Are We Doomed?</vt:lpstr>
      <vt:lpstr>Techniques to Overcome Impossibility</vt:lpstr>
      <vt:lpstr>CSE 486/586 Administrivia</vt:lpstr>
      <vt:lpstr>Recall</vt:lpstr>
      <vt:lpstr>Proof of Impossibility: Reminder</vt:lpstr>
      <vt:lpstr>PowerPoint Presentation</vt:lpstr>
      <vt:lpstr>Different Definition of “State” </vt:lpstr>
      <vt:lpstr>PowerPoint Presentation</vt:lpstr>
      <vt:lpstr>State Valencies </vt:lpstr>
      <vt:lpstr>Guaranteeing Consensus</vt:lpstr>
      <vt:lpstr>Lemma 1</vt:lpstr>
      <vt:lpstr>The Theorem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890</cp:revision>
  <cp:lastPrinted>2015-03-02T15:05:16Z</cp:lastPrinted>
  <dcterms:created xsi:type="dcterms:W3CDTF">2012-02-17T22:15:12Z</dcterms:created>
  <dcterms:modified xsi:type="dcterms:W3CDTF">2020-03-06T15:00:04Z</dcterms:modified>
  <cp:category/>
</cp:coreProperties>
</file>