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7" r:id="rId11"/>
    <p:sldId id="876" r:id="rId12"/>
    <p:sldId id="878" r:id="rId13"/>
    <p:sldId id="889" r:id="rId14"/>
    <p:sldId id="879" r:id="rId15"/>
    <p:sldId id="819" r:id="rId16"/>
    <p:sldId id="880" r:id="rId17"/>
    <p:sldId id="890" r:id="rId18"/>
    <p:sldId id="881" r:id="rId19"/>
    <p:sldId id="882" r:id="rId20"/>
    <p:sldId id="883" r:id="rId21"/>
    <p:sldId id="901" r:id="rId22"/>
    <p:sldId id="899" r:id="rId23"/>
    <p:sldId id="893" r:id="rId24"/>
    <p:sldId id="902" r:id="rId25"/>
    <p:sldId id="894" r:id="rId26"/>
    <p:sldId id="895" r:id="rId27"/>
    <p:sldId id="896" r:id="rId28"/>
    <p:sldId id="888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2" autoAdjust="0"/>
    <p:restoredTop sz="80263" autoAdjust="0"/>
  </p:normalViewPr>
  <p:slideViewPr>
    <p:cSldViewPr>
      <p:cViewPr varScale="1">
        <p:scale>
          <a:sx n="82" d="100"/>
          <a:sy n="82" d="100"/>
        </p:scale>
        <p:origin x="15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42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4969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27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</a:t>
            </a:r>
            <a:r>
              <a:rPr lang="en-US" baseline="0" dirty="0"/>
              <a:t> P0 just get permission from P1 and P3 and not ask P2? The only thing necessary is to know if P2 is in the 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process’s</a:t>
            </a:r>
            <a:r>
              <a:rPr lang="en-US" baseline="0" dirty="0"/>
              <a:t> voting set is all other process in its row </a:t>
            </a:r>
            <a:r>
              <a:rPr lang="en-US" baseline="0"/>
              <a:t>and column.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Mutual Exclusion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Mutual Exclusion Performance Criteria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Bandwidth</a:t>
            </a:r>
            <a:r>
              <a:rPr lang="en-US" dirty="0"/>
              <a:t>: the total number of messages sent in each entry and exit operation.</a:t>
            </a:r>
          </a:p>
          <a:p>
            <a:r>
              <a:rPr lang="en-US" b="1" dirty="0"/>
              <a:t>Client delay</a:t>
            </a:r>
            <a:r>
              <a:rPr lang="en-US" dirty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/>
              <a:t>(We will look at mostly the entry operation as exit costs are typically lower.)</a:t>
            </a:r>
          </a:p>
          <a:p>
            <a:r>
              <a:rPr lang="en-US" b="1" dirty="0"/>
              <a:t>Synchronization delay</a:t>
            </a:r>
            <a:r>
              <a:rPr lang="en-US" dirty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/>
              <a:t>These translate into throughput — the rate at which the processes can access the critical section, i.e., x processes per second.</a:t>
            </a:r>
          </a:p>
          <a:p>
            <a:r>
              <a:rPr lang="en-US" dirty="0"/>
              <a:t>This is in addition to safety, liveness, and ordering.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Centralized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/>
              <a:t>A central coordinator (master or leader)</a:t>
            </a:r>
          </a:p>
          <a:p>
            <a:pPr lvl="1"/>
            <a:r>
              <a:rPr lang="en-US" dirty="0"/>
              <a:t> Is elected (next lecture)</a:t>
            </a:r>
          </a:p>
          <a:p>
            <a:pPr lvl="1"/>
            <a:r>
              <a:rPr lang="en-US" dirty="0"/>
              <a:t> Grants permission to enter CS &amp; keeps a queue of requests to enter the CS.</a:t>
            </a:r>
          </a:p>
          <a:p>
            <a:pPr lvl="1"/>
            <a:r>
              <a:rPr lang="en-US" dirty="0"/>
              <a:t> Ensures only one process at a time can access the CS</a:t>
            </a:r>
          </a:p>
          <a:p>
            <a:pPr lvl="1"/>
            <a:r>
              <a:rPr lang="en-US" dirty="0"/>
              <a:t> Has a special token per CS</a:t>
            </a:r>
          </a:p>
          <a:p>
            <a:r>
              <a:rPr lang="en-US" dirty="0"/>
              <a:t> Operations (token gives access to CS)</a:t>
            </a:r>
          </a:p>
          <a:p>
            <a:pPr lvl="1"/>
            <a:r>
              <a:rPr lang="en-US" dirty="0"/>
              <a:t>To enter a CS Send a request to the </a:t>
            </a:r>
            <a:r>
              <a:rPr lang="en-US" dirty="0" err="1"/>
              <a:t>coord</a:t>
            </a:r>
            <a:r>
              <a:rPr lang="en-US" dirty="0"/>
              <a:t> &amp; wait for token.</a:t>
            </a:r>
          </a:p>
          <a:p>
            <a:pPr lvl="1"/>
            <a:r>
              <a:rPr lang="en-US" dirty="0"/>
              <a:t>On exiting the CS Send a message to the </a:t>
            </a:r>
            <a:r>
              <a:rPr lang="en-US" dirty="0" err="1"/>
              <a:t>coord</a:t>
            </a:r>
            <a:r>
              <a:rPr lang="en-US" dirty="0"/>
              <a:t> to release the token.</a:t>
            </a:r>
          </a:p>
          <a:p>
            <a:pPr lvl="1"/>
            <a:r>
              <a:rPr lang="en-US" dirty="0"/>
              <a:t>Upon receipt of a request, if no other process has the token, the </a:t>
            </a:r>
            <a:r>
              <a:rPr lang="en-US" dirty="0" err="1"/>
              <a:t>coord</a:t>
            </a:r>
            <a:r>
              <a:rPr lang="en-US" dirty="0"/>
              <a:t>  replies with the token; otherwise, the </a:t>
            </a:r>
            <a:r>
              <a:rPr lang="en-US" dirty="0" err="1"/>
              <a:t>coord</a:t>
            </a:r>
            <a:r>
              <a:rPr lang="en-US" dirty="0"/>
              <a:t> queues the request.</a:t>
            </a:r>
          </a:p>
          <a:p>
            <a:pPr lvl="1"/>
            <a:r>
              <a:rPr lang="en-US" dirty="0"/>
              <a:t>Upon receipt of a release message, the </a:t>
            </a:r>
            <a:r>
              <a:rPr lang="en-US" dirty="0" err="1"/>
              <a:t>coord</a:t>
            </a:r>
            <a:r>
              <a:rPr lang="en-US" dirty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Centralized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Safety, </a:t>
            </a:r>
            <a:r>
              <a:rPr lang="en-US" dirty="0" err="1"/>
              <a:t>liveness</a:t>
            </a:r>
            <a:r>
              <a:rPr lang="en-US" dirty="0"/>
              <a:t>, ordering?</a:t>
            </a:r>
          </a:p>
          <a:p>
            <a:r>
              <a:rPr lang="en-US" dirty="0"/>
              <a:t>Bandwidth?</a:t>
            </a:r>
          </a:p>
          <a:p>
            <a:pPr lvl="1"/>
            <a:r>
              <a:rPr lang="en-US" dirty="0"/>
              <a:t>Requires 3 messages per (entry + exit) operations combined.</a:t>
            </a:r>
          </a:p>
          <a:p>
            <a:r>
              <a:rPr lang="en-US" dirty="0"/>
              <a:t>Client delay:</a:t>
            </a:r>
          </a:p>
          <a:p>
            <a:pPr lvl="1"/>
            <a:r>
              <a:rPr lang="en-US" dirty="0"/>
              <a:t>one round trip time (request + grant)</a:t>
            </a:r>
          </a:p>
          <a:p>
            <a:r>
              <a:rPr lang="en-US" dirty="0"/>
              <a:t>Synchronization delay</a:t>
            </a:r>
          </a:p>
          <a:p>
            <a:pPr lvl="1"/>
            <a:r>
              <a:rPr lang="en-US" dirty="0"/>
              <a:t>one round trip time (release + grant) </a:t>
            </a:r>
          </a:p>
          <a:p>
            <a:r>
              <a:rPr lang="en-US" dirty="0"/>
              <a:t>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Token Ring Approach 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Processes are organized in a logical ring: pi has a communication channel to p(i+1)mod (n).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Only the process holding the token can enter the CS. </a:t>
            </a:r>
          </a:p>
          <a:p>
            <a:pPr lvl="1"/>
            <a:r>
              <a:rPr lang="en-US" dirty="0"/>
              <a:t>To enter the critical section, wait passively for the token. When in CS, hold on to the token. </a:t>
            </a:r>
          </a:p>
          <a:p>
            <a:pPr lvl="1"/>
            <a:r>
              <a:rPr lang="en-US" dirty="0"/>
              <a:t>To exit the CS, the process sends the token onto its neighbor.</a:t>
            </a:r>
          </a:p>
          <a:p>
            <a:pPr lvl="1"/>
            <a:r>
              <a:rPr lang="en-US" dirty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, ordering?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Bandwidth, client delay, sync. </a:t>
            </a:r>
            <a:r>
              <a:rPr lang="en-US" sz="1800" b="1" dirty="0">
                <a:solidFill>
                  <a:schemeClr val="tx1"/>
                </a:solidFill>
              </a:rPr>
              <a:t>d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elay?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" y="3276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due on Friday this week, 3/13</a:t>
            </a:r>
          </a:p>
          <a:p>
            <a:r>
              <a:rPr lang="en-US" dirty="0"/>
              <a:t>(In class) Midterm on Wednesday (3/11)</a:t>
            </a:r>
          </a:p>
          <a:p>
            <a:pPr lvl="1"/>
            <a:r>
              <a:rPr lang="en-US" dirty="0"/>
              <a:t>1-page cheat sheet allowed (letter-sized, </a:t>
            </a:r>
            <a:r>
              <a:rPr lang="en-US"/>
              <a:t>front-and-back)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181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Agrawala’s</a:t>
            </a:r>
            <a:r>
              <a:rPr lang="en-US" dirty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/>
              <a:t>Use the </a:t>
            </a:r>
            <a:r>
              <a:rPr lang="en-US" dirty="0" err="1"/>
              <a:t>Lamport</a:t>
            </a:r>
            <a:r>
              <a:rPr lang="en-US" dirty="0"/>
              <a:t> clock and process id </a:t>
            </a:r>
            <a:r>
              <a:rPr lang="en-US"/>
              <a:t>for ordering</a:t>
            </a:r>
          </a:p>
          <a:p>
            <a:pPr lvl="1"/>
            <a:r>
              <a:rPr lang="en-US"/>
              <a:t>Messages </a:t>
            </a:r>
            <a:r>
              <a:rPr lang="en-US" dirty="0"/>
              <a:t>requesting entry are of the form &lt;</a:t>
            </a:r>
            <a:r>
              <a:rPr lang="en-US" dirty="0" err="1"/>
              <a:t>T,pi</a:t>
            </a:r>
            <a:r>
              <a:rPr lang="en-US" dirty="0"/>
              <a:t>&gt;, where T is the sender’s timestamp (</a:t>
            </a:r>
            <a:r>
              <a:rPr lang="en-US" dirty="0" err="1"/>
              <a:t>Lamport</a:t>
            </a:r>
            <a:r>
              <a:rPr lang="en-US" dirty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Agrawala’s</a:t>
            </a:r>
            <a:r>
              <a:rPr lang="en-US" dirty="0"/>
              <a:t> Algorithm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enter the CS</a:t>
            </a:r>
          </a:p>
          <a:p>
            <a:pPr lvl="1"/>
            <a:r>
              <a:rPr lang="en-US" dirty="0"/>
              <a:t> set state to wanted</a:t>
            </a:r>
          </a:p>
          <a:p>
            <a:pPr lvl="1"/>
            <a:r>
              <a:rPr lang="en-US" dirty="0"/>
              <a:t> multicast </a:t>
            </a:r>
            <a:r>
              <a:rPr lang="ja-JP" altLang="en-US" dirty="0"/>
              <a:t>“</a:t>
            </a:r>
            <a:r>
              <a:rPr lang="en-US" dirty="0"/>
              <a:t>request</a:t>
            </a:r>
            <a:r>
              <a:rPr lang="ja-JP" altLang="en-US" dirty="0"/>
              <a:t>”</a:t>
            </a:r>
            <a:r>
              <a:rPr lang="en-US" dirty="0"/>
              <a:t>  to all processes (including timestamp)</a:t>
            </a:r>
          </a:p>
          <a:p>
            <a:pPr lvl="1"/>
            <a:r>
              <a:rPr lang="en-US" dirty="0"/>
              <a:t> wait until all processes send back </a:t>
            </a:r>
            <a:r>
              <a:rPr lang="ja-JP" altLang="en-US" dirty="0"/>
              <a:t>“</a:t>
            </a:r>
            <a:r>
              <a:rPr lang="en-US" dirty="0"/>
              <a:t>reply</a:t>
            </a:r>
            <a:r>
              <a:rPr lang="ja-JP" altLang="en-US" dirty="0"/>
              <a:t>”</a:t>
            </a:r>
            <a:endParaRPr lang="en-US" dirty="0"/>
          </a:p>
          <a:p>
            <a:pPr lvl="1"/>
            <a:r>
              <a:rPr lang="en-US" dirty="0"/>
              <a:t> change state to held and enter the CS</a:t>
            </a:r>
          </a:p>
          <a:p>
            <a:r>
              <a:rPr lang="en-US" dirty="0"/>
              <a:t> On receipt of a request &lt;Ti, pi&gt; at </a:t>
            </a:r>
            <a:r>
              <a:rPr lang="en-US" dirty="0" err="1"/>
              <a:t>pj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if (state = held) or (state = wanted &amp; (</a:t>
            </a:r>
            <a:r>
              <a:rPr lang="en-US" dirty="0" err="1"/>
              <a:t>Tj</a:t>
            </a:r>
            <a:r>
              <a:rPr lang="en-US" dirty="0"/>
              <a:t>, </a:t>
            </a:r>
            <a:r>
              <a:rPr lang="en-US" dirty="0" err="1"/>
              <a:t>pj</a:t>
            </a:r>
            <a:r>
              <a:rPr lang="en-US" dirty="0"/>
              <a:t>)&lt;(</a:t>
            </a:r>
            <a:r>
              <a:rPr lang="en-US" dirty="0" err="1"/>
              <a:t>Ti,pi</a:t>
            </a:r>
            <a:r>
              <a:rPr lang="en-US" dirty="0"/>
              <a:t>)), </a:t>
            </a:r>
            <a:r>
              <a:rPr lang="en-US" dirty="0" err="1"/>
              <a:t>enqueue</a:t>
            </a:r>
            <a:r>
              <a:rPr lang="en-US" dirty="0"/>
              <a:t> request</a:t>
            </a:r>
          </a:p>
          <a:p>
            <a:pPr lvl="1"/>
            <a:r>
              <a:rPr lang="en-US" dirty="0"/>
              <a:t> else </a:t>
            </a:r>
            <a:r>
              <a:rPr lang="ja-JP" altLang="en-US" dirty="0"/>
              <a:t>“</a:t>
            </a:r>
            <a:r>
              <a:rPr lang="en-US" dirty="0"/>
              <a:t>reply</a:t>
            </a:r>
            <a:r>
              <a:rPr lang="ja-JP" altLang="en-US" dirty="0"/>
              <a:t>”</a:t>
            </a:r>
            <a:r>
              <a:rPr lang="en-US" dirty="0"/>
              <a:t> to pi</a:t>
            </a:r>
          </a:p>
          <a:p>
            <a:r>
              <a:rPr lang="en-US" dirty="0"/>
              <a:t> On exiting the CS </a:t>
            </a:r>
          </a:p>
          <a:p>
            <a:pPr lvl="1"/>
            <a:r>
              <a:rPr lang="en-US" dirty="0"/>
              <a:t> change state to release and </a:t>
            </a:r>
            <a:r>
              <a:rPr lang="ja-JP" altLang="en-US" dirty="0"/>
              <a:t>“</a:t>
            </a:r>
            <a:r>
              <a:rPr lang="en-US" dirty="0"/>
              <a:t>reply</a:t>
            </a:r>
            <a:r>
              <a:rPr lang="ja-JP" altLang="en-US" dirty="0"/>
              <a:t>”</a:t>
            </a:r>
            <a:r>
              <a:rPr lang="en-US" dirty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</a:t>
            </a:r>
            <a:r>
              <a:rPr lang="ja-JP" altLang="en-US" dirty="0"/>
              <a:t>’</a:t>
            </a:r>
            <a:r>
              <a:rPr lang="en-US" dirty="0" err="1"/>
              <a:t>s</a:t>
            </a:r>
            <a:r>
              <a:rPr lang="en-US" dirty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</a:t>
            </a:r>
            <a:r>
              <a:rPr lang="ja-JP" altLang="en-US" dirty="0"/>
              <a:t>’</a:t>
            </a:r>
            <a:r>
              <a:rPr lang="en-US" dirty="0" err="1"/>
              <a:t>s</a:t>
            </a:r>
            <a:r>
              <a:rPr lang="en-US" dirty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Safety, </a:t>
            </a:r>
            <a:r>
              <a:rPr lang="en-US" dirty="0" err="1"/>
              <a:t>liveness</a:t>
            </a:r>
            <a:r>
              <a:rPr lang="en-US" dirty="0"/>
              <a:t>, and ordering?</a:t>
            </a:r>
          </a:p>
          <a:p>
            <a:r>
              <a:rPr lang="en-US" dirty="0"/>
              <a:t>Bandwidth:</a:t>
            </a:r>
          </a:p>
          <a:p>
            <a:pPr lvl="1"/>
            <a:r>
              <a:rPr lang="en-US" dirty="0"/>
              <a:t>2(N-1) messages per entry operation: N-1 unicasts for the multicast request + N-1 replies</a:t>
            </a:r>
          </a:p>
          <a:p>
            <a:pPr lvl="1"/>
            <a:r>
              <a:rPr lang="en-US" dirty="0"/>
              <a:t>N-1 unicast messages per exit operation </a:t>
            </a:r>
          </a:p>
          <a:p>
            <a:r>
              <a:rPr lang="en-US" dirty="0"/>
              <a:t>Client delay</a:t>
            </a:r>
          </a:p>
          <a:p>
            <a:pPr lvl="1"/>
            <a:r>
              <a:rPr lang="en-US" dirty="0"/>
              <a:t>One round-trip time</a:t>
            </a:r>
          </a:p>
          <a:p>
            <a:r>
              <a:rPr lang="en-US" dirty="0"/>
              <a:t>Synchronization delay</a:t>
            </a:r>
          </a:p>
          <a:p>
            <a:pPr lvl="1"/>
            <a:r>
              <a:rPr lang="en-US" dirty="0"/>
              <a:t>One message transmission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/>
              <a:t>There’s an algorithm that works.</a:t>
            </a:r>
          </a:p>
          <a:p>
            <a:r>
              <a:rPr lang="en-US" dirty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/>
              <a:t>It’s been shown (FLP) that it’s impossible to guarantee.</a:t>
            </a:r>
          </a:p>
          <a:p>
            <a:r>
              <a:rPr lang="en-US" dirty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/>
              <a:t>Masking faults</a:t>
            </a:r>
          </a:p>
          <a:p>
            <a:pPr lvl="1"/>
            <a:r>
              <a:rPr lang="en-US" dirty="0"/>
              <a:t>Using failure detectors</a:t>
            </a:r>
          </a:p>
          <a:p>
            <a:pPr lvl="1"/>
            <a:r>
              <a:rPr lang="en-US" dirty="0"/>
              <a:t>Still not perfect</a:t>
            </a:r>
          </a:p>
          <a:p>
            <a:r>
              <a:rPr lang="en-US" dirty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/>
              <a:t>Lemma 1: schedules are commutative</a:t>
            </a:r>
          </a:p>
          <a:p>
            <a:pPr lvl="1"/>
            <a:r>
              <a:rPr lang="en-US" dirty="0"/>
              <a:t>Lemma 2: some initial configuration is bivalent</a:t>
            </a:r>
          </a:p>
          <a:p>
            <a:pPr lvl="1"/>
            <a:r>
              <a:rPr lang="en-US" dirty="0"/>
              <a:t>Lemma 3: from a bivalent configuration, there is always another bivalent configuration that is reachable.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Observation: </a:t>
            </a:r>
            <a:r>
              <a:rPr lang="en-US" dirty="0">
                <a:solidFill>
                  <a:srgbClr val="FF0000"/>
                </a:solidFill>
              </a:rPr>
              <a:t>no need to have all peers reply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6670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2578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0" name="Freeform 9"/>
          <p:cNvSpPr/>
          <p:nvPr/>
        </p:nvSpPr>
        <p:spPr>
          <a:xfrm>
            <a:off x="2100291" y="1725693"/>
            <a:ext cx="4868117" cy="3956068"/>
          </a:xfrm>
          <a:custGeom>
            <a:avLst/>
            <a:gdLst>
              <a:gd name="connsiteX0" fmla="*/ 81407 w 4868117"/>
              <a:gd name="connsiteY0" fmla="*/ 211641 h 3956068"/>
              <a:gd name="connsiteX1" fmla="*/ 504721 w 4868117"/>
              <a:gd name="connsiteY1" fmla="*/ 195361 h 3956068"/>
              <a:gd name="connsiteX2" fmla="*/ 748941 w 4868117"/>
              <a:gd name="connsiteY2" fmla="*/ 162801 h 3956068"/>
              <a:gd name="connsiteX3" fmla="*/ 1351350 w 4868117"/>
              <a:gd name="connsiteY3" fmla="*/ 113960 h 3956068"/>
              <a:gd name="connsiteX4" fmla="*/ 1644414 w 4868117"/>
              <a:gd name="connsiteY4" fmla="*/ 48840 h 3956068"/>
              <a:gd name="connsiteX5" fmla="*/ 1774665 w 4868117"/>
              <a:gd name="connsiteY5" fmla="*/ 16280 h 3956068"/>
              <a:gd name="connsiteX6" fmla="*/ 1856071 w 4868117"/>
              <a:gd name="connsiteY6" fmla="*/ 0 h 3956068"/>
              <a:gd name="connsiteX7" fmla="*/ 2409636 w 4868117"/>
              <a:gd name="connsiteY7" fmla="*/ 16280 h 3956068"/>
              <a:gd name="connsiteX8" fmla="*/ 2735263 w 4868117"/>
              <a:gd name="connsiteY8" fmla="*/ 48840 h 3956068"/>
              <a:gd name="connsiteX9" fmla="*/ 3126015 w 4868117"/>
              <a:gd name="connsiteY9" fmla="*/ 130241 h 3956068"/>
              <a:gd name="connsiteX10" fmla="*/ 3272547 w 4868117"/>
              <a:gd name="connsiteY10" fmla="*/ 162801 h 3956068"/>
              <a:gd name="connsiteX11" fmla="*/ 3467923 w 4868117"/>
              <a:gd name="connsiteY11" fmla="*/ 211641 h 3956068"/>
              <a:gd name="connsiteX12" fmla="*/ 3581892 w 4868117"/>
              <a:gd name="connsiteY12" fmla="*/ 227921 h 3956068"/>
              <a:gd name="connsiteX13" fmla="*/ 3988925 w 4868117"/>
              <a:gd name="connsiteY13" fmla="*/ 309322 h 3956068"/>
              <a:gd name="connsiteX14" fmla="*/ 4526209 w 4868117"/>
              <a:gd name="connsiteY14" fmla="*/ 325602 h 3956068"/>
              <a:gd name="connsiteX15" fmla="*/ 4656460 w 4868117"/>
              <a:gd name="connsiteY15" fmla="*/ 358162 h 3956068"/>
              <a:gd name="connsiteX16" fmla="*/ 4802991 w 4868117"/>
              <a:gd name="connsiteY16" fmla="*/ 439563 h 3956068"/>
              <a:gd name="connsiteX17" fmla="*/ 4835554 w 4868117"/>
              <a:gd name="connsiteY17" fmla="*/ 488403 h 3956068"/>
              <a:gd name="connsiteX18" fmla="*/ 4868117 w 4868117"/>
              <a:gd name="connsiteY18" fmla="*/ 586084 h 3956068"/>
              <a:gd name="connsiteX19" fmla="*/ 4851835 w 4868117"/>
              <a:gd name="connsiteY19" fmla="*/ 1921054 h 3956068"/>
              <a:gd name="connsiteX20" fmla="*/ 4737866 w 4868117"/>
              <a:gd name="connsiteY20" fmla="*/ 2100135 h 3956068"/>
              <a:gd name="connsiteX21" fmla="*/ 4672741 w 4868117"/>
              <a:gd name="connsiteY21" fmla="*/ 2116415 h 3956068"/>
              <a:gd name="connsiteX22" fmla="*/ 4477365 w 4868117"/>
              <a:gd name="connsiteY22" fmla="*/ 2148975 h 3956068"/>
              <a:gd name="connsiteX23" fmla="*/ 3191140 w 4868117"/>
              <a:gd name="connsiteY23" fmla="*/ 2165255 h 3956068"/>
              <a:gd name="connsiteX24" fmla="*/ 2670138 w 4868117"/>
              <a:gd name="connsiteY24" fmla="*/ 2246656 h 3956068"/>
              <a:gd name="connsiteX25" fmla="*/ 2621294 w 4868117"/>
              <a:gd name="connsiteY25" fmla="*/ 2262936 h 3956068"/>
              <a:gd name="connsiteX26" fmla="*/ 2539887 w 4868117"/>
              <a:gd name="connsiteY26" fmla="*/ 2295496 h 3956068"/>
              <a:gd name="connsiteX27" fmla="*/ 2474762 w 4868117"/>
              <a:gd name="connsiteY27" fmla="*/ 2311776 h 3956068"/>
              <a:gd name="connsiteX28" fmla="*/ 2393355 w 4868117"/>
              <a:gd name="connsiteY28" fmla="*/ 2344337 h 3956068"/>
              <a:gd name="connsiteX29" fmla="*/ 2344511 w 4868117"/>
              <a:gd name="connsiteY29" fmla="*/ 2360617 h 3956068"/>
              <a:gd name="connsiteX30" fmla="*/ 2279386 w 4868117"/>
              <a:gd name="connsiteY30" fmla="*/ 2409457 h 3956068"/>
              <a:gd name="connsiteX31" fmla="*/ 2230542 w 4868117"/>
              <a:gd name="connsiteY31" fmla="*/ 2588538 h 3956068"/>
              <a:gd name="connsiteX32" fmla="*/ 2246823 w 4868117"/>
              <a:gd name="connsiteY32" fmla="*/ 3093222 h 3956068"/>
              <a:gd name="connsiteX33" fmla="*/ 2279386 w 4868117"/>
              <a:gd name="connsiteY33" fmla="*/ 3272303 h 3956068"/>
              <a:gd name="connsiteX34" fmla="*/ 2295667 w 4868117"/>
              <a:gd name="connsiteY34" fmla="*/ 3386264 h 3956068"/>
              <a:gd name="connsiteX35" fmla="*/ 2230542 w 4868117"/>
              <a:gd name="connsiteY35" fmla="*/ 3565346 h 3956068"/>
              <a:gd name="connsiteX36" fmla="*/ 2149135 w 4868117"/>
              <a:gd name="connsiteY36" fmla="*/ 3711867 h 3956068"/>
              <a:gd name="connsiteX37" fmla="*/ 2084010 w 4868117"/>
              <a:gd name="connsiteY37" fmla="*/ 3760707 h 3956068"/>
              <a:gd name="connsiteX38" fmla="*/ 1986322 w 4868117"/>
              <a:gd name="connsiteY38" fmla="*/ 3793267 h 3956068"/>
              <a:gd name="connsiteX39" fmla="*/ 1937478 w 4868117"/>
              <a:gd name="connsiteY39" fmla="*/ 3809547 h 3956068"/>
              <a:gd name="connsiteX40" fmla="*/ 1888634 w 4868117"/>
              <a:gd name="connsiteY40" fmla="*/ 3825827 h 3956068"/>
              <a:gd name="connsiteX41" fmla="*/ 1790946 w 4868117"/>
              <a:gd name="connsiteY41" fmla="*/ 3842108 h 3956068"/>
              <a:gd name="connsiteX42" fmla="*/ 1644414 w 4868117"/>
              <a:gd name="connsiteY42" fmla="*/ 3890948 h 3956068"/>
              <a:gd name="connsiteX43" fmla="*/ 1449038 w 4868117"/>
              <a:gd name="connsiteY43" fmla="*/ 3923508 h 3956068"/>
              <a:gd name="connsiteX44" fmla="*/ 1400194 w 4868117"/>
              <a:gd name="connsiteY44" fmla="*/ 3956068 h 3956068"/>
              <a:gd name="connsiteX45" fmla="*/ 732660 w 4868117"/>
              <a:gd name="connsiteY45" fmla="*/ 3923508 h 3956068"/>
              <a:gd name="connsiteX46" fmla="*/ 683816 w 4868117"/>
              <a:gd name="connsiteY46" fmla="*/ 3907228 h 3956068"/>
              <a:gd name="connsiteX47" fmla="*/ 602409 w 4868117"/>
              <a:gd name="connsiteY47" fmla="*/ 3890948 h 3956068"/>
              <a:gd name="connsiteX48" fmla="*/ 439596 w 4868117"/>
              <a:gd name="connsiteY48" fmla="*/ 3842108 h 3956068"/>
              <a:gd name="connsiteX49" fmla="*/ 390752 w 4868117"/>
              <a:gd name="connsiteY49" fmla="*/ 3809547 h 3956068"/>
              <a:gd name="connsiteX50" fmla="*/ 276783 w 4868117"/>
              <a:gd name="connsiteY50" fmla="*/ 3646746 h 3956068"/>
              <a:gd name="connsiteX51" fmla="*/ 260501 w 4868117"/>
              <a:gd name="connsiteY51" fmla="*/ 3565346 h 3956068"/>
              <a:gd name="connsiteX52" fmla="*/ 227939 w 4868117"/>
              <a:gd name="connsiteY52" fmla="*/ 3483945 h 3956068"/>
              <a:gd name="connsiteX53" fmla="*/ 211657 w 4868117"/>
              <a:gd name="connsiteY53" fmla="*/ 3418825 h 3956068"/>
              <a:gd name="connsiteX54" fmla="*/ 195376 w 4868117"/>
              <a:gd name="connsiteY54" fmla="*/ 3256023 h 3956068"/>
              <a:gd name="connsiteX55" fmla="*/ 179095 w 4868117"/>
              <a:gd name="connsiteY55" fmla="*/ 3109502 h 3956068"/>
              <a:gd name="connsiteX56" fmla="*/ 130251 w 4868117"/>
              <a:gd name="connsiteY56" fmla="*/ 2751340 h 3956068"/>
              <a:gd name="connsiteX57" fmla="*/ 113969 w 4868117"/>
              <a:gd name="connsiteY57" fmla="*/ 2555978 h 3956068"/>
              <a:gd name="connsiteX58" fmla="*/ 97688 w 4868117"/>
              <a:gd name="connsiteY58" fmla="*/ 2474578 h 3956068"/>
              <a:gd name="connsiteX59" fmla="*/ 81407 w 4868117"/>
              <a:gd name="connsiteY59" fmla="*/ 2328057 h 3956068"/>
              <a:gd name="connsiteX60" fmla="*/ 48844 w 4868117"/>
              <a:gd name="connsiteY60" fmla="*/ 2230376 h 3956068"/>
              <a:gd name="connsiteX61" fmla="*/ 32563 w 4868117"/>
              <a:gd name="connsiteY61" fmla="*/ 2067575 h 3956068"/>
              <a:gd name="connsiteX62" fmla="*/ 16281 w 4868117"/>
              <a:gd name="connsiteY62" fmla="*/ 2018734 h 3956068"/>
              <a:gd name="connsiteX63" fmla="*/ 0 w 4868117"/>
              <a:gd name="connsiteY63" fmla="*/ 1725692 h 3956068"/>
              <a:gd name="connsiteX64" fmla="*/ 16281 w 4868117"/>
              <a:gd name="connsiteY64" fmla="*/ 651204 h 395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868117" h="3956068">
                <a:moveTo>
                  <a:pt x="81407" y="211641"/>
                </a:moveTo>
                <a:cubicBezTo>
                  <a:pt x="222512" y="206214"/>
                  <a:pt x="363756" y="203652"/>
                  <a:pt x="504721" y="195361"/>
                </a:cubicBezTo>
                <a:cubicBezTo>
                  <a:pt x="568891" y="191587"/>
                  <a:pt x="683010" y="170126"/>
                  <a:pt x="748941" y="162801"/>
                </a:cubicBezTo>
                <a:cubicBezTo>
                  <a:pt x="1077785" y="126266"/>
                  <a:pt x="1040861" y="132224"/>
                  <a:pt x="1351350" y="113960"/>
                </a:cubicBezTo>
                <a:cubicBezTo>
                  <a:pt x="1541467" y="50593"/>
                  <a:pt x="1357873" y="106143"/>
                  <a:pt x="1644414" y="48840"/>
                </a:cubicBezTo>
                <a:cubicBezTo>
                  <a:pt x="1688298" y="40064"/>
                  <a:pt x="1730781" y="25056"/>
                  <a:pt x="1774665" y="16280"/>
                </a:cubicBezTo>
                <a:lnTo>
                  <a:pt x="1856071" y="0"/>
                </a:lnTo>
                <a:lnTo>
                  <a:pt x="2409636" y="16280"/>
                </a:lnTo>
                <a:cubicBezTo>
                  <a:pt x="2478739" y="19351"/>
                  <a:pt x="2659453" y="40417"/>
                  <a:pt x="2735263" y="48840"/>
                </a:cubicBezTo>
                <a:cubicBezTo>
                  <a:pt x="2961886" y="113584"/>
                  <a:pt x="2756801" y="59243"/>
                  <a:pt x="3126015" y="130241"/>
                </a:cubicBezTo>
                <a:cubicBezTo>
                  <a:pt x="3175150" y="139689"/>
                  <a:pt x="3223872" y="151213"/>
                  <a:pt x="3272547" y="162801"/>
                </a:cubicBezTo>
                <a:cubicBezTo>
                  <a:pt x="3337851" y="178348"/>
                  <a:pt x="3401468" y="202148"/>
                  <a:pt x="3467923" y="211641"/>
                </a:cubicBezTo>
                <a:cubicBezTo>
                  <a:pt x="3505913" y="217068"/>
                  <a:pt x="3544368" y="219881"/>
                  <a:pt x="3581892" y="227921"/>
                </a:cubicBezTo>
                <a:cubicBezTo>
                  <a:pt x="3774122" y="269110"/>
                  <a:pt x="3699413" y="300550"/>
                  <a:pt x="3988925" y="309322"/>
                </a:cubicBezTo>
                <a:lnTo>
                  <a:pt x="4526209" y="325602"/>
                </a:lnTo>
                <a:cubicBezTo>
                  <a:pt x="4548761" y="330112"/>
                  <a:pt x="4628299" y="342518"/>
                  <a:pt x="4656460" y="358162"/>
                </a:cubicBezTo>
                <a:cubicBezTo>
                  <a:pt x="4824411" y="451462"/>
                  <a:pt x="4692469" y="402726"/>
                  <a:pt x="4802991" y="439563"/>
                </a:cubicBezTo>
                <a:cubicBezTo>
                  <a:pt x="4813845" y="455843"/>
                  <a:pt x="4827607" y="470523"/>
                  <a:pt x="4835554" y="488403"/>
                </a:cubicBezTo>
                <a:cubicBezTo>
                  <a:pt x="4849494" y="519766"/>
                  <a:pt x="4868117" y="586084"/>
                  <a:pt x="4868117" y="586084"/>
                </a:cubicBezTo>
                <a:cubicBezTo>
                  <a:pt x="4862690" y="1031074"/>
                  <a:pt x="4871379" y="1476460"/>
                  <a:pt x="4851835" y="1921054"/>
                </a:cubicBezTo>
                <a:cubicBezTo>
                  <a:pt x="4846522" y="2041923"/>
                  <a:pt x="4824899" y="2067500"/>
                  <a:pt x="4737866" y="2100135"/>
                </a:cubicBezTo>
                <a:cubicBezTo>
                  <a:pt x="4716914" y="2107991"/>
                  <a:pt x="4694734" y="2112292"/>
                  <a:pt x="4672741" y="2116415"/>
                </a:cubicBezTo>
                <a:cubicBezTo>
                  <a:pt x="4607848" y="2128581"/>
                  <a:pt x="4543383" y="2148139"/>
                  <a:pt x="4477365" y="2148975"/>
                </a:cubicBezTo>
                <a:lnTo>
                  <a:pt x="3191140" y="2165255"/>
                </a:lnTo>
                <a:cubicBezTo>
                  <a:pt x="3063861" y="2180228"/>
                  <a:pt x="2798163" y="2203985"/>
                  <a:pt x="2670138" y="2246656"/>
                </a:cubicBezTo>
                <a:cubicBezTo>
                  <a:pt x="2653857" y="2252083"/>
                  <a:pt x="2637363" y="2256911"/>
                  <a:pt x="2621294" y="2262936"/>
                </a:cubicBezTo>
                <a:cubicBezTo>
                  <a:pt x="2593929" y="2273197"/>
                  <a:pt x="2567613" y="2286255"/>
                  <a:pt x="2539887" y="2295496"/>
                </a:cubicBezTo>
                <a:cubicBezTo>
                  <a:pt x="2518659" y="2302571"/>
                  <a:pt x="2495990" y="2304700"/>
                  <a:pt x="2474762" y="2311776"/>
                </a:cubicBezTo>
                <a:cubicBezTo>
                  <a:pt x="2447036" y="2321017"/>
                  <a:pt x="2420720" y="2334076"/>
                  <a:pt x="2393355" y="2344337"/>
                </a:cubicBezTo>
                <a:cubicBezTo>
                  <a:pt x="2377286" y="2350363"/>
                  <a:pt x="2360792" y="2355190"/>
                  <a:pt x="2344511" y="2360617"/>
                </a:cubicBezTo>
                <a:cubicBezTo>
                  <a:pt x="2322803" y="2376897"/>
                  <a:pt x="2298574" y="2390271"/>
                  <a:pt x="2279386" y="2409457"/>
                </a:cubicBezTo>
                <a:cubicBezTo>
                  <a:pt x="2226612" y="2462227"/>
                  <a:pt x="2240173" y="2511492"/>
                  <a:pt x="2230542" y="2588538"/>
                </a:cubicBezTo>
                <a:cubicBezTo>
                  <a:pt x="2235969" y="2756766"/>
                  <a:pt x="2238202" y="2925127"/>
                  <a:pt x="2246823" y="3093222"/>
                </a:cubicBezTo>
                <a:cubicBezTo>
                  <a:pt x="2252402" y="3201997"/>
                  <a:pt x="2254302" y="3197055"/>
                  <a:pt x="2279386" y="3272303"/>
                </a:cubicBezTo>
                <a:cubicBezTo>
                  <a:pt x="2284813" y="3310290"/>
                  <a:pt x="2298220" y="3347976"/>
                  <a:pt x="2295667" y="3386264"/>
                </a:cubicBezTo>
                <a:cubicBezTo>
                  <a:pt x="2288758" y="3489892"/>
                  <a:pt x="2274637" y="3499208"/>
                  <a:pt x="2230542" y="3565346"/>
                </a:cubicBezTo>
                <a:cubicBezTo>
                  <a:pt x="2212796" y="3618581"/>
                  <a:pt x="2198899" y="3674546"/>
                  <a:pt x="2149135" y="3711867"/>
                </a:cubicBezTo>
                <a:cubicBezTo>
                  <a:pt x="2127427" y="3728147"/>
                  <a:pt x="2108280" y="3748573"/>
                  <a:pt x="2084010" y="3760707"/>
                </a:cubicBezTo>
                <a:cubicBezTo>
                  <a:pt x="2053309" y="3776056"/>
                  <a:pt x="2018885" y="3782414"/>
                  <a:pt x="1986322" y="3793267"/>
                </a:cubicBezTo>
                <a:lnTo>
                  <a:pt x="1937478" y="3809547"/>
                </a:lnTo>
                <a:cubicBezTo>
                  <a:pt x="1921197" y="3814974"/>
                  <a:pt x="1905562" y="3823006"/>
                  <a:pt x="1888634" y="3825827"/>
                </a:cubicBezTo>
                <a:cubicBezTo>
                  <a:pt x="1856071" y="3831254"/>
                  <a:pt x="1822843" y="3833603"/>
                  <a:pt x="1790946" y="3842108"/>
                </a:cubicBezTo>
                <a:cubicBezTo>
                  <a:pt x="1741199" y="3855373"/>
                  <a:pt x="1694900" y="3880852"/>
                  <a:pt x="1644414" y="3890948"/>
                </a:cubicBezTo>
                <a:cubicBezTo>
                  <a:pt x="1525377" y="3914753"/>
                  <a:pt x="1590402" y="3903315"/>
                  <a:pt x="1449038" y="3923508"/>
                </a:cubicBezTo>
                <a:cubicBezTo>
                  <a:pt x="1432757" y="3934361"/>
                  <a:pt x="1419761" y="3956068"/>
                  <a:pt x="1400194" y="3956068"/>
                </a:cubicBezTo>
                <a:cubicBezTo>
                  <a:pt x="1177418" y="3956068"/>
                  <a:pt x="954920" y="3938661"/>
                  <a:pt x="732660" y="3923508"/>
                </a:cubicBezTo>
                <a:cubicBezTo>
                  <a:pt x="715538" y="3922341"/>
                  <a:pt x="700466" y="3911390"/>
                  <a:pt x="683816" y="3907228"/>
                </a:cubicBezTo>
                <a:cubicBezTo>
                  <a:pt x="656969" y="3900517"/>
                  <a:pt x="629545" y="3896375"/>
                  <a:pt x="602409" y="3890948"/>
                </a:cubicBezTo>
                <a:cubicBezTo>
                  <a:pt x="492494" y="3817678"/>
                  <a:pt x="630085" y="3899251"/>
                  <a:pt x="439596" y="3842108"/>
                </a:cubicBezTo>
                <a:cubicBezTo>
                  <a:pt x="420854" y="3836486"/>
                  <a:pt x="404589" y="3823383"/>
                  <a:pt x="390752" y="3809547"/>
                </a:cubicBezTo>
                <a:cubicBezTo>
                  <a:pt x="337692" y="3756491"/>
                  <a:pt x="314517" y="3709631"/>
                  <a:pt x="276783" y="3646746"/>
                </a:cubicBezTo>
                <a:cubicBezTo>
                  <a:pt x="271356" y="3619613"/>
                  <a:pt x="268453" y="3591850"/>
                  <a:pt x="260501" y="3565346"/>
                </a:cubicBezTo>
                <a:cubicBezTo>
                  <a:pt x="252103" y="3537355"/>
                  <a:pt x="237181" y="3511669"/>
                  <a:pt x="227939" y="3483945"/>
                </a:cubicBezTo>
                <a:cubicBezTo>
                  <a:pt x="220863" y="3462718"/>
                  <a:pt x="217084" y="3440532"/>
                  <a:pt x="211657" y="3418825"/>
                </a:cubicBezTo>
                <a:cubicBezTo>
                  <a:pt x="206230" y="3364558"/>
                  <a:pt x="201086" y="3310261"/>
                  <a:pt x="195376" y="3256023"/>
                </a:cubicBezTo>
                <a:cubicBezTo>
                  <a:pt x="190231" y="3207152"/>
                  <a:pt x="183352" y="3158458"/>
                  <a:pt x="179095" y="3109502"/>
                </a:cubicBezTo>
                <a:cubicBezTo>
                  <a:pt x="153135" y="2810989"/>
                  <a:pt x="185100" y="2970723"/>
                  <a:pt x="130251" y="2751340"/>
                </a:cubicBezTo>
                <a:cubicBezTo>
                  <a:pt x="124824" y="2686219"/>
                  <a:pt x="121605" y="2620877"/>
                  <a:pt x="113969" y="2555978"/>
                </a:cubicBezTo>
                <a:cubicBezTo>
                  <a:pt x="110736" y="2528497"/>
                  <a:pt x="101601" y="2501971"/>
                  <a:pt x="97688" y="2474578"/>
                </a:cubicBezTo>
                <a:cubicBezTo>
                  <a:pt x="90738" y="2425931"/>
                  <a:pt x="91045" y="2376244"/>
                  <a:pt x="81407" y="2328057"/>
                </a:cubicBezTo>
                <a:cubicBezTo>
                  <a:pt x="74675" y="2294402"/>
                  <a:pt x="48844" y="2230376"/>
                  <a:pt x="48844" y="2230376"/>
                </a:cubicBezTo>
                <a:cubicBezTo>
                  <a:pt x="43417" y="2176109"/>
                  <a:pt x="40857" y="2121478"/>
                  <a:pt x="32563" y="2067575"/>
                </a:cubicBezTo>
                <a:cubicBezTo>
                  <a:pt x="29953" y="2050613"/>
                  <a:pt x="17908" y="2035818"/>
                  <a:pt x="16281" y="2018734"/>
                </a:cubicBezTo>
                <a:cubicBezTo>
                  <a:pt x="7005" y="1921343"/>
                  <a:pt x="5427" y="1823373"/>
                  <a:pt x="0" y="1725692"/>
                </a:cubicBezTo>
                <a:cubicBezTo>
                  <a:pt x="5510" y="1367531"/>
                  <a:pt x="16281" y="1009408"/>
                  <a:pt x="16281" y="65120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116553" y="1937334"/>
            <a:ext cx="4919640" cy="3972349"/>
          </a:xfrm>
          <a:custGeom>
            <a:avLst/>
            <a:gdLst>
              <a:gd name="connsiteX0" fmla="*/ 3158597 w 4919640"/>
              <a:gd name="connsiteY0" fmla="*/ 244202 h 3972349"/>
              <a:gd name="connsiteX1" fmla="*/ 3288847 w 4919640"/>
              <a:gd name="connsiteY1" fmla="*/ 113961 h 3972349"/>
              <a:gd name="connsiteX2" fmla="*/ 3402817 w 4919640"/>
              <a:gd name="connsiteY2" fmla="*/ 65121 h 3972349"/>
              <a:gd name="connsiteX3" fmla="*/ 3484223 w 4919640"/>
              <a:gd name="connsiteY3" fmla="*/ 32560 h 3972349"/>
              <a:gd name="connsiteX4" fmla="*/ 3858694 w 4919640"/>
              <a:gd name="connsiteY4" fmla="*/ 0 h 3972349"/>
              <a:gd name="connsiteX5" fmla="*/ 4330852 w 4919640"/>
              <a:gd name="connsiteY5" fmla="*/ 16280 h 3972349"/>
              <a:gd name="connsiteX6" fmla="*/ 4379696 w 4919640"/>
              <a:gd name="connsiteY6" fmla="*/ 48840 h 3972349"/>
              <a:gd name="connsiteX7" fmla="*/ 4412259 w 4919640"/>
              <a:gd name="connsiteY7" fmla="*/ 113961 h 3972349"/>
              <a:gd name="connsiteX8" fmla="*/ 4461103 w 4919640"/>
              <a:gd name="connsiteY8" fmla="*/ 195362 h 3972349"/>
              <a:gd name="connsiteX9" fmla="*/ 4509947 w 4919640"/>
              <a:gd name="connsiteY9" fmla="*/ 325602 h 3972349"/>
              <a:gd name="connsiteX10" fmla="*/ 4558791 w 4919640"/>
              <a:gd name="connsiteY10" fmla="*/ 390723 h 3972349"/>
              <a:gd name="connsiteX11" fmla="*/ 4591354 w 4919640"/>
              <a:gd name="connsiteY11" fmla="*/ 472124 h 3972349"/>
              <a:gd name="connsiteX12" fmla="*/ 4607635 w 4919640"/>
              <a:gd name="connsiteY12" fmla="*/ 553524 h 3972349"/>
              <a:gd name="connsiteX13" fmla="*/ 4656479 w 4919640"/>
              <a:gd name="connsiteY13" fmla="*/ 602365 h 3972349"/>
              <a:gd name="connsiteX14" fmla="*/ 4689041 w 4919640"/>
              <a:gd name="connsiteY14" fmla="*/ 667485 h 3972349"/>
              <a:gd name="connsiteX15" fmla="*/ 4705323 w 4919640"/>
              <a:gd name="connsiteY15" fmla="*/ 846566 h 3972349"/>
              <a:gd name="connsiteX16" fmla="*/ 4737885 w 4919640"/>
              <a:gd name="connsiteY16" fmla="*/ 944247 h 3972349"/>
              <a:gd name="connsiteX17" fmla="*/ 4754167 w 4919640"/>
              <a:gd name="connsiteY17" fmla="*/ 1204729 h 3972349"/>
              <a:gd name="connsiteX18" fmla="*/ 4803011 w 4919640"/>
              <a:gd name="connsiteY18" fmla="*/ 1758253 h 3972349"/>
              <a:gd name="connsiteX19" fmla="*/ 4835573 w 4919640"/>
              <a:gd name="connsiteY19" fmla="*/ 2328057 h 3972349"/>
              <a:gd name="connsiteX20" fmla="*/ 4884417 w 4919640"/>
              <a:gd name="connsiteY20" fmla="*/ 2490858 h 3972349"/>
              <a:gd name="connsiteX21" fmla="*/ 4900699 w 4919640"/>
              <a:gd name="connsiteY21" fmla="*/ 2702500 h 3972349"/>
              <a:gd name="connsiteX22" fmla="*/ 4884417 w 4919640"/>
              <a:gd name="connsiteY22" fmla="*/ 3174623 h 3972349"/>
              <a:gd name="connsiteX23" fmla="*/ 4868136 w 4919640"/>
              <a:gd name="connsiteY23" fmla="*/ 3223464 h 3972349"/>
              <a:gd name="connsiteX24" fmla="*/ 4835573 w 4919640"/>
              <a:gd name="connsiteY24" fmla="*/ 3272304 h 3972349"/>
              <a:gd name="connsiteX25" fmla="*/ 4819292 w 4919640"/>
              <a:gd name="connsiteY25" fmla="*/ 3353705 h 3972349"/>
              <a:gd name="connsiteX26" fmla="*/ 4689041 w 4919640"/>
              <a:gd name="connsiteY26" fmla="*/ 3451385 h 3972349"/>
              <a:gd name="connsiteX27" fmla="*/ 4640198 w 4919640"/>
              <a:gd name="connsiteY27" fmla="*/ 3516506 h 3972349"/>
              <a:gd name="connsiteX28" fmla="*/ 4575072 w 4919640"/>
              <a:gd name="connsiteY28" fmla="*/ 3532786 h 3972349"/>
              <a:gd name="connsiteX29" fmla="*/ 4526228 w 4919640"/>
              <a:gd name="connsiteY29" fmla="*/ 3549066 h 3972349"/>
              <a:gd name="connsiteX30" fmla="*/ 4444822 w 4919640"/>
              <a:gd name="connsiteY30" fmla="*/ 3597906 h 3972349"/>
              <a:gd name="connsiteX31" fmla="*/ 4412259 w 4919640"/>
              <a:gd name="connsiteY31" fmla="*/ 3630467 h 3972349"/>
              <a:gd name="connsiteX32" fmla="*/ 4363415 w 4919640"/>
              <a:gd name="connsiteY32" fmla="*/ 3646747 h 3972349"/>
              <a:gd name="connsiteX33" fmla="*/ 4298290 w 4919640"/>
              <a:gd name="connsiteY33" fmla="*/ 3695587 h 3972349"/>
              <a:gd name="connsiteX34" fmla="*/ 4200602 w 4919640"/>
              <a:gd name="connsiteY34" fmla="*/ 3825828 h 3972349"/>
              <a:gd name="connsiteX35" fmla="*/ 4086632 w 4919640"/>
              <a:gd name="connsiteY35" fmla="*/ 3874668 h 3972349"/>
              <a:gd name="connsiteX36" fmla="*/ 4021507 w 4919640"/>
              <a:gd name="connsiteY36" fmla="*/ 3923509 h 3972349"/>
              <a:gd name="connsiteX37" fmla="*/ 3874975 w 4919640"/>
              <a:gd name="connsiteY37" fmla="*/ 3972349 h 3972349"/>
              <a:gd name="connsiteX38" fmla="*/ 3158597 w 4919640"/>
              <a:gd name="connsiteY38" fmla="*/ 3956069 h 3972349"/>
              <a:gd name="connsiteX39" fmla="*/ 3109753 w 4919640"/>
              <a:gd name="connsiteY39" fmla="*/ 3923509 h 3972349"/>
              <a:gd name="connsiteX40" fmla="*/ 3028346 w 4919640"/>
              <a:gd name="connsiteY40" fmla="*/ 3890948 h 3972349"/>
              <a:gd name="connsiteX41" fmla="*/ 2865533 w 4919640"/>
              <a:gd name="connsiteY41" fmla="*/ 3825828 h 3972349"/>
              <a:gd name="connsiteX42" fmla="*/ 2816689 w 4919640"/>
              <a:gd name="connsiteY42" fmla="*/ 3793268 h 3972349"/>
              <a:gd name="connsiteX43" fmla="*/ 2605032 w 4919640"/>
              <a:gd name="connsiteY43" fmla="*/ 3711867 h 3972349"/>
              <a:gd name="connsiteX44" fmla="*/ 2409656 w 4919640"/>
              <a:gd name="connsiteY44" fmla="*/ 3646747 h 3972349"/>
              <a:gd name="connsiteX45" fmla="*/ 2344530 w 4919640"/>
              <a:gd name="connsiteY45" fmla="*/ 3614186 h 3972349"/>
              <a:gd name="connsiteX46" fmla="*/ 2165436 w 4919640"/>
              <a:gd name="connsiteY46" fmla="*/ 3565346 h 3972349"/>
              <a:gd name="connsiteX47" fmla="*/ 2002623 w 4919640"/>
              <a:gd name="connsiteY47" fmla="*/ 3532786 h 3972349"/>
              <a:gd name="connsiteX48" fmla="*/ 1904935 w 4919640"/>
              <a:gd name="connsiteY48" fmla="*/ 3500226 h 3972349"/>
              <a:gd name="connsiteX49" fmla="*/ 1530464 w 4919640"/>
              <a:gd name="connsiteY49" fmla="*/ 3532786 h 3972349"/>
              <a:gd name="connsiteX50" fmla="*/ 1107150 w 4919640"/>
              <a:gd name="connsiteY50" fmla="*/ 3581626 h 3972349"/>
              <a:gd name="connsiteX51" fmla="*/ 472178 w 4919640"/>
              <a:gd name="connsiteY51" fmla="*/ 3565346 h 3972349"/>
              <a:gd name="connsiteX52" fmla="*/ 325646 w 4919640"/>
              <a:gd name="connsiteY52" fmla="*/ 3516506 h 3972349"/>
              <a:gd name="connsiteX53" fmla="*/ 195395 w 4919640"/>
              <a:gd name="connsiteY53" fmla="*/ 3500226 h 3972349"/>
              <a:gd name="connsiteX54" fmla="*/ 130270 w 4919640"/>
              <a:gd name="connsiteY54" fmla="*/ 3451385 h 3972349"/>
              <a:gd name="connsiteX55" fmla="*/ 97707 w 4919640"/>
              <a:gd name="connsiteY55" fmla="*/ 3386265 h 3972349"/>
              <a:gd name="connsiteX56" fmla="*/ 48863 w 4919640"/>
              <a:gd name="connsiteY56" fmla="*/ 3304864 h 3972349"/>
              <a:gd name="connsiteX57" fmla="*/ 16301 w 4919640"/>
              <a:gd name="connsiteY57" fmla="*/ 3076943 h 3972349"/>
              <a:gd name="connsiteX58" fmla="*/ 19 w 4919640"/>
              <a:gd name="connsiteY58" fmla="*/ 2995542 h 3972349"/>
              <a:gd name="connsiteX59" fmla="*/ 32582 w 4919640"/>
              <a:gd name="connsiteY59" fmla="*/ 2295497 h 3972349"/>
              <a:gd name="connsiteX60" fmla="*/ 65145 w 4919640"/>
              <a:gd name="connsiteY60" fmla="*/ 2230376 h 3972349"/>
              <a:gd name="connsiteX61" fmla="*/ 227958 w 4919640"/>
              <a:gd name="connsiteY61" fmla="*/ 2067575 h 3972349"/>
              <a:gd name="connsiteX62" fmla="*/ 293083 w 4919640"/>
              <a:gd name="connsiteY62" fmla="*/ 2018735 h 3972349"/>
              <a:gd name="connsiteX63" fmla="*/ 374490 w 4919640"/>
              <a:gd name="connsiteY63" fmla="*/ 2002455 h 3972349"/>
              <a:gd name="connsiteX64" fmla="*/ 569866 w 4919640"/>
              <a:gd name="connsiteY64" fmla="*/ 1921054 h 3972349"/>
              <a:gd name="connsiteX65" fmla="*/ 683835 w 4919640"/>
              <a:gd name="connsiteY65" fmla="*/ 1872214 h 3972349"/>
              <a:gd name="connsiteX66" fmla="*/ 830367 w 4919640"/>
              <a:gd name="connsiteY66" fmla="*/ 1839654 h 3972349"/>
              <a:gd name="connsiteX67" fmla="*/ 960618 w 4919640"/>
              <a:gd name="connsiteY67" fmla="*/ 1807093 h 3972349"/>
              <a:gd name="connsiteX68" fmla="*/ 1139712 w 4919640"/>
              <a:gd name="connsiteY68" fmla="*/ 1758253 h 3972349"/>
              <a:gd name="connsiteX69" fmla="*/ 1921216 w 4919640"/>
              <a:gd name="connsiteY69" fmla="*/ 1725693 h 3972349"/>
              <a:gd name="connsiteX70" fmla="*/ 2377093 w 4919640"/>
              <a:gd name="connsiteY70" fmla="*/ 1693132 h 3972349"/>
              <a:gd name="connsiteX71" fmla="*/ 2458500 w 4919640"/>
              <a:gd name="connsiteY71" fmla="*/ 1676852 h 3972349"/>
              <a:gd name="connsiteX72" fmla="*/ 2832970 w 4919640"/>
              <a:gd name="connsiteY72" fmla="*/ 1644292 h 3972349"/>
              <a:gd name="connsiteX73" fmla="*/ 2881814 w 4919640"/>
              <a:gd name="connsiteY73" fmla="*/ 1611732 h 3972349"/>
              <a:gd name="connsiteX74" fmla="*/ 2995784 w 4919640"/>
              <a:gd name="connsiteY74" fmla="*/ 1562892 h 3972349"/>
              <a:gd name="connsiteX75" fmla="*/ 3012065 w 4919640"/>
              <a:gd name="connsiteY75" fmla="*/ 1416370 h 3972349"/>
              <a:gd name="connsiteX76" fmla="*/ 3028346 w 4919640"/>
              <a:gd name="connsiteY76" fmla="*/ 667485 h 3972349"/>
              <a:gd name="connsiteX77" fmla="*/ 3060909 w 4919640"/>
              <a:gd name="connsiteY77" fmla="*/ 488404 h 3972349"/>
              <a:gd name="connsiteX78" fmla="*/ 3109753 w 4919640"/>
              <a:gd name="connsiteY78" fmla="*/ 423283 h 3972349"/>
              <a:gd name="connsiteX79" fmla="*/ 3142315 w 4919640"/>
              <a:gd name="connsiteY79" fmla="*/ 341883 h 3972349"/>
              <a:gd name="connsiteX80" fmla="*/ 3158597 w 4919640"/>
              <a:gd name="connsiteY80" fmla="*/ 244202 h 397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919640" h="3972349">
                <a:moveTo>
                  <a:pt x="3158597" y="244202"/>
                </a:moveTo>
                <a:cubicBezTo>
                  <a:pt x="3183019" y="206215"/>
                  <a:pt x="3233930" y="141417"/>
                  <a:pt x="3288847" y="113961"/>
                </a:cubicBezTo>
                <a:cubicBezTo>
                  <a:pt x="3403215" y="56782"/>
                  <a:pt x="3306983" y="101057"/>
                  <a:pt x="3402817" y="65121"/>
                </a:cubicBezTo>
                <a:cubicBezTo>
                  <a:pt x="3430182" y="54860"/>
                  <a:pt x="3455565" y="38291"/>
                  <a:pt x="3484223" y="32560"/>
                </a:cubicBezTo>
                <a:cubicBezTo>
                  <a:pt x="3527950" y="23815"/>
                  <a:pt x="3838502" y="1553"/>
                  <a:pt x="3858694" y="0"/>
                </a:cubicBezTo>
                <a:cubicBezTo>
                  <a:pt x="4016080" y="5427"/>
                  <a:pt x="4174060" y="1582"/>
                  <a:pt x="4330852" y="16280"/>
                </a:cubicBezTo>
                <a:cubicBezTo>
                  <a:pt x="4350334" y="18106"/>
                  <a:pt x="4367169" y="33809"/>
                  <a:pt x="4379696" y="48840"/>
                </a:cubicBezTo>
                <a:cubicBezTo>
                  <a:pt x="4395234" y="67484"/>
                  <a:pt x="4400472" y="92746"/>
                  <a:pt x="4412259" y="113961"/>
                </a:cubicBezTo>
                <a:cubicBezTo>
                  <a:pt x="4427627" y="141622"/>
                  <a:pt x="4444822" y="168228"/>
                  <a:pt x="4461103" y="195362"/>
                </a:cubicBezTo>
                <a:cubicBezTo>
                  <a:pt x="4476730" y="257866"/>
                  <a:pt x="4474471" y="268845"/>
                  <a:pt x="4509947" y="325602"/>
                </a:cubicBezTo>
                <a:cubicBezTo>
                  <a:pt x="4524329" y="348611"/>
                  <a:pt x="4545613" y="367004"/>
                  <a:pt x="4558791" y="390723"/>
                </a:cubicBezTo>
                <a:cubicBezTo>
                  <a:pt x="4572984" y="416269"/>
                  <a:pt x="4580500" y="444990"/>
                  <a:pt x="4591354" y="472124"/>
                </a:cubicBezTo>
                <a:cubicBezTo>
                  <a:pt x="4596781" y="499257"/>
                  <a:pt x="4595260" y="528775"/>
                  <a:pt x="4607635" y="553524"/>
                </a:cubicBezTo>
                <a:cubicBezTo>
                  <a:pt x="4617932" y="574118"/>
                  <a:pt x="4643096" y="583630"/>
                  <a:pt x="4656479" y="602365"/>
                </a:cubicBezTo>
                <a:cubicBezTo>
                  <a:pt x="4670586" y="622113"/>
                  <a:pt x="4678187" y="645778"/>
                  <a:pt x="4689041" y="667485"/>
                </a:cubicBezTo>
                <a:cubicBezTo>
                  <a:pt x="4694468" y="727179"/>
                  <a:pt x="4694906" y="787538"/>
                  <a:pt x="4705323" y="846566"/>
                </a:cubicBezTo>
                <a:cubicBezTo>
                  <a:pt x="4711288" y="880365"/>
                  <a:pt x="4733247" y="910240"/>
                  <a:pt x="4737885" y="944247"/>
                </a:cubicBezTo>
                <a:cubicBezTo>
                  <a:pt x="4749640" y="1030446"/>
                  <a:pt x="4746520" y="1118069"/>
                  <a:pt x="4754167" y="1204729"/>
                </a:cubicBezTo>
                <a:cubicBezTo>
                  <a:pt x="4797531" y="1696152"/>
                  <a:pt x="4779540" y="1300615"/>
                  <a:pt x="4803011" y="1758253"/>
                </a:cubicBezTo>
                <a:cubicBezTo>
                  <a:pt x="4805279" y="1802479"/>
                  <a:pt x="4817731" y="2215063"/>
                  <a:pt x="4835573" y="2328057"/>
                </a:cubicBezTo>
                <a:cubicBezTo>
                  <a:pt x="4841164" y="2363464"/>
                  <a:pt x="4869406" y="2445827"/>
                  <a:pt x="4884417" y="2490858"/>
                </a:cubicBezTo>
                <a:cubicBezTo>
                  <a:pt x="4889844" y="2561405"/>
                  <a:pt x="4894293" y="2632035"/>
                  <a:pt x="4900699" y="2702500"/>
                </a:cubicBezTo>
                <a:cubicBezTo>
                  <a:pt x="4923882" y="2957495"/>
                  <a:pt x="4933287" y="2799978"/>
                  <a:pt x="4884417" y="3174623"/>
                </a:cubicBezTo>
                <a:cubicBezTo>
                  <a:pt x="4882197" y="3191640"/>
                  <a:pt x="4875811" y="3208115"/>
                  <a:pt x="4868136" y="3223464"/>
                </a:cubicBezTo>
                <a:cubicBezTo>
                  <a:pt x="4859385" y="3240965"/>
                  <a:pt x="4846427" y="3256024"/>
                  <a:pt x="4835573" y="3272304"/>
                </a:cubicBezTo>
                <a:cubicBezTo>
                  <a:pt x="4830146" y="3299438"/>
                  <a:pt x="4834642" y="3330682"/>
                  <a:pt x="4819292" y="3353705"/>
                </a:cubicBezTo>
                <a:cubicBezTo>
                  <a:pt x="4803823" y="3376907"/>
                  <a:pt x="4721066" y="3430037"/>
                  <a:pt x="4689041" y="3451385"/>
                </a:cubicBezTo>
                <a:cubicBezTo>
                  <a:pt x="4672760" y="3473092"/>
                  <a:pt x="4662279" y="3500735"/>
                  <a:pt x="4640198" y="3516506"/>
                </a:cubicBezTo>
                <a:cubicBezTo>
                  <a:pt x="4621989" y="3529512"/>
                  <a:pt x="4596588" y="3526639"/>
                  <a:pt x="4575072" y="3532786"/>
                </a:cubicBezTo>
                <a:cubicBezTo>
                  <a:pt x="4558570" y="3537500"/>
                  <a:pt x="4541578" y="3541391"/>
                  <a:pt x="4526228" y="3549066"/>
                </a:cubicBezTo>
                <a:cubicBezTo>
                  <a:pt x="4497924" y="3563217"/>
                  <a:pt x="4470573" y="3579514"/>
                  <a:pt x="4444822" y="3597906"/>
                </a:cubicBezTo>
                <a:cubicBezTo>
                  <a:pt x="4432331" y="3606828"/>
                  <a:pt x="4425422" y="3622570"/>
                  <a:pt x="4412259" y="3630467"/>
                </a:cubicBezTo>
                <a:cubicBezTo>
                  <a:pt x="4397543" y="3639296"/>
                  <a:pt x="4379696" y="3641320"/>
                  <a:pt x="4363415" y="3646747"/>
                </a:cubicBezTo>
                <a:cubicBezTo>
                  <a:pt x="4341707" y="3663027"/>
                  <a:pt x="4316543" y="3675510"/>
                  <a:pt x="4298290" y="3695587"/>
                </a:cubicBezTo>
                <a:cubicBezTo>
                  <a:pt x="4261784" y="3735741"/>
                  <a:pt x="4242031" y="3790775"/>
                  <a:pt x="4200602" y="3825828"/>
                </a:cubicBezTo>
                <a:cubicBezTo>
                  <a:pt x="4169049" y="3852524"/>
                  <a:pt x="4122917" y="3854878"/>
                  <a:pt x="4086632" y="3874668"/>
                </a:cubicBezTo>
                <a:cubicBezTo>
                  <a:pt x="4062810" y="3887661"/>
                  <a:pt x="4044518" y="3909128"/>
                  <a:pt x="4021507" y="3923509"/>
                </a:cubicBezTo>
                <a:cubicBezTo>
                  <a:pt x="3958066" y="3963157"/>
                  <a:pt x="3950039" y="3957337"/>
                  <a:pt x="3874975" y="3972349"/>
                </a:cubicBezTo>
                <a:cubicBezTo>
                  <a:pt x="3636182" y="3966922"/>
                  <a:pt x="3396966" y="3971283"/>
                  <a:pt x="3158597" y="3956069"/>
                </a:cubicBezTo>
                <a:cubicBezTo>
                  <a:pt x="3139069" y="3954823"/>
                  <a:pt x="3127255" y="3932259"/>
                  <a:pt x="3109753" y="3923509"/>
                </a:cubicBezTo>
                <a:cubicBezTo>
                  <a:pt x="3083612" y="3910440"/>
                  <a:pt x="3055711" y="3901209"/>
                  <a:pt x="3028346" y="3890948"/>
                </a:cubicBezTo>
                <a:cubicBezTo>
                  <a:pt x="2941720" y="3858465"/>
                  <a:pt x="2991836" y="3888974"/>
                  <a:pt x="2865533" y="3825828"/>
                </a:cubicBezTo>
                <a:cubicBezTo>
                  <a:pt x="2848031" y="3817078"/>
                  <a:pt x="2834570" y="3801214"/>
                  <a:pt x="2816689" y="3793268"/>
                </a:cubicBezTo>
                <a:cubicBezTo>
                  <a:pt x="2561368" y="3679801"/>
                  <a:pt x="2893149" y="3855915"/>
                  <a:pt x="2605032" y="3711867"/>
                </a:cubicBezTo>
                <a:cubicBezTo>
                  <a:pt x="2458713" y="3638713"/>
                  <a:pt x="2593764" y="3673046"/>
                  <a:pt x="2409656" y="3646747"/>
                </a:cubicBezTo>
                <a:cubicBezTo>
                  <a:pt x="2387947" y="3635893"/>
                  <a:pt x="2366839" y="3623746"/>
                  <a:pt x="2344530" y="3614186"/>
                </a:cubicBezTo>
                <a:cubicBezTo>
                  <a:pt x="2303596" y="3596644"/>
                  <a:pt x="2180997" y="3568458"/>
                  <a:pt x="2165436" y="3565346"/>
                </a:cubicBezTo>
                <a:cubicBezTo>
                  <a:pt x="2111165" y="3554493"/>
                  <a:pt x="2055129" y="3550287"/>
                  <a:pt x="2002623" y="3532786"/>
                </a:cubicBezTo>
                <a:lnTo>
                  <a:pt x="1904935" y="3500226"/>
                </a:lnTo>
                <a:lnTo>
                  <a:pt x="1530464" y="3532786"/>
                </a:lnTo>
                <a:cubicBezTo>
                  <a:pt x="1159071" y="3559959"/>
                  <a:pt x="1347708" y="3521491"/>
                  <a:pt x="1107150" y="3581626"/>
                </a:cubicBezTo>
                <a:lnTo>
                  <a:pt x="472178" y="3565346"/>
                </a:lnTo>
                <a:cubicBezTo>
                  <a:pt x="195652" y="3553057"/>
                  <a:pt x="496521" y="3563104"/>
                  <a:pt x="325646" y="3516506"/>
                </a:cubicBezTo>
                <a:cubicBezTo>
                  <a:pt x="283433" y="3504994"/>
                  <a:pt x="238812" y="3505653"/>
                  <a:pt x="195395" y="3500226"/>
                </a:cubicBezTo>
                <a:cubicBezTo>
                  <a:pt x="173687" y="3483946"/>
                  <a:pt x="147930" y="3471987"/>
                  <a:pt x="130270" y="3451385"/>
                </a:cubicBezTo>
                <a:cubicBezTo>
                  <a:pt x="114475" y="3432959"/>
                  <a:pt x="109494" y="3407480"/>
                  <a:pt x="97707" y="3386265"/>
                </a:cubicBezTo>
                <a:cubicBezTo>
                  <a:pt x="82339" y="3358604"/>
                  <a:pt x="65144" y="3331998"/>
                  <a:pt x="48863" y="3304864"/>
                </a:cubicBezTo>
                <a:cubicBezTo>
                  <a:pt x="38009" y="3228890"/>
                  <a:pt x="28271" y="3152749"/>
                  <a:pt x="16301" y="3076943"/>
                </a:cubicBezTo>
                <a:cubicBezTo>
                  <a:pt x="11985" y="3049611"/>
                  <a:pt x="-557" y="3023207"/>
                  <a:pt x="19" y="2995542"/>
                </a:cubicBezTo>
                <a:cubicBezTo>
                  <a:pt x="4885" y="2761992"/>
                  <a:pt x="12771" y="2528256"/>
                  <a:pt x="32582" y="2295497"/>
                </a:cubicBezTo>
                <a:cubicBezTo>
                  <a:pt x="34640" y="2271315"/>
                  <a:pt x="52658" y="2251187"/>
                  <a:pt x="65145" y="2230376"/>
                </a:cubicBezTo>
                <a:cubicBezTo>
                  <a:pt x="148030" y="2092244"/>
                  <a:pt x="101657" y="2162293"/>
                  <a:pt x="227958" y="2067575"/>
                </a:cubicBezTo>
                <a:cubicBezTo>
                  <a:pt x="249666" y="2051295"/>
                  <a:pt x="268287" y="2029755"/>
                  <a:pt x="293083" y="2018735"/>
                </a:cubicBezTo>
                <a:cubicBezTo>
                  <a:pt x="318371" y="2007497"/>
                  <a:pt x="347354" y="2007882"/>
                  <a:pt x="374490" y="2002455"/>
                </a:cubicBezTo>
                <a:lnTo>
                  <a:pt x="569866" y="1921054"/>
                </a:lnTo>
                <a:cubicBezTo>
                  <a:pt x="607959" y="1905016"/>
                  <a:pt x="643488" y="1881179"/>
                  <a:pt x="683835" y="1872214"/>
                </a:cubicBezTo>
                <a:lnTo>
                  <a:pt x="830367" y="1839654"/>
                </a:lnTo>
                <a:cubicBezTo>
                  <a:pt x="873931" y="1829404"/>
                  <a:pt x="960618" y="1807093"/>
                  <a:pt x="960618" y="1807093"/>
                </a:cubicBezTo>
                <a:cubicBezTo>
                  <a:pt x="1038071" y="1755462"/>
                  <a:pt x="1007483" y="1765336"/>
                  <a:pt x="1139712" y="1758253"/>
                </a:cubicBezTo>
                <a:cubicBezTo>
                  <a:pt x="1400066" y="1744307"/>
                  <a:pt x="1660766" y="1737713"/>
                  <a:pt x="1921216" y="1725693"/>
                </a:cubicBezTo>
                <a:cubicBezTo>
                  <a:pt x="2162559" y="1714555"/>
                  <a:pt x="2167758" y="1712162"/>
                  <a:pt x="2377093" y="1693132"/>
                </a:cubicBezTo>
                <a:cubicBezTo>
                  <a:pt x="2404229" y="1687705"/>
                  <a:pt x="2430931" y="1679249"/>
                  <a:pt x="2458500" y="1676852"/>
                </a:cubicBezTo>
                <a:cubicBezTo>
                  <a:pt x="2868274" y="1641222"/>
                  <a:pt x="2630430" y="1684797"/>
                  <a:pt x="2832970" y="1644292"/>
                </a:cubicBezTo>
                <a:cubicBezTo>
                  <a:pt x="2849251" y="1633439"/>
                  <a:pt x="2863829" y="1619439"/>
                  <a:pt x="2881814" y="1611732"/>
                </a:cubicBezTo>
                <a:cubicBezTo>
                  <a:pt x="3029004" y="1548656"/>
                  <a:pt x="2873160" y="1644635"/>
                  <a:pt x="2995784" y="1562892"/>
                </a:cubicBezTo>
                <a:cubicBezTo>
                  <a:pt x="3033773" y="1448931"/>
                  <a:pt x="3039200" y="1497771"/>
                  <a:pt x="3012065" y="1416370"/>
                </a:cubicBezTo>
                <a:cubicBezTo>
                  <a:pt x="3017492" y="1166742"/>
                  <a:pt x="3015222" y="916827"/>
                  <a:pt x="3028346" y="667485"/>
                </a:cubicBezTo>
                <a:cubicBezTo>
                  <a:pt x="3031535" y="606896"/>
                  <a:pt x="3041721" y="545963"/>
                  <a:pt x="3060909" y="488404"/>
                </a:cubicBezTo>
                <a:cubicBezTo>
                  <a:pt x="3069490" y="462662"/>
                  <a:pt x="3096575" y="447002"/>
                  <a:pt x="3109753" y="423283"/>
                </a:cubicBezTo>
                <a:cubicBezTo>
                  <a:pt x="3123946" y="397737"/>
                  <a:pt x="3133073" y="369607"/>
                  <a:pt x="3142315" y="341883"/>
                </a:cubicBezTo>
                <a:cubicBezTo>
                  <a:pt x="3159913" y="289092"/>
                  <a:pt x="3134175" y="282189"/>
                  <a:pt x="3158597" y="244202"/>
                </a:cubicBezTo>
                <a:close/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97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Observation: </a:t>
            </a:r>
            <a:r>
              <a:rPr lang="en-US" dirty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/>
              <a:t>Only need to have </a:t>
            </a:r>
            <a:r>
              <a:rPr lang="en-US" dirty="0">
                <a:solidFill>
                  <a:srgbClr val="0000FF"/>
                </a:solidFill>
              </a:rPr>
              <a:t>a subset of peers</a:t>
            </a:r>
            <a:r>
              <a:rPr lang="en-US" dirty="0"/>
              <a:t> as long as </a:t>
            </a:r>
            <a:r>
              <a:rPr lang="en-US" dirty="0">
                <a:solidFill>
                  <a:srgbClr val="FF0000"/>
                </a:solidFill>
              </a:rPr>
              <a:t>all subsets overlap</a:t>
            </a:r>
            <a:r>
              <a:rPr lang="en-US" dirty="0"/>
              <a:t>.</a:t>
            </a:r>
          </a:p>
          <a:p>
            <a:r>
              <a:rPr lang="en-US" dirty="0"/>
              <a:t>Voting set: a subset of processes that grant permission to enter a CS</a:t>
            </a:r>
          </a:p>
          <a:p>
            <a:r>
              <a:rPr lang="en-US" dirty="0"/>
              <a:t>Voting sets are chosen so that </a:t>
            </a:r>
            <a:r>
              <a:rPr lang="en-US" dirty="0">
                <a:solidFill>
                  <a:srgbClr val="0000FF"/>
                </a:solidFill>
              </a:rPr>
              <a:t>for any two processes</a:t>
            </a:r>
            <a:r>
              <a:rPr lang="en-US" dirty="0"/>
              <a:t>, p</a:t>
            </a:r>
            <a:r>
              <a:rPr lang="en-US" baseline="-25000" dirty="0"/>
              <a:t>i</a:t>
            </a:r>
            <a:r>
              <a:rPr lang="en-US" dirty="0"/>
              <a:t> and 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, their corresponding voting sets have </a:t>
            </a:r>
            <a:r>
              <a:rPr lang="en-US" dirty="0">
                <a:solidFill>
                  <a:srgbClr val="FF0000"/>
                </a:solidFill>
              </a:rPr>
              <a:t>at least one common process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process p</a:t>
            </a:r>
            <a:r>
              <a:rPr lang="en-US" baseline="-25000" dirty="0"/>
              <a:t>i</a:t>
            </a:r>
            <a:r>
              <a:rPr lang="en-US" dirty="0"/>
              <a:t> is associated with a voting set v</a:t>
            </a:r>
            <a:r>
              <a:rPr lang="en-US" baseline="-25000" dirty="0"/>
              <a:t>i</a:t>
            </a:r>
            <a:r>
              <a:rPr lang="en-US" dirty="0"/>
              <a:t> (of processes)</a:t>
            </a:r>
          </a:p>
          <a:p>
            <a:pPr lvl="1"/>
            <a:r>
              <a:rPr lang="en-US" dirty="0"/>
              <a:t>Each process belongs to its own voting set</a:t>
            </a:r>
          </a:p>
          <a:p>
            <a:pPr lvl="1"/>
            <a:r>
              <a:rPr lang="en-US" dirty="0"/>
              <a:t>The intersection of any two voting sets is non-empty</a:t>
            </a:r>
          </a:p>
          <a:p>
            <a:pPr lvl="1"/>
            <a:r>
              <a:rPr lang="en-US" dirty="0"/>
              <a:t>Each voting set is of size K</a:t>
            </a:r>
          </a:p>
          <a:p>
            <a:pPr lvl="1"/>
            <a:r>
              <a:rPr lang="en-US" dirty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4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dirty="0"/>
              <a:t>Multicasts messages to a (voting) subset of processes</a:t>
            </a:r>
          </a:p>
          <a:p>
            <a:pPr lvl="1"/>
            <a:r>
              <a:rPr lang="en-US" dirty="0"/>
              <a:t>To access a critical section, p</a:t>
            </a:r>
            <a:r>
              <a:rPr lang="en-US" baseline="-25000" dirty="0"/>
              <a:t>i</a:t>
            </a:r>
            <a:r>
              <a:rPr lang="en-US" dirty="0"/>
              <a:t> requests permission from all other processes in its own voting set v</a:t>
            </a:r>
            <a:r>
              <a:rPr lang="en-US" baseline="-25000" dirty="0"/>
              <a:t>i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Voting set member gives permission to only one requestor at a time, and queues all other requests</a:t>
            </a:r>
          </a:p>
          <a:p>
            <a:pPr lvl="1"/>
            <a:r>
              <a:rPr lang="en-US" dirty="0"/>
              <a:t>Guarantees safety </a:t>
            </a:r>
          </a:p>
          <a:p>
            <a:pPr lvl="1"/>
            <a:r>
              <a:rPr lang="en-US" dirty="0" err="1"/>
              <a:t>Maekawa</a:t>
            </a:r>
            <a:r>
              <a:rPr lang="en-US" dirty="0"/>
              <a:t> showed that K=M=</a:t>
            </a:r>
            <a:r>
              <a:rPr lang="en-US" dirty="0">
                <a:sym typeface="Symbol" charset="0"/>
              </a:rPr>
              <a:t>N works best</a:t>
            </a:r>
            <a:endParaRPr lang="en-US" dirty="0"/>
          </a:p>
          <a:p>
            <a:pPr lvl="1"/>
            <a:r>
              <a:rPr lang="en-US" dirty="0"/>
              <a:t>One way of doing this is to put N processes in a </a:t>
            </a:r>
            <a:r>
              <a:rPr lang="en-US" dirty="0">
                <a:sym typeface="Symbol" charset="0"/>
              </a:rPr>
              <a:t>N by N  matrix and take union of row &amp; column containing p</a:t>
            </a:r>
            <a:r>
              <a:rPr lang="en-US" baseline="-25000" dirty="0">
                <a:sym typeface="Symbol" charset="0"/>
              </a:rPr>
              <a:t>i</a:t>
            </a:r>
            <a:r>
              <a:rPr lang="en-US" dirty="0">
                <a:sym typeface="Symbol" charset="0"/>
              </a:rPr>
              <a:t> as its voting 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3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-Shape 8"/>
          <p:cNvSpPr/>
          <p:nvPr/>
        </p:nvSpPr>
        <p:spPr bwMode="auto">
          <a:xfrm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L-Shape 21"/>
          <p:cNvSpPr/>
          <p:nvPr/>
        </p:nvSpPr>
        <p:spPr bwMode="auto">
          <a:xfrm rot="108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Cross 18"/>
          <p:cNvSpPr/>
          <p:nvPr/>
        </p:nvSpPr>
        <p:spPr bwMode="auto">
          <a:xfrm>
            <a:off x="2286000" y="1600200"/>
            <a:ext cx="4800600" cy="4800600"/>
          </a:xfrm>
          <a:prstGeom prst="plus">
            <a:avLst>
              <a:gd name="adj" fmla="val 3371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438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962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86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438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962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P4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486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P5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2438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P6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962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P7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486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P8</a:t>
            </a:r>
          </a:p>
        </p:txBody>
      </p:sp>
      <p:sp>
        <p:nvSpPr>
          <p:cNvPr id="8" name="L-Shape 7"/>
          <p:cNvSpPr/>
          <p:nvPr/>
        </p:nvSpPr>
        <p:spPr bwMode="auto">
          <a:xfrm rot="5400000">
            <a:off x="2286000" y="1600200"/>
            <a:ext cx="4800600" cy="4800600"/>
          </a:xfrm>
          <a:prstGeom prst="corner">
            <a:avLst>
              <a:gd name="adj1" fmla="val 33467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L-Shape 20"/>
          <p:cNvSpPr/>
          <p:nvPr/>
        </p:nvSpPr>
        <p:spPr bwMode="auto">
          <a:xfrm rot="162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83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2" grpId="0" animBg="1"/>
      <p:bldP spid="22" grpId="1" animBg="1"/>
      <p:bldP spid="19" grpId="0" animBg="1"/>
      <p:bldP spid="19" grpId="1" animBg="1"/>
      <p:bldP spid="8" grpId="0" animBg="1"/>
      <p:bldP spid="8" grpId="1" animBg="1"/>
      <p:bldP spid="21" grpId="0" animBg="1"/>
      <p:bldP spid="2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Maekawa</a:t>
            </a:r>
            <a:r>
              <a:rPr lang="ja-JP" altLang="en-US"/>
              <a:t>’</a:t>
            </a:r>
            <a:r>
              <a:rPr lang="en-US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Maekawa</a:t>
            </a:r>
            <a:r>
              <a:rPr lang="ja-JP" altLang="en-US"/>
              <a:t>’</a:t>
            </a:r>
            <a:r>
              <a:rPr lang="en-US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6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Maekawa</a:t>
            </a:r>
            <a:r>
              <a:rPr lang="ja-JP" altLang="en-US"/>
              <a:t>’</a:t>
            </a:r>
            <a:r>
              <a:rPr lang="en-US"/>
              <a:t>s Algorithm – Analysis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 charset="0"/>
              </a:rPr>
              <a:t>Bandwidth: 2N messages per entry, N messages per exit</a:t>
            </a:r>
          </a:p>
          <a:p>
            <a:pPr lvl="1"/>
            <a:r>
              <a:rPr lang="en-US" dirty="0">
                <a:sym typeface="Symbol" charset="0"/>
              </a:rPr>
              <a:t>Better than </a:t>
            </a:r>
            <a:r>
              <a:rPr lang="en-US" dirty="0" err="1">
                <a:sym typeface="Symbol" charset="0"/>
              </a:rPr>
              <a:t>Ricart</a:t>
            </a:r>
            <a:r>
              <a:rPr lang="en-US" dirty="0">
                <a:sym typeface="Symbol" charset="0"/>
              </a:rPr>
              <a:t> and </a:t>
            </a:r>
            <a:r>
              <a:rPr lang="en-US" dirty="0" err="1">
                <a:sym typeface="Symbol" charset="0"/>
              </a:rPr>
              <a:t>Agrawala</a:t>
            </a:r>
            <a:r>
              <a:rPr lang="ja-JP" altLang="en-US" dirty="0">
                <a:sym typeface="Symbol" charset="0"/>
              </a:rPr>
              <a:t>’</a:t>
            </a:r>
            <a:r>
              <a:rPr lang="en-US" dirty="0" err="1">
                <a:sym typeface="Symbol" charset="0"/>
              </a:rPr>
              <a:t>s</a:t>
            </a:r>
            <a:r>
              <a:rPr lang="en-US" dirty="0">
                <a:sym typeface="Symbol" charset="0"/>
              </a:rPr>
              <a:t> (2(N-1) and N-1 messages)</a:t>
            </a:r>
          </a:p>
          <a:p>
            <a:r>
              <a:rPr lang="en-US" dirty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>
                <a:sym typeface="Symbol" charset="0"/>
              </a:rPr>
              <a:t>Same as </a:t>
            </a:r>
            <a:r>
              <a:rPr lang="en-US" dirty="0" err="1">
                <a:sym typeface="Symbol" charset="0"/>
              </a:rPr>
              <a:t>Ricart</a:t>
            </a:r>
            <a:r>
              <a:rPr lang="en-US" dirty="0">
                <a:sym typeface="Symbol" charset="0"/>
              </a:rPr>
              <a:t> and </a:t>
            </a:r>
            <a:r>
              <a:rPr lang="en-US" dirty="0" err="1">
                <a:sym typeface="Symbol" charset="0"/>
              </a:rPr>
              <a:t>Agrawala</a:t>
            </a:r>
            <a:endParaRPr lang="en-US" dirty="0">
              <a:sym typeface="Symbol" charset="0"/>
            </a:endParaRPr>
          </a:p>
          <a:p>
            <a:r>
              <a:rPr lang="en-US" dirty="0">
                <a:sym typeface="Symbol" charset="0"/>
              </a:rPr>
              <a:t>Synchronization delay: One round-trip time </a:t>
            </a:r>
            <a:r>
              <a:rPr lang="en-US">
                <a:sym typeface="Symbol" charset="0"/>
              </a:rPr>
              <a:t>(two hops)</a:t>
            </a:r>
            <a:endParaRPr lang="en-US" dirty="0">
              <a:sym typeface="Symbol" charset="0"/>
            </a:endParaRPr>
          </a:p>
          <a:p>
            <a:pPr lvl="1"/>
            <a:r>
              <a:rPr lang="en-US" dirty="0">
                <a:sym typeface="Symbol" charset="0"/>
              </a:rPr>
              <a:t>Worse than </a:t>
            </a:r>
            <a:r>
              <a:rPr lang="en-US" dirty="0" err="1">
                <a:sym typeface="Symbol" charset="0"/>
              </a:rPr>
              <a:t>Ricart</a:t>
            </a:r>
            <a:r>
              <a:rPr lang="en-US" dirty="0">
                <a:sym typeface="Symbol" charset="0"/>
              </a:rPr>
              <a:t> and </a:t>
            </a:r>
            <a:r>
              <a:rPr lang="en-US" dirty="0" err="1">
                <a:sym typeface="Symbol" charset="0"/>
              </a:rPr>
              <a:t>Agrawala</a:t>
            </a:r>
            <a:endParaRPr lang="en-US" dirty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May not guarantee </a:t>
            </a:r>
            <a:r>
              <a:rPr lang="en-US" sz="2400" dirty="0" err="1">
                <a:solidFill>
                  <a:srgbClr val="FF0000"/>
                </a:solidFill>
              </a:rPr>
              <a:t>liveness</a:t>
            </a:r>
            <a:r>
              <a:rPr lang="en-US" sz="2400" dirty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6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Mutual exclusion</a:t>
            </a:r>
          </a:p>
          <a:p>
            <a:pPr lvl="1"/>
            <a:r>
              <a:rPr lang="en-US" dirty="0"/>
              <a:t>Coordinator-based token</a:t>
            </a:r>
          </a:p>
          <a:p>
            <a:pPr lvl="1"/>
            <a:r>
              <a:rPr lang="en-US" dirty="0"/>
              <a:t>Token ring</a:t>
            </a:r>
          </a:p>
          <a:p>
            <a:pPr lvl="1"/>
            <a:r>
              <a:rPr lang="en-US" dirty="0" err="1"/>
              <a:t>Ricart</a:t>
            </a:r>
            <a:r>
              <a:rPr lang="en-US" dirty="0"/>
              <a:t> and </a:t>
            </a:r>
            <a:r>
              <a:rPr lang="en-US" dirty="0" err="1"/>
              <a:t>Agrawala’s</a:t>
            </a:r>
            <a:r>
              <a:rPr lang="en-US" dirty="0"/>
              <a:t> timestamp algorithm</a:t>
            </a:r>
          </a:p>
          <a:p>
            <a:pPr lvl="1"/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Mutual Exclusion?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Bank’s Servers in the Cloud: Think of two simultaneous deposits of $10,000 into your bank account, each from one ATM connected to a different server. </a:t>
            </a:r>
          </a:p>
          <a:p>
            <a:pPr lvl="1"/>
            <a:r>
              <a:rPr lang="en-US" dirty="0"/>
              <a:t>Both ATMs read initial amount of $1000 concurrently from the bank’s cloud server</a:t>
            </a:r>
          </a:p>
          <a:p>
            <a:pPr lvl="1"/>
            <a:r>
              <a:rPr lang="en-US" dirty="0"/>
              <a:t>Both ATMs add $10,000 to this amount (locally at the ATM)</a:t>
            </a:r>
          </a:p>
          <a:p>
            <a:pPr lvl="1"/>
            <a:r>
              <a:rPr lang="en-US" dirty="0"/>
              <a:t>Both write the final amount to the server</a:t>
            </a:r>
          </a:p>
          <a:p>
            <a:pPr lvl="1"/>
            <a:r>
              <a:rPr lang="en-US" dirty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Mutual Exclusion?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Bank’s Servers in the Cloud: Think of two simultaneous deposits of $10,000 into your bank account, each from one ATM connected to a different server. </a:t>
            </a:r>
          </a:p>
          <a:p>
            <a:pPr lvl="1"/>
            <a:r>
              <a:rPr lang="en-US" dirty="0"/>
              <a:t>Both ATMs read initial amount of $1000 concurrently from the bank’s cloud server</a:t>
            </a:r>
          </a:p>
          <a:p>
            <a:pPr lvl="1"/>
            <a:r>
              <a:rPr lang="en-US" dirty="0"/>
              <a:t>Both ATMs add $10,000 to this amount (locally at the ATM)</a:t>
            </a:r>
          </a:p>
          <a:p>
            <a:pPr lvl="1"/>
            <a:r>
              <a:rPr lang="en-US" dirty="0"/>
              <a:t>Both write the final amount to the server</a:t>
            </a:r>
          </a:p>
          <a:p>
            <a:pPr lvl="1"/>
            <a:r>
              <a:rPr lang="en-US" dirty="0"/>
              <a:t>What’s wrong?</a:t>
            </a:r>
          </a:p>
          <a:p>
            <a:pPr lvl="1"/>
            <a:endParaRPr lang="en-US" dirty="0"/>
          </a:p>
          <a:p>
            <a:r>
              <a:rPr lang="en-US" dirty="0"/>
              <a:t>The ATMs need mutually exclusive access to your  account entry at the server (or, to executing the code that modifies the account entry)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Critical section problem</a:t>
            </a:r>
          </a:p>
          <a:p>
            <a:pPr lvl="1"/>
            <a:r>
              <a:rPr lang="en-US" dirty="0"/>
              <a:t>Piece of code (at all clients) for which we need to ensure there is at most one client executing it at any point of time.</a:t>
            </a:r>
          </a:p>
          <a:p>
            <a:r>
              <a:rPr lang="en-US" dirty="0"/>
              <a:t> Solutions:</a:t>
            </a:r>
          </a:p>
          <a:p>
            <a:pPr lvl="1"/>
            <a:r>
              <a:rPr lang="en-US" dirty="0"/>
              <a:t> Semaphores, </a:t>
            </a:r>
            <a:r>
              <a:rPr lang="en-US" dirty="0" err="1"/>
              <a:t>mutexes</a:t>
            </a:r>
            <a:r>
              <a:rPr lang="en-US" dirty="0"/>
              <a:t>, etc. in single-node OS</a:t>
            </a:r>
          </a:p>
          <a:p>
            <a:pPr lvl="1"/>
            <a:r>
              <a:rPr lang="en-US" dirty="0"/>
              <a:t> We’ll see the solutions for distributed systems. </a:t>
            </a:r>
          </a:p>
          <a:p>
            <a:r>
              <a:rPr lang="en-US" dirty="0"/>
              <a:t>Mutual exclusion requirements:</a:t>
            </a:r>
          </a:p>
          <a:p>
            <a:pPr lvl="1"/>
            <a:r>
              <a:rPr lang="en-US" b="1" dirty="0"/>
              <a:t>Safety</a:t>
            </a:r>
            <a:r>
              <a:rPr lang="en-US" dirty="0"/>
              <a:t> – At most one process/thread may execute in CS at any time</a:t>
            </a:r>
          </a:p>
          <a:p>
            <a:pPr lvl="1"/>
            <a:r>
              <a:rPr lang="en-US" b="1" dirty="0" err="1"/>
              <a:t>Liveness</a:t>
            </a:r>
            <a:r>
              <a:rPr lang="en-US" dirty="0"/>
              <a:t> – Every request for a CS is eventually granted</a:t>
            </a:r>
          </a:p>
          <a:p>
            <a:pPr lvl="1"/>
            <a:r>
              <a:rPr lang="en-US" b="1" dirty="0"/>
              <a:t>Ordering</a:t>
            </a:r>
            <a:r>
              <a:rPr lang="en-US" dirty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/>
              <a:t>Allows two operations:</a:t>
            </a:r>
          </a:p>
          <a:p>
            <a:pPr marL="457200" lvl="1" indent="0">
              <a:buNone/>
            </a:pPr>
            <a:r>
              <a:rPr lang="en-US" dirty="0"/>
              <a:t>	lock()</a:t>
            </a:r>
          </a:p>
          <a:p>
            <a:pPr marL="457200" lvl="1" indent="0">
              <a:buNone/>
            </a:pPr>
            <a:r>
              <a:rPr lang="en-US" dirty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/>
              <a:t>			if lock not in use:</a:t>
            </a:r>
          </a:p>
          <a:p>
            <a:pPr marL="457200" lvl="1" indent="0">
              <a:buNone/>
            </a:pPr>
            <a:r>
              <a:rPr lang="en-US" dirty="0"/>
              <a:t>				label lock in use</a:t>
            </a:r>
          </a:p>
          <a:p>
            <a:pPr marL="457200" lvl="1" indent="0">
              <a:buNone/>
            </a:pPr>
            <a:r>
              <a:rPr lang="en-US" dirty="0"/>
              <a:t>				break	</a:t>
            </a:r>
          </a:p>
          <a:p>
            <a:pPr marL="457200" lvl="1" indent="0">
              <a:buNone/>
            </a:pPr>
            <a:r>
              <a:rPr lang="en-US" dirty="0"/>
              <a:t>	unlock()</a:t>
            </a:r>
          </a:p>
          <a:p>
            <a:pPr marL="457200" lvl="1" indent="0">
              <a:buNone/>
            </a:pPr>
            <a:r>
              <a:rPr lang="en-US" dirty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synchronize access of multiple threads to common data structures</a:t>
            </a:r>
          </a:p>
          <a:p>
            <a:r>
              <a:rPr lang="en-US" dirty="0"/>
              <a:t>Semaphore S=1;</a:t>
            </a:r>
          </a:p>
          <a:p>
            <a:pPr lvl="1"/>
            <a:r>
              <a:rPr lang="en-US" dirty="0"/>
              <a:t>Allows two operations</a:t>
            </a:r>
          </a:p>
          <a:p>
            <a:pPr lvl="1"/>
            <a:r>
              <a:rPr lang="en-US" dirty="0" err="1"/>
              <a:t>wait(S</a:t>
            </a:r>
            <a:r>
              <a:rPr lang="en-US" dirty="0"/>
              <a:t>) (or P(S)): </a:t>
            </a:r>
          </a:p>
          <a:p>
            <a:pPr lvl="1">
              <a:buNone/>
            </a:pPr>
            <a:r>
              <a:rPr lang="en-US" dirty="0"/>
              <a:t>		while(1){ // each execution of the while loop is atomic</a:t>
            </a:r>
          </a:p>
          <a:p>
            <a:pPr lvl="1">
              <a:buNone/>
            </a:pPr>
            <a:r>
              <a:rPr lang="en-US" dirty="0"/>
              <a:t>		  if (S &gt; 0)</a:t>
            </a:r>
          </a:p>
          <a:p>
            <a:pPr lvl="1">
              <a:buNone/>
            </a:pPr>
            <a:r>
              <a:rPr lang="en-US" dirty="0"/>
              <a:t>		     S--;</a:t>
            </a:r>
          </a:p>
          <a:p>
            <a:pPr lvl="1">
              <a:buNone/>
            </a:pPr>
            <a:r>
              <a:rPr lang="en-US" dirty="0"/>
              <a:t>		     break;</a:t>
            </a:r>
          </a:p>
          <a:p>
            <a:pPr lvl="1">
              <a:buNone/>
            </a:pPr>
            <a:r>
              <a:rPr lang="en-US" dirty="0"/>
              <a:t>		}</a:t>
            </a:r>
          </a:p>
          <a:p>
            <a:pPr lvl="1"/>
            <a:r>
              <a:rPr lang="en-US" dirty="0" err="1"/>
              <a:t>signal(S</a:t>
            </a:r>
            <a:r>
              <a:rPr lang="en-US" dirty="0"/>
              <a:t>) (or V(S)): </a:t>
            </a:r>
          </a:p>
          <a:p>
            <a:pPr lvl="1">
              <a:buNone/>
            </a:pPr>
            <a:r>
              <a:rPr lang="en-US" dirty="0"/>
              <a:t>		S++;</a:t>
            </a:r>
          </a:p>
          <a:p>
            <a:pPr lvl="1"/>
            <a:r>
              <a:rPr lang="en-US" dirty="0"/>
              <a:t>Each while loop execution and S++ are each atomic operations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Are </a:t>
            </a:r>
            <a:r>
              <a:rPr lang="en-US" dirty="0" err="1"/>
              <a:t>Mutexes</a:t>
            </a:r>
            <a:r>
              <a:rPr lang="en-US" dirty="0"/>
              <a:t> Used?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000" dirty="0" err="1"/>
              <a:t>mutex</a:t>
            </a:r>
            <a:r>
              <a:rPr lang="en-US" sz="2000" dirty="0"/>
              <a:t> L= UNLOCKED;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/>
              <a:t>ATM1:</a:t>
            </a:r>
          </a:p>
          <a:p>
            <a:pPr marL="118872" indent="0">
              <a:buNone/>
            </a:pPr>
            <a:r>
              <a:rPr lang="en-US" sz="2000" dirty="0"/>
              <a:t>    lock(L); // enter</a:t>
            </a:r>
          </a:p>
          <a:p>
            <a:pPr marL="118872" indent="0">
              <a:buNone/>
            </a:pPr>
            <a:r>
              <a:rPr lang="en-US" sz="2000" dirty="0"/>
              <a:t>	     // critical section</a:t>
            </a:r>
          </a:p>
          <a:p>
            <a:pPr marL="118872" indent="0">
              <a:buNone/>
            </a:pPr>
            <a:r>
              <a:rPr lang="en-US" sz="2000" dirty="0"/>
              <a:t>    obtain bank amount;</a:t>
            </a:r>
          </a:p>
          <a:p>
            <a:pPr marL="118872" indent="0">
              <a:buNone/>
            </a:pPr>
            <a:r>
              <a:rPr lang="en-US" sz="2000" dirty="0"/>
              <a:t>    add in deposit;</a:t>
            </a:r>
          </a:p>
          <a:p>
            <a:pPr marL="118872" indent="0">
              <a:buNone/>
            </a:pPr>
            <a:r>
              <a:rPr lang="en-US" sz="2000" dirty="0"/>
              <a:t>    update bank amount;</a:t>
            </a:r>
          </a:p>
          <a:p>
            <a:pPr marL="118872" indent="0">
              <a:buNone/>
            </a:pPr>
            <a:r>
              <a:rPr lang="en-US" sz="2000" dirty="0"/>
              <a:t>    unlock(L); // exit</a:t>
            </a:r>
          </a:p>
          <a:p>
            <a:pPr marL="118872" indent="0">
              <a:buNone/>
            </a:pPr>
            <a:r>
              <a:rPr lang="en-US" sz="2000" dirty="0"/>
              <a:t>	</a:t>
            </a:r>
          </a:p>
          <a:p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000" dirty="0"/>
              <a:t>extern </a:t>
            </a:r>
            <a:r>
              <a:rPr lang="en-US" sz="2000" dirty="0" err="1"/>
              <a:t>mutex</a:t>
            </a:r>
            <a:r>
              <a:rPr lang="en-US" sz="2000" dirty="0"/>
              <a:t> L;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/>
              <a:t>ATM2	</a:t>
            </a:r>
          </a:p>
          <a:p>
            <a:pPr marL="118872" indent="0">
              <a:buNone/>
            </a:pPr>
            <a:r>
              <a:rPr lang="en-US" sz="2000" dirty="0"/>
              <a:t>    lock(L); // enter</a:t>
            </a:r>
          </a:p>
          <a:p>
            <a:pPr marL="118872" indent="0">
              <a:buNone/>
            </a:pPr>
            <a:r>
              <a:rPr lang="en-US" sz="2000" dirty="0"/>
              <a:t>	     // critical section</a:t>
            </a:r>
          </a:p>
          <a:p>
            <a:pPr marL="118872" indent="0">
              <a:buNone/>
            </a:pPr>
            <a:r>
              <a:rPr lang="en-US" sz="2000" dirty="0"/>
              <a:t>    obtain bank amount;</a:t>
            </a:r>
          </a:p>
          <a:p>
            <a:pPr marL="118872" indent="0">
              <a:buNone/>
            </a:pPr>
            <a:r>
              <a:rPr lang="en-US" sz="2000" dirty="0"/>
              <a:t>    add in deposit;</a:t>
            </a:r>
          </a:p>
          <a:p>
            <a:pPr marL="118872" indent="0">
              <a:buNone/>
            </a:pPr>
            <a:r>
              <a:rPr lang="en-US" sz="2000" dirty="0"/>
              <a:t>    update bank amount;</a:t>
            </a:r>
          </a:p>
          <a:p>
            <a:pPr marL="118872" indent="0">
              <a:buNone/>
            </a:pPr>
            <a:r>
              <a:rPr lang="en-US" sz="2000" dirty="0"/>
              <a:t>    unlock(L); // exit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/>
              <a:t>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Assumptions/System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all the algorithms studied, we make the following assumptions:</a:t>
            </a:r>
          </a:p>
          <a:p>
            <a:pPr lvl="1"/>
            <a:r>
              <a:rPr lang="en-US" dirty="0"/>
              <a:t>Each pair of processes is connected by reliable channels (such as TCP). </a:t>
            </a:r>
          </a:p>
          <a:p>
            <a:pPr lvl="1"/>
            <a:r>
              <a:rPr lang="en-US" dirty="0"/>
              <a:t>Messages are eventually delivered to recipients’ input buffer in FIFO order.</a:t>
            </a:r>
          </a:p>
          <a:p>
            <a:pPr lvl="1"/>
            <a:r>
              <a:rPr lang="en-US" dirty="0"/>
              <a:t>Processes do not fail</a:t>
            </a:r>
          </a:p>
          <a:p>
            <a:r>
              <a:rPr lang="en-US" dirty="0"/>
              <a:t>Four algorithms</a:t>
            </a:r>
          </a:p>
          <a:p>
            <a:pPr lvl="1"/>
            <a:r>
              <a:rPr lang="en-US" dirty="0"/>
              <a:t>Centralized control</a:t>
            </a:r>
          </a:p>
          <a:p>
            <a:pPr lvl="1"/>
            <a:r>
              <a:rPr lang="en-US" dirty="0"/>
              <a:t>Token ring</a:t>
            </a:r>
          </a:p>
          <a:p>
            <a:pPr lvl="1"/>
            <a:r>
              <a:rPr lang="en-US" dirty="0" err="1"/>
              <a:t>Ricart</a:t>
            </a:r>
            <a:r>
              <a:rPr lang="en-US" dirty="0"/>
              <a:t> and </a:t>
            </a:r>
            <a:r>
              <a:rPr lang="en-US" dirty="0" err="1"/>
              <a:t>Agrawala</a:t>
            </a:r>
            <a:endParaRPr lang="en-US" dirty="0"/>
          </a:p>
          <a:p>
            <a:pPr lvl="1"/>
            <a:r>
              <a:rPr lang="en-US" dirty="0" err="1"/>
              <a:t>Maekawa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25946</TotalTime>
  <Pages>12</Pages>
  <Words>2216</Words>
  <Application>Microsoft Macintosh PowerPoint</Application>
  <PresentationFormat>Letter Paper (8.5x11 in)</PresentationFormat>
  <Paragraphs>332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ＭＳ Ｐゴシック</vt:lpstr>
      <vt:lpstr>Arial</vt:lpstr>
      <vt:lpstr>Calibri</vt:lpstr>
      <vt:lpstr>Helv</vt:lpstr>
      <vt:lpstr>Helvetica</vt:lpstr>
      <vt:lpstr>Symbol</vt:lpstr>
      <vt:lpstr>Times</vt:lpstr>
      <vt:lpstr>Times New Roman</vt:lpstr>
      <vt:lpstr>CS252-template</vt:lpstr>
      <vt:lpstr>Office Theme</vt:lpstr>
      <vt:lpstr>CSE 486/586 Distributed Systems Mutual Exclusion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Assumptions/System Model</vt:lpstr>
      <vt:lpstr>Distributed Mutual Exclusion Performance Criteria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4. Maekawa’s Algorithm</vt:lpstr>
      <vt:lpstr>4. Maekawa’s Algorithm</vt:lpstr>
      <vt:lpstr>4. Maekawa’s Algorithm </vt:lpstr>
      <vt:lpstr>4. Maekawa’s Algorithm</vt:lpstr>
      <vt:lpstr>Maekawa’s Algorithm – Part 1</vt:lpstr>
      <vt:lpstr>Maekawa’s Algorithm – Part 2</vt:lpstr>
      <vt:lpstr>Maekawa’s Algorithm – Analysis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956</cp:revision>
  <cp:lastPrinted>2016-03-04T16:57:33Z</cp:lastPrinted>
  <dcterms:created xsi:type="dcterms:W3CDTF">2012-02-27T15:42:16Z</dcterms:created>
  <dcterms:modified xsi:type="dcterms:W3CDTF">2020-03-09T15:47:32Z</dcterms:modified>
  <cp:category/>
</cp:coreProperties>
</file>