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903" r:id="rId4"/>
    <p:sldId id="894" r:id="rId5"/>
    <p:sldId id="895" r:id="rId6"/>
    <p:sldId id="896" r:id="rId7"/>
    <p:sldId id="897" r:id="rId8"/>
    <p:sldId id="921" r:id="rId9"/>
    <p:sldId id="898" r:id="rId10"/>
    <p:sldId id="920" r:id="rId11"/>
    <p:sldId id="899" r:id="rId12"/>
    <p:sldId id="900" r:id="rId13"/>
    <p:sldId id="901" r:id="rId14"/>
    <p:sldId id="902" r:id="rId15"/>
    <p:sldId id="819" r:id="rId16"/>
    <p:sldId id="906" r:id="rId17"/>
    <p:sldId id="907" r:id="rId18"/>
    <p:sldId id="908" r:id="rId19"/>
    <p:sldId id="911" r:id="rId20"/>
    <p:sldId id="912" r:id="rId21"/>
    <p:sldId id="913" r:id="rId22"/>
    <p:sldId id="914" r:id="rId23"/>
    <p:sldId id="915" r:id="rId24"/>
    <p:sldId id="916" r:id="rId25"/>
    <p:sldId id="917" r:id="rId26"/>
    <p:sldId id="918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2" autoAdjust="0"/>
    <p:restoredTop sz="80099" autoAdjust="0"/>
  </p:normalViewPr>
  <p:slideViewPr>
    <p:cSldViewPr>
      <p:cViewPr varScale="1">
        <p:scale>
          <a:sx n="82" d="100"/>
          <a:sy n="82" d="100"/>
        </p:scale>
        <p:origin x="14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37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0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Leader Election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>
                <a:sym typeface="Wingdings" charset="0"/>
              </a:rPr>
              <a:t>the counter-clockwise neighbor (@ the initiator) has the highest </a:t>
            </a:r>
            <a:r>
              <a:rPr lang="en-US" dirty="0" err="1">
                <a:sym typeface="Wingdings" charset="0"/>
              </a:rPr>
              <a:t>attr</a:t>
            </a:r>
            <a:r>
              <a:rPr lang="en-US" dirty="0">
                <a:sym typeface="Wingdings" charset="0"/>
              </a:rPr>
              <a:t>.</a:t>
            </a:r>
          </a:p>
          <a:p>
            <a:r>
              <a:rPr lang="en-GB" dirty="0"/>
              <a:t>In the example: 	</a:t>
            </a:r>
          </a:p>
          <a:p>
            <a:pPr lvl="1"/>
            <a:r>
              <a:rPr lang="en-GB" dirty="0"/>
              <a:t>The election was started by process 17.</a:t>
            </a:r>
          </a:p>
          <a:p>
            <a:pPr lvl="1"/>
            <a:r>
              <a:rPr lang="en-GB" dirty="0"/>
              <a:t>The highest process identifier encountered so far is 24</a:t>
            </a:r>
          </a:p>
          <a:p>
            <a:pPr lvl="1"/>
            <a:r>
              <a:rPr lang="en-GB" dirty="0"/>
              <a:t>(final leader will be 33)</a:t>
            </a:r>
            <a:br>
              <a:rPr lang="en-GB" dirty="0"/>
            </a:b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>
                <a:sym typeface="Wingdings" charset="0"/>
              </a:rPr>
              <a:t>N-1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>
                <a:sym typeface="Wingdings" charset="0"/>
              </a:rPr>
              <a:t>Another N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>
                <a:sym typeface="Wingdings" charset="0"/>
              </a:rPr>
              <a:t>Another N </a:t>
            </a:r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>
                <a:sym typeface="Wingdings" charset="0"/>
              </a:rPr>
              <a:t>messages to announce winner</a:t>
            </a:r>
          </a:p>
          <a:p>
            <a:r>
              <a:rPr lang="en-US" dirty="0">
                <a:sym typeface="Wingdings" charset="0"/>
              </a:rPr>
              <a:t>Total Message Complexity = 3N-1</a:t>
            </a:r>
          </a:p>
          <a:p>
            <a:r>
              <a:rPr lang="en-US" dirty="0">
                <a:sym typeface="Wingdings" charset="0"/>
              </a:rPr>
              <a:t>Turnaround time = 3N-1</a:t>
            </a:r>
          </a:p>
          <a:p>
            <a:pPr lvl="1"/>
            <a:endParaRPr lang="en-US" dirty="0">
              <a:sym typeface="Wingdings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Safety: highest process elected</a:t>
            </a:r>
          </a:p>
          <a:p>
            <a:r>
              <a:rPr lang="en-US" dirty="0"/>
              <a:t>Liveness: complete after 3N-1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Ring Election </a:t>
            </a:r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forever?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PA2B</a:t>
            </a:r>
          </a:p>
          <a:p>
            <a:pPr lvl="1"/>
            <a:r>
              <a:rPr lang="en-US" dirty="0"/>
              <a:t>20% penalty deadline: 4/6 11:59 pm</a:t>
            </a:r>
          </a:p>
          <a:p>
            <a:r>
              <a:rPr lang="en-US" dirty="0"/>
              <a:t>PA3 and PA4</a:t>
            </a:r>
          </a:p>
          <a:p>
            <a:pPr lvl="1"/>
            <a:r>
              <a:rPr lang="en-US" dirty="0"/>
              <a:t>No penalty deadline: 5/17 11:59 pm</a:t>
            </a:r>
          </a:p>
          <a:p>
            <a:pPr lvl="1"/>
            <a:r>
              <a:rPr lang="en-US" dirty="0"/>
              <a:t>20% penalty deadline: 5/19 11:59 pm</a:t>
            </a:r>
          </a:p>
          <a:p>
            <a:pPr lvl="1"/>
            <a:r>
              <a:rPr lang="en-US" dirty="0"/>
              <a:t>No more extension will be given.</a:t>
            </a:r>
          </a:p>
          <a:p>
            <a:r>
              <a:rPr lang="en-US" dirty="0"/>
              <a:t>Zoom for office hours</a:t>
            </a:r>
          </a:p>
          <a:p>
            <a:pPr lvl="1"/>
            <a:r>
              <a:rPr lang="en-US" dirty="0"/>
              <a:t>Please check the information on Piazza</a:t>
            </a:r>
          </a:p>
          <a:p>
            <a:r>
              <a:rPr lang="en-US" dirty="0"/>
              <a:t>Midterm grading is done and we’ll post mid-semester grades soon, hopefully by this week or early next week.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Will make a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07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 2: Modified Ring Election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election </a:t>
            </a:r>
            <a:r>
              <a:rPr lang="en-US" dirty="0"/>
              <a:t>message tracks </a:t>
            </a:r>
            <a:r>
              <a:rPr lang="en-US" i="1" dirty="0"/>
              <a:t>all</a:t>
            </a:r>
            <a:r>
              <a:rPr lang="en-US" dirty="0"/>
              <a:t> IDs of nodes that forwarded it, not just the highest</a:t>
            </a:r>
          </a:p>
          <a:p>
            <a:pPr lvl="1"/>
            <a:r>
              <a:rPr lang="en-US" dirty="0"/>
              <a:t>Each node appends its ID to the list</a:t>
            </a:r>
          </a:p>
          <a:p>
            <a:r>
              <a:rPr lang="en-US" dirty="0"/>
              <a:t>Once message goes all the way around a circle, new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is sent out</a:t>
            </a:r>
          </a:p>
          <a:p>
            <a:pPr lvl="1"/>
            <a:r>
              <a:rPr lang="en-US" dirty="0"/>
              <a:t>Coordinator chosen by highest ID in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>
                <a:solidFill>
                  <a:srgbClr val="6BB76D"/>
                </a:solidFill>
              </a:rPr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Each node appends its own ID to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</a:t>
            </a:r>
          </a:p>
          <a:p>
            <a:r>
              <a:rPr lang="en-US" dirty="0"/>
              <a:t>When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returns to initiator</a:t>
            </a:r>
          </a:p>
          <a:p>
            <a:pPr lvl="1"/>
            <a:r>
              <a:rPr lang="en-US" dirty="0"/>
              <a:t>Election a success if coordinator among ID list</a:t>
            </a:r>
          </a:p>
          <a:p>
            <a:pPr lvl="1"/>
            <a:r>
              <a:rPr lang="en-US" dirty="0"/>
              <a:t>Otherwise, start election anew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Ring Election </a:t>
            </a: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 err="1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>
                  <a:solidFill>
                    <a:srgbClr val="0000FF"/>
                  </a:solidFill>
                </a:rPr>
                <a:t>"</a:t>
              </a:r>
              <a:r>
                <a:rPr lang="en-US" b="1" dirty="0">
                  <a:solidFill>
                    <a:srgbClr val="0000FF"/>
                  </a:solidFill>
                </a:rPr>
                <a:t>, 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16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Ring Election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messages?</a:t>
            </a:r>
          </a:p>
          <a:p>
            <a:pPr lvl="1"/>
            <a:r>
              <a:rPr lang="en-US" dirty="0"/>
              <a:t>2N</a:t>
            </a:r>
          </a:p>
          <a:p>
            <a:r>
              <a:rPr lang="en-US" dirty="0"/>
              <a:t>Is this better than original ring protocol?</a:t>
            </a:r>
          </a:p>
          <a:p>
            <a:pPr lvl="1"/>
            <a:r>
              <a:rPr lang="en-US" dirty="0"/>
              <a:t>Messages </a:t>
            </a:r>
            <a:r>
              <a:rPr lang="en-US"/>
              <a:t>are larger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3: Bully Algorithm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Assumptions: </a:t>
            </a:r>
          </a:p>
          <a:p>
            <a:pPr lvl="1"/>
            <a:r>
              <a:rPr lang="en-US" dirty="0"/>
              <a:t> Synchronous system</a:t>
            </a:r>
          </a:p>
          <a:p>
            <a:pPr lvl="1"/>
            <a:r>
              <a:rPr lang="en-US" dirty="0" err="1"/>
              <a:t>attr</a:t>
            </a:r>
            <a:r>
              <a:rPr lang="en-US" dirty="0"/>
              <a:t>=id</a:t>
            </a:r>
          </a:p>
          <a:p>
            <a:pPr lvl="1"/>
            <a:r>
              <a:rPr lang="en-US" dirty="0"/>
              <a:t>Each process knows all the other processes in the system (and thus their id</a:t>
            </a:r>
            <a:r>
              <a:rPr lang="fr-FR" altLang="ja-JP" dirty="0"/>
              <a:t>'</a:t>
            </a:r>
            <a:r>
              <a:rPr lang="en-US" dirty="0"/>
              <a:t>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3: Bully Algorithm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 message types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– starts an election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answer</a:t>
            </a:r>
            <a:r>
              <a:rPr lang="en-US" dirty="0"/>
              <a:t> – acknowledges a message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– declares a winner</a:t>
            </a:r>
          </a:p>
          <a:p>
            <a:r>
              <a:rPr lang="en-US" dirty="0"/>
              <a:t>Start an election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messages </a:t>
            </a:r>
            <a:r>
              <a:rPr lang="en-US" i="1" dirty="0"/>
              <a:t>only</a:t>
            </a:r>
            <a:r>
              <a:rPr lang="en-US" dirty="0"/>
              <a:t> to processes with higher IDs than self</a:t>
            </a:r>
          </a:p>
          <a:p>
            <a:pPr lvl="1"/>
            <a:r>
              <a:rPr lang="en-US" dirty="0"/>
              <a:t>If no one replies after timeout: declare self winner</a:t>
            </a:r>
          </a:p>
          <a:p>
            <a:pPr lvl="1"/>
            <a:r>
              <a:rPr lang="en-US" dirty="0"/>
              <a:t>If someone replies, wait for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</a:t>
            </a:r>
          </a:p>
          <a:p>
            <a:pPr lvl="2"/>
            <a:r>
              <a:rPr lang="en-US" dirty="0"/>
              <a:t>Restart election after timeout</a:t>
            </a:r>
          </a:p>
          <a:p>
            <a:r>
              <a:rPr lang="en-US" dirty="0"/>
              <a:t>When receiving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/>
              <a:t>Start an election yourself</a:t>
            </a:r>
          </a:p>
          <a:p>
            <a:pPr lvl="2"/>
            <a:r>
              <a:rPr lang="en-US" dirty="0"/>
              <a:t>If not already running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  <a:p>
            <a:r>
              <a:rPr lang="en-US" dirty="0"/>
              <a:t>Ring-based</a:t>
            </a:r>
          </a:p>
          <a:p>
            <a:r>
              <a:rPr lang="en-US" dirty="0" err="1"/>
              <a:t>Ricart</a:t>
            </a:r>
            <a:r>
              <a:rPr lang="en-US" dirty="0"/>
              <a:t> and </a:t>
            </a:r>
            <a:r>
              <a:rPr lang="en-US" dirty="0" err="1"/>
              <a:t>Agrawala’s</a:t>
            </a:r>
            <a:endParaRPr lang="en-US" dirty="0"/>
          </a:p>
          <a:p>
            <a:r>
              <a:rPr lang="en-US" dirty="0" err="1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/>
              <a:t>Example: Bully Election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replies</a:t>
              </a: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Bully Algorithm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case scenario?</a:t>
            </a:r>
          </a:p>
          <a:p>
            <a:r>
              <a:rPr lang="en-US" dirty="0"/>
              <a:t>The process with the second highest id notices the failure of the coordinator and elects itself.</a:t>
            </a:r>
          </a:p>
          <a:p>
            <a:pPr lvl="1"/>
            <a:r>
              <a:rPr lang="en-US" dirty="0"/>
              <a:t>N-2 </a:t>
            </a:r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messages are sent.</a:t>
            </a:r>
          </a:p>
          <a:p>
            <a:pPr lvl="1"/>
            <a:r>
              <a:rPr lang="en-US" dirty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The Bully Algorithm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Worst case scenario?</a:t>
            </a:r>
          </a:p>
          <a:p>
            <a:r>
              <a:rPr lang="en-US" dirty="0"/>
              <a:t>When the process with the lowest id in the system detects the failure.</a:t>
            </a:r>
          </a:p>
          <a:p>
            <a:pPr lvl="1"/>
            <a:r>
              <a:rPr lang="en-US" dirty="0"/>
              <a:t>N-1 processes altogether begin elections, each sending messages to processes with higher ids.</a:t>
            </a:r>
          </a:p>
          <a:p>
            <a:pPr lvl="1"/>
            <a:r>
              <a:rPr lang="en-US" dirty="0"/>
              <a:t>The message overhead is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Turnaround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T: Message bound---all messages arrive within T units of time (synchronous)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process</a:t>
            </a:r>
            <a:r>
              <a:rPr lang="en-US" dirty="0"/>
              <a:t>: Processing bound---bound on the processing time at each process</a:t>
            </a:r>
          </a:p>
          <a:p>
            <a:r>
              <a:rPr lang="en-US" dirty="0"/>
              <a:t>Turnaround time: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>
                <a:solidFill>
                  <a:srgbClr val="6BB76D"/>
                </a:solidFill>
              </a:rPr>
              <a:t> </a:t>
            </a:r>
            <a:r>
              <a:rPr lang="en-US" dirty="0"/>
              <a:t>message from lowest process (T)</a:t>
            </a:r>
          </a:p>
          <a:p>
            <a:pPr lvl="1"/>
            <a:r>
              <a:rPr lang="en-US" dirty="0"/>
              <a:t>Timeout at 2</a:t>
            </a:r>
            <a:r>
              <a:rPr lang="en-US" baseline="30000" dirty="0"/>
              <a:t>nd</a:t>
            </a:r>
            <a:r>
              <a:rPr lang="en-US" dirty="0"/>
              <a:t> highest process (X)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coordinator</a:t>
            </a:r>
            <a:r>
              <a:rPr lang="en-US" dirty="0"/>
              <a:t> message from 2</a:t>
            </a:r>
            <a:r>
              <a:rPr lang="en-US" baseline="30000" dirty="0"/>
              <a:t>nd</a:t>
            </a:r>
            <a:r>
              <a:rPr lang="en-US" dirty="0"/>
              <a:t> highest process (T)</a:t>
            </a:r>
          </a:p>
          <a:p>
            <a:r>
              <a:rPr lang="en-US" dirty="0"/>
              <a:t>How long should the timeout be?</a:t>
            </a:r>
          </a:p>
          <a:p>
            <a:pPr lvl="1"/>
            <a:r>
              <a:rPr lang="en-US" dirty="0"/>
              <a:t>X = 2T + </a:t>
            </a:r>
            <a:r>
              <a:rPr lang="en-US" dirty="0" err="1"/>
              <a:t>T</a:t>
            </a:r>
            <a:r>
              <a:rPr lang="en-US" baseline="-25000" dirty="0" err="1"/>
              <a:t>process</a:t>
            </a:r>
            <a:endParaRPr lang="en-US" baseline="-25000" dirty="0"/>
          </a:p>
          <a:p>
            <a:pPr lvl="1"/>
            <a:r>
              <a:rPr lang="en-US" dirty="0"/>
              <a:t>Total turnaround time: 4T + 3T</a:t>
            </a:r>
            <a:r>
              <a:rPr lang="en-US" baseline="-25000" dirty="0"/>
              <a:t>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in distributed systems sometimes requires a leader process</a:t>
            </a:r>
          </a:p>
          <a:p>
            <a:r>
              <a:rPr lang="en-US" dirty="0"/>
              <a:t>Leader process might fail</a:t>
            </a:r>
          </a:p>
          <a:p>
            <a:r>
              <a:rPr lang="en-US" dirty="0"/>
              <a:t>Need to (re-) elect leader process</a:t>
            </a:r>
          </a:p>
          <a:p>
            <a:r>
              <a:rPr lang="en-US" dirty="0"/>
              <a:t>Three Algorithms</a:t>
            </a:r>
          </a:p>
          <a:p>
            <a:pPr lvl="1"/>
            <a:r>
              <a:rPr lang="en-US" dirty="0"/>
              <a:t>Ring algorithm</a:t>
            </a:r>
          </a:p>
          <a:p>
            <a:pPr lvl="1"/>
            <a:r>
              <a:rPr lang="en-US" dirty="0"/>
              <a:t>Modified Ring algorithm</a:t>
            </a:r>
          </a:p>
          <a:p>
            <a:pPr lvl="1"/>
            <a:r>
              <a:rPr lang="en-US" dirty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Election?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sequencer for TO multicast</a:t>
            </a:r>
          </a:p>
          <a:p>
            <a:r>
              <a:rPr lang="en-US" dirty="0"/>
              <a:t>Example 2: leader for mutual exclusion</a:t>
            </a:r>
          </a:p>
          <a:p>
            <a:r>
              <a:rPr lang="en-US" dirty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Election?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group of processes, elect a </a:t>
            </a:r>
            <a:r>
              <a:rPr lang="en-US" i="1" dirty="0">
                <a:solidFill>
                  <a:srgbClr val="FF0000"/>
                </a:solidFill>
              </a:rPr>
              <a:t>leader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to undertake special tasks. </a:t>
            </a:r>
          </a:p>
          <a:p>
            <a:r>
              <a:rPr lang="en-US" dirty="0"/>
              <a:t>What happens when a leader fails (crashes)</a:t>
            </a:r>
          </a:p>
          <a:p>
            <a:pPr lvl="1"/>
            <a:r>
              <a:rPr lang="en-US" dirty="0"/>
              <a:t>Some process detects this (how?)</a:t>
            </a:r>
          </a:p>
          <a:p>
            <a:pPr lvl="1"/>
            <a:r>
              <a:rPr lang="en-US" dirty="0"/>
              <a:t>Then what?</a:t>
            </a:r>
          </a:p>
          <a:p>
            <a:r>
              <a:rPr lang="en-US" dirty="0"/>
              <a:t>Focus of this lecture: </a:t>
            </a:r>
            <a:r>
              <a:rPr lang="en-US" dirty="0">
                <a:solidFill>
                  <a:srgbClr val="0000FF"/>
                </a:solidFill>
              </a:rPr>
              <a:t>election algorithms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/>
              <a:t>1. Elect one leader only among the non-faulty processes</a:t>
            </a:r>
          </a:p>
          <a:p>
            <a:pPr lvl="1"/>
            <a:r>
              <a:rPr lang="en-US" dirty="0"/>
              <a:t>2. All non-faulty processes agree on who is the leader</a:t>
            </a:r>
          </a:p>
          <a:p>
            <a:r>
              <a:rPr lang="en-US" dirty="0"/>
              <a:t>We’ll look at 3 algorithms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process can </a:t>
            </a:r>
            <a:r>
              <a:rPr lang="en-US" dirty="0">
                <a:solidFill>
                  <a:srgbClr val="0000FF"/>
                </a:solidFill>
              </a:rPr>
              <a:t>call</a:t>
            </a:r>
            <a:r>
              <a:rPr lang="en-US" dirty="0"/>
              <a:t> for an </a:t>
            </a:r>
            <a:r>
              <a:rPr lang="en-US" dirty="0">
                <a:solidFill>
                  <a:srgbClr val="0000FF"/>
                </a:solidFill>
              </a:rPr>
              <a:t>election</a:t>
            </a:r>
            <a:r>
              <a:rPr lang="en-US" dirty="0"/>
              <a:t>.</a:t>
            </a:r>
          </a:p>
          <a:p>
            <a:r>
              <a:rPr lang="en-US" dirty="0"/>
              <a:t>A process can call for </a:t>
            </a:r>
            <a:r>
              <a:rPr lang="en-US" dirty="0">
                <a:solidFill>
                  <a:srgbClr val="0000FF"/>
                </a:solidFill>
              </a:rPr>
              <a:t>at most one </a:t>
            </a:r>
            <a:r>
              <a:rPr lang="en-US" dirty="0"/>
              <a:t>election at a time.</a:t>
            </a:r>
          </a:p>
          <a:p>
            <a:r>
              <a:rPr lang="en-US" dirty="0"/>
              <a:t>Multiple processes can call an election </a:t>
            </a:r>
            <a:r>
              <a:rPr lang="en-US" dirty="0">
                <a:solidFill>
                  <a:srgbClr val="0000FF"/>
                </a:solidFill>
              </a:rPr>
              <a:t>simultaneously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All of them together must yield a </a:t>
            </a:r>
            <a:r>
              <a:rPr lang="en-US" i="1" dirty="0">
                <a:solidFill>
                  <a:srgbClr val="0000FF"/>
                </a:solidFill>
              </a:rPr>
              <a:t>single leader </a:t>
            </a:r>
            <a:r>
              <a:rPr lang="en-US" i="1" dirty="0"/>
              <a:t>only</a:t>
            </a:r>
          </a:p>
          <a:p>
            <a:pPr lvl="1"/>
            <a:r>
              <a:rPr lang="en-US" i="1" dirty="0"/>
              <a:t>The result of an election should not depend on which process calls for it.</a:t>
            </a:r>
          </a:p>
          <a:p>
            <a:r>
              <a:rPr lang="en-US" dirty="0"/>
              <a:t>Messages are </a:t>
            </a:r>
            <a:r>
              <a:rPr lang="en-US" dirty="0">
                <a:solidFill>
                  <a:srgbClr val="0000FF"/>
                </a:solidFill>
              </a:rPr>
              <a:t>eventually</a:t>
            </a:r>
            <a:r>
              <a:rPr lang="en-US" dirty="0"/>
              <a:t> delivered.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Specification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the election protocol, the non-faulty process with the </a:t>
            </a:r>
            <a:r>
              <a:rPr lang="en-US" dirty="0">
                <a:solidFill>
                  <a:srgbClr val="0000FF"/>
                </a:solidFill>
              </a:rPr>
              <a:t>best (highest) </a:t>
            </a:r>
            <a:r>
              <a:rPr lang="en-US" dirty="0"/>
              <a:t>election attribute value is elected. </a:t>
            </a:r>
          </a:p>
          <a:p>
            <a:pPr lvl="1"/>
            <a:r>
              <a:rPr lang="en-US" dirty="0"/>
              <a:t>Attribute examples: CPU speed, load, disk space, ID</a:t>
            </a:r>
          </a:p>
          <a:p>
            <a:pPr lvl="1"/>
            <a:r>
              <a:rPr lang="en-US" dirty="0"/>
              <a:t>Must be </a:t>
            </a:r>
            <a:r>
              <a:rPr lang="en-US" dirty="0">
                <a:solidFill>
                  <a:srgbClr val="0000FF"/>
                </a:solidFill>
              </a:rPr>
              <a:t>unique</a:t>
            </a:r>
          </a:p>
          <a:p>
            <a:r>
              <a:rPr lang="en-US" dirty="0"/>
              <a:t>Each process has a variable </a:t>
            </a:r>
            <a:r>
              <a:rPr lang="en-US" i="1" dirty="0">
                <a:solidFill>
                  <a:srgbClr val="FF0000"/>
                </a:solidFill>
              </a:rPr>
              <a:t>elected</a:t>
            </a:r>
            <a:r>
              <a:rPr lang="en-US" dirty="0"/>
              <a:t>.</a:t>
            </a:r>
          </a:p>
          <a:p>
            <a:r>
              <a:rPr lang="en-US" dirty="0"/>
              <a:t> A run (execution) of the election algorithm should ideally guarantee at the end: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Safety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 non-faulty p: (p</a:t>
            </a:r>
            <a:r>
              <a:rPr lang="fr-FR" altLang="ja-JP" dirty="0">
                <a:sym typeface="Symbol" charset="0"/>
              </a:rPr>
              <a:t>'</a:t>
            </a:r>
            <a:r>
              <a:rPr lang="en-US" dirty="0">
                <a:sym typeface="Symbol" charset="0"/>
              </a:rPr>
              <a:t>s </a:t>
            </a:r>
            <a:r>
              <a:rPr lang="en-US" i="1" dirty="0">
                <a:sym typeface="Symbol" charset="0"/>
              </a:rPr>
              <a:t>elected</a:t>
            </a:r>
            <a:r>
              <a:rPr lang="en-US" dirty="0">
                <a:sym typeface="Symbol" charset="0"/>
              </a:rPr>
              <a:t> = (q: a particular non-faulty process with the best attribute value) or null)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Liveness</a:t>
            </a:r>
            <a:r>
              <a:rPr lang="en-US" dirty="0"/>
              <a:t>: </a:t>
            </a:r>
            <a:r>
              <a:rPr lang="en-US" dirty="0">
                <a:sym typeface="Symbol" charset="0"/>
              </a:rPr>
              <a:t> election: (election terminates) &amp;  p: non-faulty process, p</a:t>
            </a:r>
            <a:r>
              <a:rPr lang="fr-FR" dirty="0">
                <a:sym typeface="Symbol" charset="0"/>
              </a:rPr>
              <a:t>’s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>
                <a:sym typeface="Symbol" charset="0"/>
              </a:rPr>
              <a:t>elected</a:t>
            </a:r>
            <a:r>
              <a:rPr lang="en-US" dirty="0">
                <a:sym typeface="Symbol" charset="0"/>
              </a:rPr>
              <a:t> is eventually </a:t>
            </a:r>
            <a:r>
              <a:rPr lang="en-US">
                <a:sym typeface="Symbol" charset="0"/>
              </a:rPr>
              <a:t>not null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An election message is sent &amp; contains the highest ID encountered so far.</a:t>
            </a:r>
          </a:p>
          <a:p>
            <a:r>
              <a:rPr lang="en-GB" dirty="0"/>
              <a:t>Scenario</a:t>
            </a:r>
          </a:p>
          <a:p>
            <a:pPr lvl="1"/>
            <a:r>
              <a:rPr lang="en-GB" dirty="0"/>
              <a:t>The election was started by process 17.</a:t>
            </a:r>
          </a:p>
          <a:p>
            <a:pPr lvl="1"/>
            <a:r>
              <a:rPr lang="en-GB" dirty="0"/>
              <a:t>The highest process identifier encountered so far is 24</a:t>
            </a:r>
          </a:p>
          <a:p>
            <a:pPr lvl="1"/>
            <a:r>
              <a:rPr lang="en-GB" dirty="0"/>
              <a:t>(final leader will be 33)</a:t>
            </a:r>
          </a:p>
          <a:p>
            <a:r>
              <a:rPr lang="en-GB" dirty="0"/>
              <a:t>Q: when do we stop?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78A5A85-719C-6F49-804C-C585F8DA6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012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4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 1: Ring Election</a:t>
            </a:r>
            <a:br>
              <a:rPr lang="en-US" dirty="0"/>
            </a:br>
            <a:r>
              <a:rPr lang="en-US" dirty="0"/>
              <a:t>[Chang &amp; Roberts’79]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 Processes are organized in a logical ring</a:t>
            </a:r>
          </a:p>
          <a:p>
            <a:pPr lvl="1"/>
            <a:r>
              <a:rPr lang="en-US" dirty="0"/>
              <a:t> p</a:t>
            </a:r>
            <a:r>
              <a:rPr lang="en-US" baseline="-25000" dirty="0"/>
              <a:t>i</a:t>
            </a:r>
            <a:r>
              <a:rPr lang="en-US" dirty="0"/>
              <a:t> has a communication channel to p</a:t>
            </a:r>
            <a:r>
              <a:rPr lang="en-US" baseline="-25000" dirty="0"/>
              <a:t>i+1 mod 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All messages are sent clockwise around the ring.</a:t>
            </a:r>
          </a:p>
          <a:p>
            <a:r>
              <a:rPr lang="en-US" dirty="0"/>
              <a:t>To start election</a:t>
            </a:r>
          </a:p>
          <a:p>
            <a:pPr lvl="1"/>
            <a:r>
              <a:rPr lang="en-US" dirty="0"/>
              <a:t>Send 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 message with my ID</a:t>
            </a:r>
          </a:p>
          <a:p>
            <a:r>
              <a:rPr lang="en-US" dirty="0"/>
              <a:t>When receiving message (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, id)</a:t>
            </a:r>
          </a:p>
          <a:p>
            <a:pPr lvl="1"/>
            <a:r>
              <a:rPr lang="en-US" dirty="0"/>
              <a:t>If id &gt; my ID: forward message</a:t>
            </a:r>
          </a:p>
          <a:p>
            <a:pPr lvl="2"/>
            <a:r>
              <a:rPr lang="en-US" dirty="0"/>
              <a:t>Set state to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/>
              <a:t>If id &lt; my ID: send (</a:t>
            </a:r>
            <a:r>
              <a:rPr lang="en-US" i="1" dirty="0">
                <a:solidFill>
                  <a:srgbClr val="0000FF"/>
                </a:solidFill>
              </a:rPr>
              <a:t>election</a:t>
            </a:r>
            <a:r>
              <a:rPr lang="en-US" dirty="0"/>
              <a:t>, my ID)</a:t>
            </a:r>
          </a:p>
          <a:p>
            <a:pPr lvl="2"/>
            <a:r>
              <a:rPr lang="en-US" dirty="0"/>
              <a:t>Skip if already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/>
              <a:t>Set state to </a:t>
            </a:r>
            <a:r>
              <a:rPr lang="en-US" i="1" dirty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/>
              <a:t>If id = my ID: I am elected (why?) send </a:t>
            </a:r>
            <a:r>
              <a:rPr lang="en-US" i="1" dirty="0">
                <a:solidFill>
                  <a:srgbClr val="0000FF"/>
                </a:solidFill>
              </a:rPr>
              <a:t>elected</a:t>
            </a:r>
            <a:r>
              <a:rPr lang="en-US" dirty="0"/>
              <a:t> message</a:t>
            </a:r>
          </a:p>
          <a:p>
            <a:pPr lvl="2"/>
            <a:r>
              <a:rPr lang="en-US" i="1" dirty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>
                <a:sym typeface="Wingdings" charset="0"/>
              </a:rPr>
              <a:t> message forwarded until it reaches leader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election was started by process 17.</a:t>
            </a:r>
          </a:p>
          <a:p>
            <a:r>
              <a:rPr lang="en-GB" dirty="0"/>
              <a:t>The highest process identifier encountered so far is 24</a:t>
            </a:r>
          </a:p>
          <a:p>
            <a:r>
              <a:rPr lang="en-GB" dirty="0"/>
              <a:t>(final leader will be 33)</a:t>
            </a:r>
            <a:br>
              <a:rPr lang="en-GB" dirty="0"/>
            </a:b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04614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26095</TotalTime>
  <Pages>12</Pages>
  <Words>1579</Words>
  <Application>Microsoft Macintosh PowerPoint</Application>
  <PresentationFormat>Letter Paper (8.5x11 in)</PresentationFormat>
  <Paragraphs>444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Symbol</vt:lpstr>
      <vt:lpstr>Times New Roman</vt:lpstr>
      <vt:lpstr>Wingdings</vt:lpstr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Ring-Based Election: Example</vt:lpstr>
      <vt:lpstr>Algorithm 1: Ring Election [Chang &amp; Roberts’79] </vt:lpstr>
      <vt:lpstr>Ring-Based Election: Example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928</cp:revision>
  <cp:lastPrinted>2020-03-23T16:01:53Z</cp:lastPrinted>
  <dcterms:created xsi:type="dcterms:W3CDTF">2012-02-27T16:04:57Z</dcterms:created>
  <dcterms:modified xsi:type="dcterms:W3CDTF">2020-03-23T16:02:54Z</dcterms:modified>
  <cp:category/>
</cp:coreProperties>
</file>