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69" r:id="rId4"/>
    <p:sldId id="823" r:id="rId5"/>
    <p:sldId id="825" r:id="rId6"/>
    <p:sldId id="824" r:id="rId7"/>
    <p:sldId id="826" r:id="rId8"/>
    <p:sldId id="827" r:id="rId9"/>
    <p:sldId id="807" r:id="rId10"/>
    <p:sldId id="815" r:id="rId11"/>
    <p:sldId id="816" r:id="rId12"/>
    <p:sldId id="828" r:id="rId13"/>
    <p:sldId id="813" r:id="rId14"/>
    <p:sldId id="808" r:id="rId15"/>
    <p:sldId id="809" r:id="rId16"/>
    <p:sldId id="829" r:id="rId17"/>
    <p:sldId id="832" r:id="rId18"/>
    <p:sldId id="830" r:id="rId19"/>
    <p:sldId id="770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332B7"/>
    <a:srgbClr val="0066FF"/>
    <a:srgbClr val="55FC02"/>
    <a:srgbClr val="FBBA03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9" autoAdjust="0"/>
    <p:restoredTop sz="80099" autoAdjust="0"/>
  </p:normalViewPr>
  <p:slideViewPr>
    <p:cSldViewPr>
      <p:cViewPr varScale="1">
        <p:scale>
          <a:sx n="82" d="100"/>
          <a:sy n="82" d="100"/>
        </p:scale>
        <p:origin x="14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97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Consistency --- 1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any problem with the representation?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96" name="Picture 9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97" name="Picture 9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North Carolina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California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02" name="Oval 10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06" name="Oval 10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2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read/write operation is never a dot!</a:t>
            </a:r>
          </a:p>
          <a:p>
            <a:pPr lvl="1"/>
            <a:r>
              <a:rPr lang="en-US" dirty="0"/>
              <a:t>It takes time. Many things are involved, e.g., network, multiple disks, etc.</a:t>
            </a:r>
          </a:p>
          <a:p>
            <a:pPr lvl="1"/>
            <a:r>
              <a:rPr lang="en-US" dirty="0"/>
              <a:t>Read/write latency: the time measured right before the call and right after the call from the client </a:t>
            </a:r>
            <a:r>
              <a:rPr lang="en-US"/>
              <a:t>making the call.</a:t>
            </a:r>
            <a:endParaRPr lang="en-US" dirty="0"/>
          </a:p>
          <a:p>
            <a:r>
              <a:rPr lang="en-US" dirty="0"/>
              <a:t>Clear-cut (e.g., black---write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Not-so-clear-cut (parallel)</a:t>
            </a:r>
          </a:p>
          <a:p>
            <a:pPr lvl="1"/>
            <a:r>
              <a:rPr lang="en-US" dirty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Case 3: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3429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4800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5791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556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5029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6553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6324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43000"/>
            <a:ext cx="7683500" cy="49784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With a single process and a single copy, can overlaps happen?</a:t>
            </a:r>
          </a:p>
          <a:p>
            <a:pPr lvl="1"/>
            <a:r>
              <a:rPr lang="en-US" dirty="0"/>
              <a:t>No, these are cases that do not arise with a single process and a single copy.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“Most recent write” becomes unclear</a:t>
            </a:r>
            <a:r>
              <a:rPr lang="en-US" dirty="0"/>
              <a:t> when there are overlapping operations.</a:t>
            </a:r>
          </a:p>
          <a:p>
            <a:pPr lvl="1"/>
            <a:r>
              <a:rPr lang="en-US" dirty="0"/>
              <a:t>Still, linearizability requires your system to behave like it had a single client and a single copy.</a:t>
            </a:r>
          </a:p>
          <a:p>
            <a:r>
              <a:rPr lang="en-US" dirty="0"/>
              <a:t>Thus, you (as a system designer) need to </a:t>
            </a:r>
            <a:r>
              <a:rPr lang="en-US" dirty="0">
                <a:solidFill>
                  <a:srgbClr val="FF0000"/>
                </a:solidFill>
              </a:rPr>
              <a:t>pick an ordering</a:t>
            </a:r>
            <a:r>
              <a:rPr lang="en-US" dirty="0"/>
              <a:t> to process overlapping operations.</a:t>
            </a:r>
          </a:p>
          <a:p>
            <a:pPr lvl="1"/>
            <a:r>
              <a:rPr lang="en-US" dirty="0"/>
              <a:t>This ordering should still satisfy single-client, single-copy semantics.</a:t>
            </a:r>
          </a:p>
          <a:p>
            <a:pPr lvl="1"/>
            <a:r>
              <a:rPr lang="en-US" dirty="0"/>
              <a:t>In other words, given a read/write behavior of your system, you should be able to answer the following question: </a:t>
            </a:r>
            <a:r>
              <a:rPr lang="en-US" dirty="0">
                <a:solidFill>
                  <a:srgbClr val="FF0000"/>
                </a:solidFill>
              </a:rPr>
              <a:t>“what is your processing order that behaves like a single client issuing requests over a single copy?”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Definite guarantee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Relaxed guarantee when overlap</a:t>
            </a:r>
          </a:p>
          <a:p>
            <a:r>
              <a:rPr lang="en-US" dirty="0"/>
              <a:t>Case 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Case 2</a:t>
            </a:r>
          </a:p>
          <a:p>
            <a:endParaRPr lang="en-US" dirty="0"/>
          </a:p>
          <a:p>
            <a:r>
              <a:rPr lang="en-US" dirty="0"/>
              <a:t>Case 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if your system behaves this way with 3 clients</a:t>
            </a:r>
            <a:r>
              <a:rPr lang="is-IS" dirty="0"/>
              <a:t>…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Example 2: if your system behaves this way with 3 clients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this were </a:t>
            </a:r>
            <a:r>
              <a:rPr lang="en-US" dirty="0" err="1">
                <a:solidFill>
                  <a:srgbClr val="000000"/>
                </a:solidFill>
              </a:rPr>
              <a:t>a.read</a:t>
            </a:r>
            <a:r>
              <a:rPr lang="en-US" dirty="0">
                <a:solidFill>
                  <a:srgbClr val="000000"/>
                </a:solidFill>
              </a:rPr>
              <a:t>() -&gt; 0, would it support </a:t>
            </a:r>
            <a:r>
              <a:rPr lang="en-US" dirty="0" err="1">
                <a:solidFill>
                  <a:srgbClr val="000000"/>
                </a:solidFill>
              </a:rPr>
              <a:t>linearizability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77000" y="5410200"/>
            <a:ext cx="190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078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/>
          </a:bodyPr>
          <a:lstStyle/>
          <a:p>
            <a:r>
              <a:rPr lang="en-US" dirty="0"/>
              <a:t>In example 2, what are the constraints?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Ordering constraints (non-overlapping ops)</a:t>
            </a:r>
          </a:p>
          <a:p>
            <a:pPr lvl="1"/>
            <a:r>
              <a:rPr lang="en-US" dirty="0" err="1"/>
              <a:t>a.read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0 happens before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x</a:t>
            </a:r>
          </a:p>
          <a:p>
            <a:pPr lvl="1"/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 happens before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x</a:t>
            </a:r>
          </a:p>
          <a:p>
            <a:pPr lvl="1"/>
            <a:r>
              <a:rPr lang="en-US" dirty="0">
                <a:sym typeface="Wingdings"/>
              </a:rPr>
              <a:t>In whatever ordering you use to explain the behavior, you can’t change these two orderings.</a:t>
            </a:r>
          </a:p>
          <a:p>
            <a:r>
              <a:rPr lang="en-US" dirty="0">
                <a:sym typeface="Wingdings"/>
              </a:rPr>
              <a:t>Scenario</a:t>
            </a:r>
          </a:p>
          <a:p>
            <a:pPr lvl="1"/>
            <a:r>
              <a:rPr lang="en-US" dirty="0"/>
              <a:t>Every client deals with a different copy of a.</a:t>
            </a:r>
          </a:p>
          <a:p>
            <a:pPr lvl="1"/>
            <a:r>
              <a:rPr lang="en-US" dirty="0" err="1"/>
              <a:t>a.write</a:t>
            </a:r>
            <a:r>
              <a:rPr lang="en-US" dirty="0"/>
              <a:t>(x) gets propagated to (last client’s) </a:t>
            </a:r>
            <a:r>
              <a:rPr lang="en-US" dirty="0" err="1"/>
              <a:t>a.read</a:t>
            </a:r>
            <a:r>
              <a:rPr lang="en-US" dirty="0"/>
              <a:t>() -&gt; x first.</a:t>
            </a:r>
          </a:p>
          <a:p>
            <a:pPr lvl="1"/>
            <a:r>
              <a:rPr lang="en-US" dirty="0" err="1"/>
              <a:t>a.write</a:t>
            </a:r>
            <a:r>
              <a:rPr lang="en-US" dirty="0"/>
              <a:t>(x) gets propagated to (the second client’s) </a:t>
            </a:r>
            <a:r>
              <a:rPr lang="en-US" dirty="0" err="1"/>
              <a:t>a.read</a:t>
            </a:r>
            <a:r>
              <a:rPr lang="en-US" dirty="0"/>
              <a:t>() -&gt; x, right after </a:t>
            </a:r>
            <a:r>
              <a:rPr lang="en-US" dirty="0" err="1"/>
              <a:t>a.read</a:t>
            </a:r>
            <a:r>
              <a:rPr lang="en-US" dirty="0"/>
              <a:t>() -&gt; 0 is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1905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2743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228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600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1905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343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228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1905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35594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Ordering constraints (ops that don’t overlap)</a:t>
            </a:r>
          </a:p>
          <a:p>
            <a:pPr lvl="1"/>
            <a:r>
              <a:rPr lang="en-US" dirty="0" err="1"/>
              <a:t>a.read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x and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</a:t>
            </a:r>
          </a:p>
          <a:p>
            <a:pPr lvl="1"/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y and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(Textbook Definition)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the sequence of read and update operations that client </a:t>
            </a:r>
            <a:r>
              <a:rPr lang="en-US" dirty="0" err="1"/>
              <a:t>i</a:t>
            </a:r>
            <a:r>
              <a:rPr lang="en-US" dirty="0"/>
              <a:t> performs in some execution be oi1, oi2,….</a:t>
            </a:r>
          </a:p>
          <a:p>
            <a:pPr lvl="1"/>
            <a:r>
              <a:rPr lang="en-US" altLang="ja-JP" dirty="0"/>
              <a:t>"</a:t>
            </a:r>
            <a:r>
              <a:rPr lang="en-US" dirty="0"/>
              <a:t>Program order</a:t>
            </a:r>
            <a:r>
              <a:rPr lang="en-US" altLang="ja-JP" dirty="0"/>
              <a:t>"</a:t>
            </a:r>
            <a:r>
              <a:rPr lang="en-US" dirty="0"/>
              <a:t> for the client</a:t>
            </a:r>
          </a:p>
          <a:p>
            <a:r>
              <a:rPr lang="en-US" dirty="0"/>
              <a:t>A replicated shared object service 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linearizable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/>
              <a:t> meets the specification of a single correct copy of objects</a:t>
            </a:r>
          </a:p>
          <a:p>
            <a:pPr lvl="1"/>
            <a:r>
              <a:rPr lang="en-US" dirty="0"/>
              <a:t> is consistent with the actual times at which each operation occurred during the execution </a:t>
            </a:r>
          </a:p>
          <a:p>
            <a:r>
              <a:rPr lang="en-US" dirty="0"/>
              <a:t>Main goal: any client will see (at any point of time) a copy of the object that is correct and consistent</a:t>
            </a:r>
          </a:p>
          <a:p>
            <a:r>
              <a:rPr lang="en-US" dirty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Single-client, Single-copy semantics</a:t>
            </a:r>
          </a:p>
          <a:p>
            <a:r>
              <a:rPr lang="en-US" dirty="0"/>
              <a:t>A 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how many clients there are, regardless how many copies </a:t>
            </a:r>
            <a:r>
              <a:rPr lang="en-US">
                <a:solidFill>
                  <a:srgbClr val="0000FF"/>
                </a:solidFill>
              </a:rPr>
              <a:t>there are, and </a:t>
            </a:r>
            <a:r>
              <a:rPr lang="en-US" dirty="0">
                <a:solidFill>
                  <a:srgbClr val="0000FF"/>
                </a:solidFill>
              </a:rPr>
              <a:t>according to their physical-time ordering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with Data Replicas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211262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3415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31289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414462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3255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4779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5287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516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5795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3796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1797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6811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3448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5066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21256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2780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3288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3034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2432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3956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4464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421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878262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693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4812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598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706562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455862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167062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490662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643062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795462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430462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417762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430462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3154362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332162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243262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5861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7860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4144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230562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569427" y="885408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1033462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36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distributed storage system that serves read/write requests.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Multiple</a:t>
            </a:r>
            <a:r>
              <a:rPr kumimoji="0" lang="en-US" sz="24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copies of a same object stored at different servers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  <a:defRPr/>
            </a:pPr>
            <a:r>
              <a:rPr lang="en-US" sz="2400" dirty="0"/>
              <a:t>Question: How to maintain consistency across different data replicas?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replicate?</a:t>
            </a:r>
          </a:p>
          <a:p>
            <a:r>
              <a:rPr lang="en-US" dirty="0"/>
              <a:t>Increased availability of service. When servers fail or when the network is partitioned.</a:t>
            </a:r>
          </a:p>
          <a:p>
            <a:pPr lvl="1"/>
            <a:r>
              <a:rPr lang="en-US" dirty="0"/>
              <a:t>P:  probability that one server fails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1 – P= availability of service. e.g. P = 5% =&gt; service is available 95% of the time.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sz="2800" baseline="30000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  probability that n servers fail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 1 – </a:t>
            </a:r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sz="2800" baseline="30000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= availability of service. e.g. P = 5%, </a:t>
            </a:r>
            <a:r>
              <a:rPr lang="en-US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= 3 =&gt; service </a:t>
            </a:r>
            <a:r>
              <a:rPr lang="en-US">
                <a:solidFill>
                  <a:srgbClr val="000000"/>
                </a:solidFill>
              </a:rPr>
              <a:t>available 99.9875</a:t>
            </a:r>
            <a:r>
              <a:rPr lang="en-US" dirty="0">
                <a:solidFill>
                  <a:srgbClr val="000000"/>
                </a:solidFill>
              </a:rPr>
              <a:t>% of the time</a:t>
            </a:r>
            <a:endParaRPr lang="en-US" dirty="0"/>
          </a:p>
          <a:p>
            <a:r>
              <a:rPr lang="en-US" dirty="0"/>
              <a:t>Fault tolerance</a:t>
            </a:r>
          </a:p>
          <a:p>
            <a:pPr lvl="1"/>
            <a:r>
              <a:rPr lang="en-US" dirty="0"/>
              <a:t>Under the fail-stop model, if up to </a:t>
            </a:r>
            <a:r>
              <a:rPr lang="en-US" dirty="0" err="1"/>
              <a:t>f</a:t>
            </a:r>
            <a:r>
              <a:rPr lang="en-US" dirty="0"/>
              <a:t> of f+1 servers crash, at least one is alive.</a:t>
            </a:r>
          </a:p>
          <a:p>
            <a:r>
              <a:rPr lang="en-US" dirty="0"/>
              <a:t>Load balancing</a:t>
            </a:r>
          </a:p>
          <a:p>
            <a:pPr lvl="1"/>
            <a:r>
              <a:rPr lang="en-US" dirty="0"/>
              <a:t>One approach: Multiple server </a:t>
            </a:r>
            <a:r>
              <a:rPr lang="en-US" dirty="0" err="1"/>
              <a:t>IPs</a:t>
            </a:r>
            <a:r>
              <a:rPr lang="en-US" dirty="0"/>
              <a:t> can be assigned to the same name in DNS, which returns answers round-robin.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look at different consistency guarantees (models).</a:t>
            </a:r>
          </a:p>
          <a:p>
            <a:r>
              <a:rPr lang="en-US" dirty="0"/>
              <a:t>We’ll start from the strongest guarantee, and gradually relax the guarantees.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 (or sometimes called strong consistency)</a:t>
            </a:r>
          </a:p>
          <a:p>
            <a:pPr lvl="1"/>
            <a:r>
              <a:rPr lang="en-US" dirty="0"/>
              <a:t>Sequential consistency</a:t>
            </a:r>
          </a:p>
          <a:p>
            <a:pPr lvl="1"/>
            <a:r>
              <a:rPr lang="en-US" dirty="0"/>
              <a:t>Causal consistency</a:t>
            </a:r>
          </a:p>
          <a:p>
            <a:pPr lvl="1"/>
            <a:r>
              <a:rPr lang="en-US" dirty="0"/>
              <a:t>Eventual consistency</a:t>
            </a:r>
          </a:p>
          <a:p>
            <a:r>
              <a:rPr lang="en-US" dirty="0"/>
              <a:t>Different applications need different consistency guarantees.</a:t>
            </a:r>
          </a:p>
          <a:p>
            <a:r>
              <a:rPr lang="en-US" dirty="0"/>
              <a:t>This is all about client-side perception.</a:t>
            </a:r>
          </a:p>
          <a:p>
            <a:pPr lvl="1"/>
            <a:r>
              <a:rPr lang="en-US" dirty="0"/>
              <a:t>When a read occurs, what do </a:t>
            </a:r>
            <a:r>
              <a:rPr lang="en-US"/>
              <a:t>you return?</a:t>
            </a:r>
            <a:endParaRPr lang="en-US" dirty="0"/>
          </a:p>
          <a:p>
            <a:r>
              <a:rPr lang="en-US" dirty="0"/>
              <a:t>First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: we’ll look at the concept first, then how to implement it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9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Expectation with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single process using a </a:t>
            </a:r>
            <a:r>
              <a:rPr lang="en-US" dirty="0" err="1"/>
              <a:t>filesystem</a:t>
            </a:r>
            <a:r>
              <a:rPr lang="en-US" dirty="0"/>
              <a:t> </a:t>
            </a:r>
          </a:p>
          <a:p>
            <a:r>
              <a:rPr lang="en-US" dirty="0"/>
              <a:t>What do you expect to read?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 read operation would return the most recent write.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This forms our basic expectation from any file or storage system.</a:t>
            </a:r>
          </a:p>
          <a:p>
            <a:pPr marL="285750" lvl="1" indent="-285750">
              <a:buFontTx/>
              <a:buChar char="•"/>
            </a:pPr>
            <a:r>
              <a:rPr lang="en-US" sz="2400" dirty="0" err="1">
                <a:solidFill>
                  <a:srgbClr val="FF0000"/>
                </a:solidFill>
              </a:rPr>
              <a:t>Linearizability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meets this basic expectation.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But it extends the expectation to handle </a:t>
            </a:r>
            <a:r>
              <a:rPr lang="en-US" sz="2000" dirty="0">
                <a:solidFill>
                  <a:srgbClr val="0000FF"/>
                </a:solidFill>
              </a:rPr>
              <a:t>multiple processes</a:t>
            </a:r>
            <a:r>
              <a:rPr lang="en-US" sz="2000" dirty="0"/>
              <a:t>…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…and </a:t>
            </a:r>
            <a:r>
              <a:rPr lang="en-US" sz="2000" dirty="0">
                <a:solidFill>
                  <a:srgbClr val="0000FF"/>
                </a:solidFill>
              </a:rPr>
              <a:t>multiple replicas.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The strongest consistency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13" name="Oval 12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 with Multiple Processes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A single </a:t>
            </a:r>
            <a:r>
              <a:rPr lang="en-US" dirty="0" err="1"/>
              <a:t>filesystem</a:t>
            </a:r>
            <a:r>
              <a:rPr lang="en-US" dirty="0"/>
              <a:t> with multiple processes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would return the most recent write, </a:t>
            </a:r>
            <a:r>
              <a:rPr lang="en-US" sz="2000" dirty="0">
                <a:solidFill>
                  <a:srgbClr val="FF0000"/>
                </a:solidFill>
              </a:rPr>
              <a:t>regardless of the clients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We expect that a read operation would return the most recent write </a:t>
            </a:r>
            <a:r>
              <a:rPr lang="en-US" sz="2000" dirty="0">
                <a:solidFill>
                  <a:srgbClr val="FF0000"/>
                </a:solidFill>
              </a:rPr>
              <a:t>according to the single physical-time order.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In other words, we expect read/write to behave </a:t>
            </a:r>
            <a:r>
              <a:rPr lang="en-US" sz="2000" dirty="0">
                <a:solidFill>
                  <a:srgbClr val="FF0000"/>
                </a:solidFill>
              </a:rPr>
              <a:t>as if there were a single (combined) client making all the requests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197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981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4347430" y="2119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805595" y="2334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331146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667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1" name="Oval 30"/>
          <p:cNvSpPr/>
          <p:nvPr/>
        </p:nvSpPr>
        <p:spPr>
          <a:xfrm>
            <a:off x="2594830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6805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91000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()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2830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 with Multiple Copies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A single process with multiple servers with copies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would return the most recent write, </a:t>
            </a:r>
            <a:r>
              <a:rPr lang="en-US" sz="2000" dirty="0">
                <a:solidFill>
                  <a:srgbClr val="FF0000"/>
                </a:solidFill>
              </a:rPr>
              <a:t>regardless of how many copies there are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Read/write would behave </a:t>
            </a:r>
            <a:r>
              <a:rPr lang="en-US" sz="2000" dirty="0">
                <a:solidFill>
                  <a:srgbClr val="FF0000"/>
                </a:solidFill>
              </a:rPr>
              <a:t>as if there were a single copy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2358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2142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17" name="Oval 16"/>
          <p:cNvSpPr/>
          <p:nvPr/>
        </p:nvSpPr>
        <p:spPr>
          <a:xfrm>
            <a:off x="2594830" y="2280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91000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()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2287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Three aspects</a:t>
            </a:r>
          </a:p>
          <a:p>
            <a:pPr lvl="1"/>
            <a:r>
              <a:rPr lang="en-US" dirty="0"/>
              <a:t>A read operation should return </a:t>
            </a:r>
            <a:r>
              <a:rPr lang="en-US" dirty="0">
                <a:solidFill>
                  <a:srgbClr val="FF0000"/>
                </a:solidFill>
              </a:rPr>
              <a:t>the most recent write</a:t>
            </a:r>
            <a:r>
              <a:rPr lang="en-US" dirty="0"/>
              <a:t> according to physical time,</a:t>
            </a:r>
          </a:p>
          <a:p>
            <a:pPr lvl="1"/>
            <a:r>
              <a:rPr lang="en-US" dirty="0"/>
              <a:t>…regardless of how many clients there are,</a:t>
            </a:r>
          </a:p>
          <a:p>
            <a:pPr lvl="1"/>
            <a:r>
              <a:rPr lang="en-US" dirty="0"/>
              <a:t>…and regardless of how many copies there are.</a:t>
            </a:r>
          </a:p>
          <a:p>
            <a:r>
              <a:rPr lang="en-US" dirty="0"/>
              <a:t>Or, put it differently, read/write should behave as if there were,</a:t>
            </a:r>
          </a:p>
          <a:p>
            <a:pPr lvl="1"/>
            <a:r>
              <a:rPr lang="en-US" dirty="0"/>
              <a:t>…a single client making all the (combined) requests in their original physical-time order,</a:t>
            </a:r>
          </a:p>
          <a:p>
            <a:pPr lvl="1"/>
            <a:r>
              <a:rPr lang="en-US" dirty="0"/>
              <a:t>…over a single copy.</a:t>
            </a:r>
          </a:p>
          <a:p>
            <a:pPr lvl="1"/>
            <a:r>
              <a:rPr lang="en-US" dirty="0"/>
              <a:t>This is called </a:t>
            </a:r>
            <a:r>
              <a:rPr lang="en-US" dirty="0">
                <a:solidFill>
                  <a:srgbClr val="FF0000"/>
                </a:solidFill>
              </a:rPr>
              <a:t>the single-client, single-copy semantics</a:t>
            </a:r>
            <a:r>
              <a:rPr lang="en-US" dirty="0"/>
              <a:t>.</a:t>
            </a:r>
          </a:p>
          <a:p>
            <a:r>
              <a:rPr lang="en-US" dirty="0"/>
              <a:t>You can say that your storage system </a:t>
            </a:r>
            <a:r>
              <a:rPr lang="en-US" dirty="0">
                <a:solidFill>
                  <a:srgbClr val="FF0000"/>
                </a:solidFill>
              </a:rPr>
              <a:t>guarantees linearizability</a:t>
            </a:r>
            <a:r>
              <a:rPr lang="en-US" dirty="0"/>
              <a:t> when it provides the above behavior.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the following happened with object x over a </a:t>
            </a:r>
            <a:r>
              <a:rPr lang="en-US" dirty="0" err="1"/>
              <a:t>linearizable</a:t>
            </a:r>
            <a:r>
              <a:rPr lang="en-US" dirty="0"/>
              <a:t> storage.</a:t>
            </a:r>
          </a:p>
          <a:p>
            <a:pPr lvl="1"/>
            <a:r>
              <a:rPr lang="en-US" dirty="0"/>
              <a:t>C1: </a:t>
            </a:r>
            <a:r>
              <a:rPr lang="en-US" dirty="0" err="1"/>
              <a:t>x.write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C2: </a:t>
            </a:r>
            <a:r>
              <a:rPr lang="en-US" dirty="0" err="1"/>
              <a:t>x.write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C3: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</a:t>
            </a:r>
            <a:r>
              <a:rPr lang="en-US" dirty="0"/>
              <a:t>B,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A</a:t>
            </a:r>
            <a:endParaRPr lang="en-US" dirty="0"/>
          </a:p>
          <a:p>
            <a:pPr lvl="1"/>
            <a:r>
              <a:rPr lang="en-US" dirty="0"/>
              <a:t>C4: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B</a:t>
            </a:r>
            <a:r>
              <a:rPr lang="en-US" dirty="0"/>
              <a:t>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</a:t>
            </a:r>
          </a:p>
          <a:p>
            <a:r>
              <a:rPr lang="en-US" dirty="0"/>
              <a:t>What would be a physical-time ordering of the events?</a:t>
            </a:r>
          </a:p>
          <a:p>
            <a:pPr lvl="1"/>
            <a:r>
              <a:rPr lang="en-US" dirty="0"/>
              <a:t>One possibility: C2 (write B) -&gt; C3 (read B) -&gt; C4 (read B) -&gt; C1 (write A) -&gt; C3 (read A) -&gt; C4 (read A)</a:t>
            </a:r>
          </a:p>
          <a:p>
            <a:r>
              <a:rPr lang="en-US" dirty="0"/>
              <a:t>How about the following?</a:t>
            </a:r>
          </a:p>
          <a:p>
            <a:pPr lvl="1"/>
            <a:r>
              <a:rPr lang="en-US" dirty="0"/>
              <a:t>C1: </a:t>
            </a:r>
            <a:r>
              <a:rPr lang="en-US" dirty="0" err="1"/>
              <a:t>x.write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C2: </a:t>
            </a:r>
            <a:r>
              <a:rPr lang="en-US" dirty="0" err="1"/>
              <a:t>x.write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C3: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B,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</a:t>
            </a:r>
          </a:p>
          <a:p>
            <a:pPr lvl="1"/>
            <a:r>
              <a:rPr lang="en-US" dirty="0"/>
              <a:t>C4: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744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30146</TotalTime>
  <Pages>12</Pages>
  <Words>1579</Words>
  <Application>Microsoft Macintosh PowerPoint</Application>
  <PresentationFormat>Letter Paper (8.5x11 in)</PresentationFormat>
  <Paragraphs>236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Helvetica</vt:lpstr>
      <vt:lpstr>Times New Roman</vt:lpstr>
      <vt:lpstr>Wingdings</vt:lpstr>
      <vt:lpstr>CS252-template</vt:lpstr>
      <vt:lpstr>Office Theme</vt:lpstr>
      <vt:lpstr>CSE 486/586 Distributed Systems Consistency --- 1</vt:lpstr>
      <vt:lpstr>Consistency with Data Replicas</vt:lpstr>
      <vt:lpstr>Consistency</vt:lpstr>
      <vt:lpstr>This Week</vt:lpstr>
      <vt:lpstr>Our Expectation with Data</vt:lpstr>
      <vt:lpstr>Expectation with Multiple Processes </vt:lpstr>
      <vt:lpstr>Expectation with Multiple Copies</vt:lpstr>
      <vt:lpstr>Linearizability</vt:lpstr>
      <vt:lpstr>Linearizability Exercise</vt:lpstr>
      <vt:lpstr>CSE 486/586 Administrivia</vt:lpstr>
      <vt:lpstr>Linearizability Subtleties</vt:lpstr>
      <vt:lpstr>Linearizability Subtleties</vt:lpstr>
      <vt:lpstr>Linearizability Subtleties</vt:lpstr>
      <vt:lpstr>Linearizability Subtleties</vt:lpstr>
      <vt:lpstr>Linearizability Examples</vt:lpstr>
      <vt:lpstr>Linearizability Examples</vt:lpstr>
      <vt:lpstr>Linearizability Examples</vt:lpstr>
      <vt:lpstr>Linearizability (Textbook Definition)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1469</cp:revision>
  <cp:lastPrinted>2016-03-28T15:57:14Z</cp:lastPrinted>
  <dcterms:created xsi:type="dcterms:W3CDTF">2012-03-21T04:48:11Z</dcterms:created>
  <dcterms:modified xsi:type="dcterms:W3CDTF">2020-03-31T16:03:43Z</dcterms:modified>
  <cp:category/>
</cp:coreProperties>
</file>