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838" r:id="rId4"/>
    <p:sldId id="840" r:id="rId5"/>
    <p:sldId id="851" r:id="rId6"/>
    <p:sldId id="841" r:id="rId7"/>
    <p:sldId id="852" r:id="rId8"/>
    <p:sldId id="822" r:id="rId9"/>
    <p:sldId id="846" r:id="rId10"/>
    <p:sldId id="842" r:id="rId11"/>
    <p:sldId id="837" r:id="rId12"/>
    <p:sldId id="885" r:id="rId13"/>
    <p:sldId id="886" r:id="rId14"/>
    <p:sldId id="867" r:id="rId15"/>
    <p:sldId id="888" r:id="rId16"/>
    <p:sldId id="887" r:id="rId17"/>
    <p:sldId id="878" r:id="rId18"/>
    <p:sldId id="880" r:id="rId19"/>
    <p:sldId id="828" r:id="rId20"/>
    <p:sldId id="875" r:id="rId21"/>
    <p:sldId id="847" r:id="rId22"/>
    <p:sldId id="853" r:id="rId23"/>
    <p:sldId id="854" r:id="rId24"/>
    <p:sldId id="874" r:id="rId25"/>
    <p:sldId id="855" r:id="rId26"/>
    <p:sldId id="832" r:id="rId27"/>
    <p:sldId id="777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0FF"/>
    <a:srgbClr val="0331B7"/>
    <a:srgbClr val="0332B7"/>
    <a:srgbClr val="0066FF"/>
    <a:srgbClr val="55FC02"/>
    <a:srgbClr val="FBBA03"/>
    <a:srgbClr val="000000"/>
    <a:srgbClr val="114FFB"/>
    <a:srgbClr val="7B00E4"/>
    <a:srgbClr val="EFFB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6" autoAdjust="0"/>
    <p:restoredTop sz="80263" autoAdjust="0"/>
  </p:normalViewPr>
  <p:slideViewPr>
    <p:cSldViewPr>
      <p:cViewPr varScale="1">
        <p:scale>
          <a:sx n="82" d="100"/>
          <a:sy n="82" d="100"/>
        </p:scale>
        <p:origin x="152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What if we also totally-order reads? It provides </a:t>
            </a:r>
            <a:r>
              <a:rPr lang="en-US" baseline="0" dirty="0" err="1"/>
              <a:t>linearizability</a:t>
            </a:r>
            <a:r>
              <a:rPr lang="en-US" baseline="0" dirty="0"/>
              <a:t> at the cost of read performance.</a:t>
            </a:r>
          </a:p>
        </p:txBody>
      </p:sp>
    </p:spTree>
    <p:extLst>
      <p:ext uri="{BB962C8B-B14F-4D97-AF65-F5344CB8AC3E}">
        <p14:creationId xmlns:p14="http://schemas.microsoft.com/office/powerpoint/2010/main" val="1868179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E.g., my friend A posts</a:t>
            </a:r>
            <a:r>
              <a:rPr lang="en-US" baseline="0" dirty="0"/>
              <a:t> something on my wall. Then my other friend B posts something on my wall. These are two unrelated, independent posts. Does it really matter I see everything as it happens? Does </a:t>
            </a:r>
            <a:r>
              <a:rPr lang="en-US" baseline="0"/>
              <a:t>it matter everyone </a:t>
            </a:r>
            <a:r>
              <a:rPr lang="en-US" baseline="0" dirty="0"/>
              <a:t>sees in the exact same order?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49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81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natural expectation is no.</a:t>
            </a:r>
          </a:p>
        </p:txBody>
      </p:sp>
    </p:spTree>
    <p:extLst>
      <p:ext uri="{BB962C8B-B14F-4D97-AF65-F5344CB8AC3E}">
        <p14:creationId xmlns:p14="http://schemas.microsoft.com/office/powerpoint/2010/main" val="1462136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09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071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1: yes, 2: no</a:t>
            </a:r>
          </a:p>
        </p:txBody>
      </p:sp>
    </p:spTree>
    <p:extLst>
      <p:ext uri="{BB962C8B-B14F-4D97-AF65-F5344CB8AC3E}">
        <p14:creationId xmlns:p14="http://schemas.microsoft.com/office/powerpoint/2010/main" val="3450454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sequential consistency, just like </a:t>
            </a:r>
            <a:r>
              <a:rPr lang="en-US" dirty="0" err="1"/>
              <a:t>linearizability</a:t>
            </a:r>
            <a:r>
              <a:rPr lang="en-US" dirty="0"/>
              <a:t>, synchronization</a:t>
            </a:r>
            <a:r>
              <a:rPr lang="en-US" baseline="0" dirty="0"/>
              <a:t> needs to happen in the same order everywhere across different copies. Different from </a:t>
            </a:r>
            <a:r>
              <a:rPr lang="en-US" baseline="0" dirty="0" err="1"/>
              <a:t>linearizability</a:t>
            </a:r>
            <a:r>
              <a:rPr lang="en-US" baseline="0" dirty="0"/>
              <a:t>, that synchronization does not have to be complete at the time of return from a write 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950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/>
            </a:br>
            <a:r>
              <a:rPr lang="en-US"/>
              <a:t>Consistency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advantages</a:t>
            </a:r>
          </a:p>
          <a:p>
            <a:pPr lvl="1"/>
            <a:r>
              <a:rPr lang="en-US" dirty="0"/>
              <a:t>It behaves as expected.</a:t>
            </a:r>
          </a:p>
          <a:p>
            <a:pPr lvl="1"/>
            <a:r>
              <a:rPr lang="en-US" dirty="0"/>
              <a:t>There’s really no surprise.</a:t>
            </a:r>
          </a:p>
          <a:p>
            <a:pPr lvl="1"/>
            <a:r>
              <a:rPr lang="en-US" dirty="0"/>
              <a:t>Application developers do not need any additional logic.</a:t>
            </a:r>
          </a:p>
          <a:p>
            <a:r>
              <a:rPr lang="en-US" dirty="0" err="1"/>
              <a:t>Linearizability</a:t>
            </a:r>
            <a:r>
              <a:rPr lang="en-US" dirty="0"/>
              <a:t> disadvantages</a:t>
            </a:r>
          </a:p>
          <a:p>
            <a:pPr lvl="1"/>
            <a:r>
              <a:rPr lang="en-US" dirty="0"/>
              <a:t>It’s difficult to provide high-performance (low latency).</a:t>
            </a:r>
          </a:p>
          <a:p>
            <a:pPr lvl="1"/>
            <a:r>
              <a:rPr lang="en-US" dirty="0"/>
              <a:t>It might be more than what is necessary.</a:t>
            </a:r>
          </a:p>
          <a:p>
            <a:r>
              <a:rPr lang="en-US" dirty="0"/>
              <a:t>Relaxed consistency guarantees</a:t>
            </a:r>
          </a:p>
          <a:p>
            <a:pPr lvl="1"/>
            <a:r>
              <a:rPr lang="en-US" dirty="0"/>
              <a:t>Sequential consistency</a:t>
            </a:r>
          </a:p>
          <a:p>
            <a:pPr lvl="1"/>
            <a:r>
              <a:rPr lang="en-US" dirty="0"/>
              <a:t>Causal consistency</a:t>
            </a:r>
          </a:p>
          <a:p>
            <a:pPr lvl="1"/>
            <a:r>
              <a:rPr lang="en-US" dirty="0"/>
              <a:t>Eventual consistency</a:t>
            </a:r>
          </a:p>
          <a:p>
            <a:r>
              <a:rPr lang="en-US" dirty="0"/>
              <a:t>It is still all about </a:t>
            </a:r>
            <a:r>
              <a:rPr lang="en-US" dirty="0">
                <a:solidFill>
                  <a:srgbClr val="FF0000"/>
                </a:solidFill>
              </a:rPr>
              <a:t>client-side perception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When a read occurs, what do you return?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0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/>
          </a:bodyPr>
          <a:lstStyle/>
          <a:p>
            <a:r>
              <a:rPr lang="en-US" dirty="0"/>
              <a:t>A little weaker than linearizability, but still quite strong</a:t>
            </a:r>
          </a:p>
          <a:p>
            <a:pPr lvl="1"/>
            <a:r>
              <a:rPr lang="en-US" dirty="0"/>
              <a:t>Essentially linearizability, except that it doesn’t need to return the most recent write according to physical time. </a:t>
            </a:r>
          </a:p>
          <a:p>
            <a:r>
              <a:rPr lang="en-US" dirty="0"/>
              <a:t>Consider the following: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What do you expect to read?</a:t>
            </a:r>
          </a:p>
          <a:p>
            <a:pPr lvl="1"/>
            <a:r>
              <a:rPr lang="en-US" dirty="0"/>
              <a:t>5 &amp; 5? (Linearizability)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What about 3 &amp; 5 or 3 &amp; 3?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Is it necessary to read 5 &amp; 5?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959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2743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5" name="Oval 24"/>
          <p:cNvSpPr/>
          <p:nvPr/>
        </p:nvSpPr>
        <p:spPr>
          <a:xfrm>
            <a:off x="4880830" y="2881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91395" y="3096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331146" y="39584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37422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29" name="Oval 28"/>
          <p:cNvSpPr/>
          <p:nvPr/>
        </p:nvSpPr>
        <p:spPr>
          <a:xfrm>
            <a:off x="2110020" y="3880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71995" y="4095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91000" y="4095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?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642830" y="3887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80235" y="3880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38400" y="4095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9800" y="40946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?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71630" y="3886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3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/>
      <p:bldP spid="25" grpId="0" uiExpand="1" animBg="1"/>
      <p:bldP spid="26" grpId="0" uiExpand="1"/>
      <p:bldP spid="28" grpId="0" uiExpand="1"/>
      <p:bldP spid="29" grpId="0" uiExpand="1" animBg="1"/>
      <p:bldP spid="30" grpId="0" uiExpand="1"/>
      <p:bldP spid="31" grpId="0" uiExpand="1"/>
      <p:bldP spid="32" grpId="0" uiExpand="1" animBg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Write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/>
          </a:bodyPr>
          <a:lstStyle/>
          <a:p>
            <a:r>
              <a:rPr lang="en-US" dirty="0"/>
              <a:t>Consider the following.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Let’s assume P1 and P2 are two users separately using Facebook. x is the same wall.</a:t>
            </a:r>
          </a:p>
          <a:p>
            <a:pPr lvl="1"/>
            <a:r>
              <a:rPr lang="en-US" dirty="0"/>
              <a:t>The first read at P2 is reading P2’s own wall post.</a:t>
            </a:r>
          </a:p>
          <a:p>
            <a:pPr lvl="1"/>
            <a:r>
              <a:rPr lang="en-US" dirty="0"/>
              <a:t>The second read at P2 is reading P1’s wall post </a:t>
            </a:r>
            <a:r>
              <a:rPr lang="en-US" dirty="0">
                <a:solidFill>
                  <a:srgbClr val="FF0000"/>
                </a:solidFill>
              </a:rPr>
              <a:t>at a delayed point in time</a:t>
            </a:r>
            <a:r>
              <a:rPr lang="en-US" dirty="0"/>
              <a:t>, not right away.</a:t>
            </a:r>
          </a:p>
          <a:p>
            <a:pPr lvl="1"/>
            <a:r>
              <a:rPr lang="en-US" dirty="0"/>
              <a:t>With linearizability, P2’s first read should read P1’s wall post (the most recent write).</a:t>
            </a:r>
          </a:p>
          <a:p>
            <a:pPr lvl="1"/>
            <a:r>
              <a:rPr lang="en-US" dirty="0"/>
              <a:t>But again do we always need to? For applications like Facebook, </a:t>
            </a:r>
            <a:r>
              <a:rPr lang="en-US" dirty="0">
                <a:solidFill>
                  <a:srgbClr val="FF0000"/>
                </a:solidFill>
              </a:rPr>
              <a:t>delayed write visibility</a:t>
            </a:r>
            <a:r>
              <a:rPr lang="en-US" dirty="0"/>
              <a:t> is probably fine.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1740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15240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5" name="Oval 24"/>
          <p:cNvSpPr/>
          <p:nvPr/>
        </p:nvSpPr>
        <p:spPr>
          <a:xfrm>
            <a:off x="4880830" y="1662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91395" y="1877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331146" y="2739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2523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29" name="Oval 28"/>
          <p:cNvSpPr/>
          <p:nvPr/>
        </p:nvSpPr>
        <p:spPr>
          <a:xfrm>
            <a:off x="2110020" y="2661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71995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910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642830" y="2668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80235" y="2661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384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9800" y="28754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71630" y="26670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9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/>
      <p:bldP spid="25" grpId="0" uiExpand="1" animBg="1"/>
      <p:bldP spid="26" grpId="0" uiExpand="1"/>
      <p:bldP spid="28" grpId="0" uiExpand="1"/>
      <p:bldP spid="29" grpId="0" uiExpand="1" animBg="1"/>
      <p:bldP spid="30" grpId="0" uiExpand="1"/>
      <p:bldP spid="31" grpId="0" uiExpand="1"/>
      <p:bldP spid="32" grpId="0" uiExpand="1" animBg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Write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single process.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If delayed write visibility is fine, is it okay for </a:t>
            </a:r>
            <a:r>
              <a:rPr lang="en-US" dirty="0" err="1"/>
              <a:t>x.read</a:t>
            </a:r>
            <a:r>
              <a:rPr lang="en-US" dirty="0"/>
              <a:t>() to return 2, not 3?</a:t>
            </a:r>
          </a:p>
          <a:p>
            <a:r>
              <a:rPr lang="en-US" dirty="0"/>
              <a:t>If not, why not?</a:t>
            </a:r>
          </a:p>
          <a:p>
            <a:pPr lvl="1"/>
            <a:r>
              <a:rPr lang="en-US" dirty="0">
                <a:solidFill>
                  <a:srgbClr val="1800FF"/>
                </a:solidFill>
              </a:rPr>
              <a:t>Now we’re violating the </a:t>
            </a:r>
            <a:r>
              <a:rPr lang="en-US" dirty="0">
                <a:solidFill>
                  <a:srgbClr val="FF0000"/>
                </a:solidFill>
              </a:rPr>
              <a:t>program order for a single process.</a:t>
            </a:r>
          </a:p>
          <a:p>
            <a:pPr lvl="1"/>
            <a:r>
              <a:rPr lang="en-US" dirty="0"/>
              <a:t>Developers will start getting really confused.</a:t>
            </a:r>
          </a:p>
          <a:p>
            <a:pPr lvl="1"/>
            <a:r>
              <a:rPr lang="en-US" dirty="0"/>
              <a:t>With a single copy, that will never happen.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115884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03248" y="1899696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7" name="Oval 6"/>
          <p:cNvSpPr/>
          <p:nvPr/>
        </p:nvSpPr>
        <p:spPr>
          <a:xfrm>
            <a:off x="2594830" y="2038358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56805" y="2253152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7795" y="2253152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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619625" y="2044663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8825" y="2052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590800" y="2266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26992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/>
      <p:bldP spid="7" grpId="0" uiExpand="1" animBg="1"/>
      <p:bldP spid="8" grpId="0" uiExpand="1"/>
      <p:bldP spid="9" grpId="0" uiExpand="1"/>
      <p:bldP spid="10" grpId="0" uiExpand="1" animBg="1"/>
      <p:bldP spid="23" grpId="0" uiExpand="1" animBg="1"/>
      <p:bldP spid="24" grpId="0" uiExpan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Insight</a:t>
            </a:r>
          </a:p>
          <a:p>
            <a:pPr lvl="1"/>
            <a:r>
              <a:rPr lang="en-US" dirty="0"/>
              <a:t>For many applications, we </a:t>
            </a:r>
            <a:r>
              <a:rPr lang="en-US" dirty="0">
                <a:solidFill>
                  <a:srgbClr val="FF0000"/>
                </a:solidFill>
              </a:rPr>
              <a:t>don’t need to</a:t>
            </a:r>
            <a:r>
              <a:rPr lang="en-US" dirty="0"/>
              <a:t> make other processes’ writes </a:t>
            </a:r>
            <a:r>
              <a:rPr lang="en-US" dirty="0">
                <a:solidFill>
                  <a:srgbClr val="FF0000"/>
                </a:solidFill>
              </a:rPr>
              <a:t>immediately visible</a:t>
            </a:r>
            <a:r>
              <a:rPr lang="en-US" dirty="0"/>
              <a:t>, as long as we </a:t>
            </a:r>
            <a:r>
              <a:rPr lang="en-US" dirty="0">
                <a:solidFill>
                  <a:srgbClr val="FF0000"/>
                </a:solidFill>
              </a:rPr>
              <a:t>preserve each process’s program order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Still a </a:t>
            </a:r>
            <a:r>
              <a:rPr lang="en-US"/>
              <a:t>strong guarantee: If </a:t>
            </a:r>
            <a:r>
              <a:rPr lang="en-US" dirty="0"/>
              <a:t>a process doesn’t know what other processes are doing (e.g., when other processes’ writes are occurring), this still meets the natural expectation of the process.</a:t>
            </a:r>
          </a:p>
          <a:p>
            <a:r>
              <a:rPr lang="en-US" dirty="0"/>
              <a:t>You can say that your storage system provides sequential consistency if:</a:t>
            </a:r>
          </a:p>
          <a:p>
            <a:pPr lvl="1"/>
            <a:r>
              <a:rPr lang="en-US" dirty="0"/>
              <a:t>All requests appear to come from a single client with </a:t>
            </a:r>
            <a:r>
              <a:rPr lang="en-US" dirty="0">
                <a:solidFill>
                  <a:srgbClr val="FF0000"/>
                </a:solidFill>
              </a:rPr>
              <a:t>a single  interleaving of all requests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the single interleaving, </a:t>
            </a:r>
            <a:r>
              <a:rPr lang="en-US" dirty="0">
                <a:solidFill>
                  <a:srgbClr val="FF0000"/>
                </a:solidFill>
              </a:rPr>
              <a:t>the program order of each and every process is preserved</a:t>
            </a:r>
            <a:r>
              <a:rPr lang="en-US" dirty="0"/>
              <a:t>.</a:t>
            </a:r>
          </a:p>
          <a:p>
            <a:r>
              <a:rPr lang="en-US" dirty="0"/>
              <a:t>This still works like </a:t>
            </a:r>
            <a:r>
              <a:rPr lang="en-US" dirty="0">
                <a:solidFill>
                  <a:srgbClr val="FF0000"/>
                </a:solidFill>
              </a:rPr>
              <a:t>a single copy</a:t>
            </a:r>
            <a:r>
              <a:rPr lang="en-US" dirty="0"/>
              <a:t>, but all program orders are </a:t>
            </a:r>
            <a:r>
              <a:rPr lang="en-US" dirty="0">
                <a:solidFill>
                  <a:srgbClr val="FF0000"/>
                </a:solidFill>
              </a:rPr>
              <a:t>only logically preserved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9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BB6E4-0E13-1A46-B70E-30F9BC5C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E1D84-6EC9-E64F-8D57-78946F204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consistency: providing single-client semantics while preserving each process’s logical program order.</a:t>
            </a:r>
          </a:p>
          <a:p>
            <a:r>
              <a:rPr lang="en-US" dirty="0"/>
              <a:t>Previous 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We can explain this behavior with the following ordering of requests from a single client</a:t>
            </a:r>
          </a:p>
          <a:p>
            <a:pPr lvl="1"/>
            <a:r>
              <a:rPr lang="en-US" dirty="0" err="1"/>
              <a:t>x.write</a:t>
            </a:r>
            <a:r>
              <a:rPr lang="en-US" dirty="0"/>
              <a:t>(2), </a:t>
            </a:r>
            <a:r>
              <a:rPr lang="en-US" dirty="0" err="1"/>
              <a:t>x.write</a:t>
            </a:r>
            <a:r>
              <a:rPr lang="en-US" dirty="0"/>
              <a:t>(3),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 pitchFamily="2" charset="2"/>
              </a:rPr>
              <a:t> 3, </a:t>
            </a:r>
            <a:r>
              <a:rPr lang="en-US" dirty="0" err="1">
                <a:sym typeface="Wingdings" pitchFamily="2" charset="2"/>
              </a:rPr>
              <a:t>x.write</a:t>
            </a:r>
            <a:r>
              <a:rPr lang="en-US" dirty="0">
                <a:sym typeface="Wingdings" pitchFamily="2" charset="2"/>
              </a:rPr>
              <a:t>(5), </a:t>
            </a:r>
            <a:r>
              <a:rPr lang="en-US" dirty="0" err="1">
                <a:sym typeface="Wingdings" pitchFamily="2" charset="2"/>
              </a:rPr>
              <a:t>x.read</a:t>
            </a:r>
            <a:r>
              <a:rPr lang="en-US" dirty="0">
                <a:sym typeface="Wingdings" pitchFamily="2" charset="2"/>
              </a:rPr>
              <a:t>()  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167E0-A2C2-0A44-9823-0FEE38CE3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0C4E134-B726-B94C-B4FF-5E959049FF45}"/>
              </a:ext>
            </a:extLst>
          </p:cNvPr>
          <p:cNvCxnSpPr/>
          <p:nvPr/>
        </p:nvCxnSpPr>
        <p:spPr>
          <a:xfrm flipV="1">
            <a:off x="1331146" y="31117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B48C0A1-9305-8045-91E6-728BC57EE64A}"/>
              </a:ext>
            </a:extLst>
          </p:cNvPr>
          <p:cNvSpPr txBox="1"/>
          <p:nvPr/>
        </p:nvSpPr>
        <p:spPr>
          <a:xfrm>
            <a:off x="457200" y="28956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AC0D79C-5EE9-A947-BE7A-012DE938E0E8}"/>
              </a:ext>
            </a:extLst>
          </p:cNvPr>
          <p:cNvSpPr/>
          <p:nvPr/>
        </p:nvSpPr>
        <p:spPr>
          <a:xfrm>
            <a:off x="3218235" y="30342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52E33E-3E9B-6648-9A81-3A4D7F27F422}"/>
              </a:ext>
            </a:extLst>
          </p:cNvPr>
          <p:cNvSpPr txBox="1"/>
          <p:nvPr/>
        </p:nvSpPr>
        <p:spPr>
          <a:xfrm>
            <a:off x="1676400" y="32490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56051D5-C8C9-834F-9E6B-E5A1BC3DCF18}"/>
              </a:ext>
            </a:extLst>
          </p:cNvPr>
          <p:cNvCxnSpPr/>
          <p:nvPr/>
        </p:nvCxnSpPr>
        <p:spPr>
          <a:xfrm flipV="1">
            <a:off x="1331146" y="41108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D3BA47A-976C-464A-8B4E-BD8EBCE424EA}"/>
              </a:ext>
            </a:extLst>
          </p:cNvPr>
          <p:cNvSpPr txBox="1"/>
          <p:nvPr/>
        </p:nvSpPr>
        <p:spPr>
          <a:xfrm>
            <a:off x="457200" y="38946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6211DC-2D17-9A42-8991-D2E1D18058C2}"/>
              </a:ext>
            </a:extLst>
          </p:cNvPr>
          <p:cNvSpPr/>
          <p:nvPr/>
        </p:nvSpPr>
        <p:spPr>
          <a:xfrm>
            <a:off x="2110020" y="40332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BFF045-249D-1E49-98A0-296C7351A51D}"/>
              </a:ext>
            </a:extLst>
          </p:cNvPr>
          <p:cNvSpPr txBox="1"/>
          <p:nvPr/>
        </p:nvSpPr>
        <p:spPr>
          <a:xfrm>
            <a:off x="671995" y="4248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0B444B-8636-6843-B2A2-0E1C1ED5C658}"/>
              </a:ext>
            </a:extLst>
          </p:cNvPr>
          <p:cNvSpPr txBox="1"/>
          <p:nvPr/>
        </p:nvSpPr>
        <p:spPr>
          <a:xfrm>
            <a:off x="4191000" y="4248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2F16027-55F5-764B-A219-643C9B37A2E6}"/>
              </a:ext>
            </a:extLst>
          </p:cNvPr>
          <p:cNvSpPr/>
          <p:nvPr/>
        </p:nvSpPr>
        <p:spPr>
          <a:xfrm>
            <a:off x="5642830" y="40396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30C6D32-FB6C-BC45-B83C-0FBFF01F84FF}"/>
              </a:ext>
            </a:extLst>
          </p:cNvPr>
          <p:cNvSpPr/>
          <p:nvPr/>
        </p:nvSpPr>
        <p:spPr>
          <a:xfrm>
            <a:off x="3980235" y="40332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85226E-CA92-6A4A-8951-DA1B666243E3}"/>
              </a:ext>
            </a:extLst>
          </p:cNvPr>
          <p:cNvSpPr txBox="1"/>
          <p:nvPr/>
        </p:nvSpPr>
        <p:spPr>
          <a:xfrm>
            <a:off x="2438400" y="4248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6557E3-903F-1D4C-9B9A-9F3C43F3FE51}"/>
              </a:ext>
            </a:extLst>
          </p:cNvPr>
          <p:cNvSpPr txBox="1"/>
          <p:nvPr/>
        </p:nvSpPr>
        <p:spPr>
          <a:xfrm>
            <a:off x="6019800" y="42470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5E954CA-2DCE-AA4D-A68F-AE3831AF9E38}"/>
              </a:ext>
            </a:extLst>
          </p:cNvPr>
          <p:cNvSpPr/>
          <p:nvPr/>
        </p:nvSpPr>
        <p:spPr>
          <a:xfrm>
            <a:off x="7471630" y="40386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2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/>
      <p:bldP spid="7" grpId="0" uiExpand="1" animBg="1"/>
      <p:bldP spid="8" grpId="0" uiExpand="1"/>
      <p:bldP spid="10" grpId="0" uiExpand="1"/>
      <p:bldP spid="11" grpId="0" uiExpand="1" animBg="1"/>
      <p:bldP spid="12" grpId="0" uiExpand="1"/>
      <p:bldP spid="13" grpId="0" uiExpand="1"/>
      <p:bldP spid="14" grpId="0" uiExpand="1" animBg="1"/>
      <p:bldP spid="15" grpId="0" uiExpand="1" animBg="1"/>
      <p:bldP spid="16" grpId="0" uiExpand="1"/>
      <p:bldP spid="17" grpId="0" uiExpand="1"/>
      <p:bldP spid="18" grpId="0" uiExpan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Does this satisfy sequential consistency?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No: even if P1’s writes show up later, we can’t explain the last two writes.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331146" y="2273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20574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1" name="Oval 20"/>
          <p:cNvSpPr/>
          <p:nvPr/>
        </p:nvSpPr>
        <p:spPr>
          <a:xfrm>
            <a:off x="3218235" y="2196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76400" y="24108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331146" y="32726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" y="30564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39" name="Oval 38"/>
          <p:cNvSpPr/>
          <p:nvPr/>
        </p:nvSpPr>
        <p:spPr>
          <a:xfrm>
            <a:off x="2110020" y="3195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71995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9100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42830" y="32014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666035" y="2209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124200" y="24245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19800" y="34088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7471630" y="32004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6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1" grpId="0" animBg="1"/>
      <p:bldP spid="22" grpId="0"/>
      <p:bldP spid="38" grpId="0"/>
      <p:bldP spid="39" grpId="0" animBg="1"/>
      <p:bldP spid="40" grpId="0"/>
      <p:bldP spid="41" grpId="0"/>
      <p:bldP spid="42" grpId="0" animBg="1"/>
      <p:bldP spid="43" grpId="0" animBg="1"/>
      <p:bldP spid="44" grpId="0"/>
      <p:bldP spid="45" grpId="0"/>
      <p:bldP spid="4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2: Does this satisfy sequential consistency?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06B3249-F072-9F40-AE92-F893C87DD76A}"/>
              </a:ext>
            </a:extLst>
          </p:cNvPr>
          <p:cNvCxnSpPr/>
          <p:nvPr/>
        </p:nvCxnSpPr>
        <p:spPr>
          <a:xfrm flipV="1">
            <a:off x="1331146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EA29B40-6A8F-374E-A3C3-568069FE904D}"/>
              </a:ext>
            </a:extLst>
          </p:cNvPr>
          <p:cNvSpPr txBox="1"/>
          <p:nvPr/>
        </p:nvSpPr>
        <p:spPr>
          <a:xfrm>
            <a:off x="803248" y="22098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5E0EFBC-53B7-AC46-ADCA-35313DD92688}"/>
              </a:ext>
            </a:extLst>
          </p:cNvPr>
          <p:cNvSpPr/>
          <p:nvPr/>
        </p:nvSpPr>
        <p:spPr>
          <a:xfrm>
            <a:off x="1680430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A940A8-AAE2-EC47-8DF0-6DB5DA960BC5}"/>
              </a:ext>
            </a:extLst>
          </p:cNvPr>
          <p:cNvSpPr txBox="1"/>
          <p:nvPr/>
        </p:nvSpPr>
        <p:spPr>
          <a:xfrm>
            <a:off x="242405" y="2563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5C9EC5-F456-AE44-8B5C-B807034092AD}"/>
              </a:ext>
            </a:extLst>
          </p:cNvPr>
          <p:cNvSpPr txBox="1"/>
          <p:nvPr/>
        </p:nvSpPr>
        <p:spPr>
          <a:xfrm>
            <a:off x="5624995" y="2563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 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24C9347-4778-6E4A-BD6A-5829F1D33AFB}"/>
              </a:ext>
            </a:extLst>
          </p:cNvPr>
          <p:cNvSpPr/>
          <p:nvPr/>
        </p:nvSpPr>
        <p:spPr>
          <a:xfrm>
            <a:off x="70768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0BD12FB-A684-8D4B-A661-313C0D4DE99B}"/>
              </a:ext>
            </a:extLst>
          </p:cNvPr>
          <p:cNvSpPr/>
          <p:nvPr/>
        </p:nvSpPr>
        <p:spPr>
          <a:xfrm>
            <a:off x="2962025" y="2362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8ECE1D-339C-C345-91E5-844DE11CF3A2}"/>
              </a:ext>
            </a:extLst>
          </p:cNvPr>
          <p:cNvSpPr txBox="1"/>
          <p:nvPr/>
        </p:nvSpPr>
        <p:spPr>
          <a:xfrm>
            <a:off x="1524000" y="25769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BED9D53-52FD-6A4F-8EA5-0408CC3B29D1}"/>
              </a:ext>
            </a:extLst>
          </p:cNvPr>
          <p:cNvCxnSpPr/>
          <p:nvPr/>
        </p:nvCxnSpPr>
        <p:spPr>
          <a:xfrm flipV="1">
            <a:off x="1331146" y="32726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39021EB-9175-DD46-9DBF-AECF8C71C293}"/>
              </a:ext>
            </a:extLst>
          </p:cNvPr>
          <p:cNvSpPr txBox="1"/>
          <p:nvPr/>
        </p:nvSpPr>
        <p:spPr>
          <a:xfrm>
            <a:off x="803248" y="30564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445CFB8-75D5-5246-ABA2-007CAB57EDF3}"/>
              </a:ext>
            </a:extLst>
          </p:cNvPr>
          <p:cNvSpPr/>
          <p:nvPr/>
        </p:nvSpPr>
        <p:spPr>
          <a:xfrm>
            <a:off x="4409825" y="3195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628D41-A222-284A-B21F-F57578EF7D51}"/>
              </a:ext>
            </a:extLst>
          </p:cNvPr>
          <p:cNvSpPr txBox="1"/>
          <p:nvPr/>
        </p:nvSpPr>
        <p:spPr>
          <a:xfrm>
            <a:off x="297180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D655BDA-87C4-B64F-8BA4-6C8486009727}"/>
              </a:ext>
            </a:extLst>
          </p:cNvPr>
          <p:cNvSpPr txBox="1"/>
          <p:nvPr/>
        </p:nvSpPr>
        <p:spPr>
          <a:xfrm>
            <a:off x="4357205" y="34088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()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E48B07F-D19A-8047-8594-CF42D444223F}"/>
              </a:ext>
            </a:extLst>
          </p:cNvPr>
          <p:cNvSpPr/>
          <p:nvPr/>
        </p:nvSpPr>
        <p:spPr>
          <a:xfrm>
            <a:off x="5809035" y="32004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5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/>
      <p:bldP spid="25" grpId="0" uiExpand="1" animBg="1"/>
      <p:bldP spid="26" grpId="0" uiExpand="1"/>
      <p:bldP spid="27" grpId="0" uiExpand="1"/>
      <p:bldP spid="28" grpId="0" uiExpand="1" animBg="1"/>
      <p:bldP spid="29" grpId="0" uiExpand="1" animBg="1"/>
      <p:bldP spid="30" grpId="0" uiExpand="1"/>
      <p:bldP spid="32" grpId="0" uiExpand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endParaRPr lang="en-US" dirty="0"/>
          </a:p>
          <a:p>
            <a:r>
              <a:rPr lang="en-US" dirty="0"/>
              <a:t>Example 4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753427"/>
            <a:ext cx="519176" cy="58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84434A-D051-9B46-9682-50C95E69C8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24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2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storage </a:t>
            </a:r>
            <a:r>
              <a:rPr lang="en-US" i="1" dirty="0">
                <a:solidFill>
                  <a:srgbClr val="FF0000"/>
                </a:solidFill>
              </a:rPr>
              <a:t>appears</a:t>
            </a:r>
            <a:r>
              <a:rPr lang="en-US" dirty="0"/>
              <a:t> to process all requests in a single interleaved ordering (single client), where</a:t>
            </a:r>
            <a:r>
              <a:rPr lang="is-IS" dirty="0"/>
              <a:t>…</a:t>
            </a:r>
            <a:endParaRPr lang="en-US" dirty="0"/>
          </a:p>
          <a:p>
            <a:pPr lvl="1"/>
            <a:r>
              <a:rPr lang="is-IS" dirty="0"/>
              <a:t>…each and every process’s program order is preserved (single copy),</a:t>
            </a:r>
            <a:endParaRPr lang="en-US" dirty="0"/>
          </a:p>
          <a:p>
            <a:pPr lvl="1"/>
            <a:r>
              <a:rPr lang="en-US" dirty="0"/>
              <a:t>…and each process’s program order is only </a:t>
            </a:r>
            <a:r>
              <a:rPr lang="en-US" i="1" dirty="0">
                <a:solidFill>
                  <a:srgbClr val="FF0000"/>
                </a:solidFill>
              </a:rPr>
              <a:t>logically preserved</a:t>
            </a:r>
            <a:r>
              <a:rPr lang="en-US" dirty="0"/>
              <a:t>, i.e., it doesn’t need to preserve its physical-time ordering.</a:t>
            </a:r>
          </a:p>
          <a:p>
            <a:r>
              <a:rPr lang="en-US" dirty="0"/>
              <a:t>It works as if all clients are reading out of a single copy.</a:t>
            </a:r>
          </a:p>
          <a:p>
            <a:pPr lvl="1"/>
            <a:r>
              <a:rPr lang="en-US" dirty="0"/>
              <a:t>This meets the expectation from an (isolated) client, working with a single copy.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 meets the expectation of all clients even if they all know what others are doing.</a:t>
            </a:r>
          </a:p>
          <a:p>
            <a:pPr lvl="1"/>
            <a:r>
              <a:rPr lang="en-US" dirty="0"/>
              <a:t>Both sequential consistency and </a:t>
            </a:r>
            <a:r>
              <a:rPr lang="en-US" dirty="0" err="1"/>
              <a:t>linearizability</a:t>
            </a:r>
            <a:r>
              <a:rPr lang="en-US" dirty="0"/>
              <a:t> provide an </a:t>
            </a:r>
            <a:r>
              <a:rPr lang="en-US" dirty="0">
                <a:solidFill>
                  <a:srgbClr val="FF0000"/>
                </a:solidFill>
              </a:rPr>
              <a:t>illusion of a single copy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3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this be difficult to implement?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6" name="Picture 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7" name="Picture 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North Carolina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California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12" name="Oval 1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6" name="Oval 1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789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vs.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should behave as if there were only a single copy, and a single client.</a:t>
            </a:r>
          </a:p>
          <a:p>
            <a:pPr lvl="1"/>
            <a:r>
              <a:rPr lang="en-US" dirty="0"/>
              <a:t>It’s just that SC </a:t>
            </a:r>
            <a:r>
              <a:rPr lang="en-US" dirty="0">
                <a:solidFill>
                  <a:srgbClr val="FF0000"/>
                </a:solidFill>
              </a:rPr>
              <a:t>doesn’t preserve the physical-time order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just the program order of each client</a:t>
            </a:r>
            <a:r>
              <a:rPr lang="en-US" dirty="0"/>
              <a:t>.</a:t>
            </a:r>
          </a:p>
          <a:p>
            <a:r>
              <a:rPr lang="en-US" dirty="0"/>
              <a:t>Difference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Linearizability: Once a write is returned, the system is </a:t>
            </a:r>
            <a:r>
              <a:rPr lang="en-US" dirty="0">
                <a:solidFill>
                  <a:srgbClr val="FF0000"/>
                </a:solidFill>
              </a:rPr>
              <a:t>obligated</a:t>
            </a:r>
            <a:r>
              <a:rPr lang="en-US" dirty="0"/>
              <a:t> to make the result visible to all clients based on physical time. I.e., the system has to return 5 in the example.</a:t>
            </a:r>
          </a:p>
          <a:p>
            <a:pPr lvl="1"/>
            <a:r>
              <a:rPr lang="en-US" dirty="0"/>
              <a:t>Sequential consistency: Even if a write is returned, the system is </a:t>
            </a:r>
            <a:r>
              <a:rPr lang="en-US" dirty="0">
                <a:solidFill>
                  <a:srgbClr val="FF0000"/>
                </a:solidFill>
              </a:rPr>
              <a:t>not obligated</a:t>
            </a:r>
            <a:r>
              <a:rPr lang="en-US" dirty="0"/>
              <a:t> to make the result visible to other clients immediately. I.e., the system can still return 2 in the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98341" y="3416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3200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7" name="Oval 6"/>
          <p:cNvSpPr/>
          <p:nvPr/>
        </p:nvSpPr>
        <p:spPr>
          <a:xfrm>
            <a:off x="4714625" y="3339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7279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98341" y="3949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3733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1" name="Oval 10"/>
          <p:cNvSpPr/>
          <p:nvPr/>
        </p:nvSpPr>
        <p:spPr>
          <a:xfrm>
            <a:off x="2962025" y="3872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0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58195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010025" y="3878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8" grpId="0"/>
      <p:bldP spid="10" grpId="0"/>
      <p:bldP spid="11" grpId="0" animBg="1"/>
      <p:bldP spid="12" grpId="0"/>
      <p:bldP spid="13" grpId="0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what implementation would the following happen?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  <a:p>
            <a:r>
              <a:rPr lang="en-US" dirty="0"/>
              <a:t>Possibility</a:t>
            </a:r>
          </a:p>
          <a:p>
            <a:pPr lvl="1"/>
            <a:r>
              <a:rPr lang="en-US" dirty="0"/>
              <a:t>P3 and P4 use different copies.</a:t>
            </a:r>
          </a:p>
          <a:p>
            <a:pPr lvl="1"/>
            <a:r>
              <a:rPr lang="en-US" dirty="0"/>
              <a:t>In P3’s copy, P2’s write arrives first and gets applied.</a:t>
            </a:r>
          </a:p>
          <a:p>
            <a:pPr lvl="1"/>
            <a:r>
              <a:rPr lang="en-US" dirty="0"/>
              <a:t>In P4’s copy, P1’s write arrives first and gets applied.</a:t>
            </a:r>
          </a:p>
          <a:p>
            <a:pPr lvl="1"/>
            <a:r>
              <a:rPr lang="en-US" dirty="0"/>
              <a:t>Writes are applied in different orders across copies.</a:t>
            </a:r>
          </a:p>
          <a:p>
            <a:pPr lvl="1"/>
            <a:r>
              <a:rPr lang="en-US" dirty="0"/>
              <a:t>This doesn’t provide sequential consistency.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6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implementing a consistency model, we need to think about how to handle writes and how to handle reads</a:t>
            </a:r>
          </a:p>
          <a:p>
            <a:r>
              <a:rPr lang="en-US" dirty="0"/>
              <a:t>Handling writes</a:t>
            </a:r>
          </a:p>
          <a:p>
            <a:pPr lvl="1"/>
            <a:r>
              <a:rPr lang="en-US" dirty="0"/>
              <a:t>Write synchronization should occur (or writes should be applied) </a:t>
            </a:r>
            <a:r>
              <a:rPr lang="en-US" dirty="0">
                <a:solidFill>
                  <a:srgbClr val="FF0000"/>
                </a:solidFill>
              </a:rPr>
              <a:t>in the same order everywhere</a:t>
            </a:r>
            <a:r>
              <a:rPr lang="en-US" dirty="0"/>
              <a:t> across different copies, while </a:t>
            </a:r>
            <a:r>
              <a:rPr lang="en-US" dirty="0">
                <a:solidFill>
                  <a:srgbClr val="FF0000"/>
                </a:solidFill>
              </a:rPr>
              <a:t>preserving each process’s logical write order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synchronization does not have to be complete at the time of return from a write operation. (I.e., actual writes on different copies can be done at different times.)</a:t>
            </a:r>
          </a:p>
          <a:p>
            <a:r>
              <a:rPr lang="en-US" dirty="0"/>
              <a:t>Handling reads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 read from a process should be done on a copy that </a:t>
            </a:r>
            <a:r>
              <a:rPr lang="en-US" dirty="0">
                <a:solidFill>
                  <a:srgbClr val="FF0000"/>
                </a:solidFill>
              </a:rPr>
              <a:t>already has applied the process’s latest write</a:t>
            </a:r>
            <a:r>
              <a:rPr lang="en-US" dirty="0">
                <a:solidFill>
                  <a:srgbClr val="000000"/>
                </a:solidFill>
              </a:rPr>
              <a:t>. And all reads should be processed by the program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7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 implementation</a:t>
            </a:r>
          </a:p>
          <a:p>
            <a:pPr lvl="1"/>
            <a:r>
              <a:rPr lang="en-US" dirty="0"/>
              <a:t>You’re </a:t>
            </a:r>
            <a:r>
              <a:rPr lang="en-US" dirty="0">
                <a:solidFill>
                  <a:srgbClr val="FF0000"/>
                </a:solidFill>
              </a:rPr>
              <a:t>not obligated</a:t>
            </a:r>
            <a:r>
              <a:rPr lang="en-US" dirty="0"/>
              <a:t> to make the most recent write (according to physical time) visible (i.e., applied to all copies) </a:t>
            </a:r>
            <a:r>
              <a:rPr lang="en-US" dirty="0">
                <a:solidFill>
                  <a:srgbClr val="FF0000"/>
                </a:solidFill>
              </a:rPr>
              <a:t>right away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 you </a:t>
            </a:r>
            <a:r>
              <a:rPr lang="en-US" dirty="0">
                <a:solidFill>
                  <a:srgbClr val="FF0000"/>
                </a:solidFill>
              </a:rPr>
              <a:t>are obligated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apply all writes in the same order</a:t>
            </a:r>
            <a:r>
              <a:rPr lang="en-US" dirty="0"/>
              <a:t> for all copies.</a:t>
            </a:r>
          </a:p>
          <a:p>
            <a:r>
              <a:rPr lang="en-US" dirty="0"/>
              <a:t>What is this ordering guarantee?</a:t>
            </a:r>
          </a:p>
          <a:p>
            <a:pPr lvl="1"/>
            <a:r>
              <a:rPr lang="en-US" dirty="0"/>
              <a:t>FIFO-total.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0F8A17-3425-9042-90F0-05DEF7184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048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01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Active </a:t>
            </a:r>
            <a:r>
              <a:rPr lang="en-US" dirty="0"/>
              <a:t>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76600"/>
            <a:ext cx="7683500" cy="3581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front end FIFO-orders all reads and writes.</a:t>
            </a:r>
          </a:p>
          <a:p>
            <a:r>
              <a:rPr lang="en-US" dirty="0"/>
              <a:t>A read can be done completely with any single replica.</a:t>
            </a:r>
          </a:p>
          <a:p>
            <a:r>
              <a:rPr lang="en-US" dirty="0"/>
              <a:t>Writes are totally-ordered and asynchronous (after at least one write completes, it returns).</a:t>
            </a:r>
          </a:p>
          <a:p>
            <a:pPr lvl="1"/>
            <a:r>
              <a:rPr lang="en-US" dirty="0"/>
              <a:t>Total ordering doesn’t determine deliver times, i.e., writes can happen at different times at different replicas.</a:t>
            </a:r>
          </a:p>
          <a:p>
            <a:r>
              <a:rPr lang="en-US" dirty="0"/>
              <a:t>Sequential consistency, not </a:t>
            </a:r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Read/write ops from the same client will be ordered at the front end (program order preservation).</a:t>
            </a:r>
          </a:p>
          <a:p>
            <a:pPr lvl="1"/>
            <a:r>
              <a:rPr lang="en-US" dirty="0"/>
              <a:t>Writes are applied in the same order by total ordering (single copy).</a:t>
            </a:r>
          </a:p>
          <a:p>
            <a:pPr lvl="1"/>
            <a:r>
              <a:rPr lang="en-US" dirty="0"/>
              <a:t>No guarantee that a read will read the most recent write based </a:t>
            </a:r>
            <a:r>
              <a:rPr lang="en-US"/>
              <a:t>on physical </a:t>
            </a:r>
            <a:r>
              <a:rPr lang="en-US" dirty="0"/>
              <a:t>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9547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More 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more relaxed</a:t>
            </a:r>
          </a:p>
          <a:p>
            <a:pPr lvl="1"/>
            <a:r>
              <a:rPr lang="en-US" dirty="0"/>
              <a:t>We don’t even care about providing an illusion of a single copy.</a:t>
            </a:r>
          </a:p>
          <a:p>
            <a:r>
              <a:rPr lang="en-US" dirty="0"/>
              <a:t>Causal consistency</a:t>
            </a:r>
          </a:p>
          <a:p>
            <a:pPr lvl="1"/>
            <a:r>
              <a:rPr lang="en-US" dirty="0"/>
              <a:t>We care about ordering causally related write operations correctly.</a:t>
            </a:r>
          </a:p>
          <a:p>
            <a:r>
              <a:rPr lang="en-US" dirty="0"/>
              <a:t>Eventual consistency</a:t>
            </a:r>
          </a:p>
          <a:p>
            <a:pPr lvl="1"/>
            <a:r>
              <a:rPr lang="en-US" dirty="0"/>
              <a:t>As long as we can say all replicas converge to the same copy eventually, we’re fine.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29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The ordering of operations is determined by time.</a:t>
            </a:r>
          </a:p>
          <a:p>
            <a:pPr lvl="1"/>
            <a:r>
              <a:rPr lang="en-US" dirty="0"/>
              <a:t>Primary-backup can provide </a:t>
            </a:r>
            <a:r>
              <a:rPr lang="en-US" dirty="0" err="1"/>
              <a:t>linearizability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Chain replication can also provide </a:t>
            </a:r>
            <a:r>
              <a:rPr lang="en-US" dirty="0" err="1"/>
              <a:t>linearizability</a:t>
            </a:r>
            <a:r>
              <a:rPr lang="en-US" dirty="0"/>
              <a:t>.</a:t>
            </a:r>
          </a:p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The ordering of operations preserves the program order of each client.</a:t>
            </a:r>
          </a:p>
          <a:p>
            <a:pPr lvl="1"/>
            <a:r>
              <a:rPr lang="en-US" dirty="0"/>
              <a:t>Active replication can provide sequential </a:t>
            </a:r>
            <a:r>
              <a:rPr lang="en-US"/>
              <a:t>consistency.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/>
          </a:bodyPr>
          <a:lstStyle/>
          <a:p>
            <a:r>
              <a:rPr lang="en-US" dirty="0"/>
              <a:t>Will this be difficult to implement?</a:t>
            </a:r>
          </a:p>
          <a:p>
            <a:pPr lvl="1"/>
            <a:r>
              <a:rPr lang="en-US" dirty="0"/>
              <a:t>It depends on what you want to provide.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How about:</a:t>
            </a:r>
          </a:p>
          <a:p>
            <a:pPr lvl="1"/>
            <a:r>
              <a:rPr lang="en-US" dirty="0"/>
              <a:t>All clients send all read/write to CA datacenter.</a:t>
            </a:r>
          </a:p>
          <a:p>
            <a:pPr lvl="1"/>
            <a:r>
              <a:rPr lang="en-US" dirty="0"/>
              <a:t>CA datacenter propagates to NC datacenter.</a:t>
            </a:r>
          </a:p>
          <a:p>
            <a:pPr lvl="1"/>
            <a:r>
              <a:rPr lang="en-US" dirty="0"/>
              <a:t>A request never returns until all propagation is done.</a:t>
            </a:r>
          </a:p>
          <a:p>
            <a:pPr lvl="1"/>
            <a:r>
              <a:rPr lang="en-US" dirty="0"/>
              <a:t>Correctness (</a:t>
            </a:r>
            <a:r>
              <a:rPr lang="en-US" dirty="0" err="1"/>
              <a:t>linearizability</a:t>
            </a:r>
            <a:r>
              <a:rPr lang="en-US" dirty="0"/>
              <a:t>)? yes</a:t>
            </a:r>
          </a:p>
          <a:p>
            <a:pPr lvl="1"/>
            <a:r>
              <a:rPr lang="en-US" dirty="0"/>
              <a:t>Performance? 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23497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2133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12" name="Oval 11"/>
          <p:cNvSpPr/>
          <p:nvPr/>
        </p:nvSpPr>
        <p:spPr>
          <a:xfrm>
            <a:off x="4714625" y="22722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2343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667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6" name="Oval 15"/>
          <p:cNvSpPr/>
          <p:nvPr/>
        </p:nvSpPr>
        <p:spPr>
          <a:xfrm>
            <a:off x="2962025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58195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4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664200"/>
          </a:xfrm>
        </p:spPr>
        <p:txBody>
          <a:bodyPr>
            <a:normAutofit/>
          </a:bodyPr>
          <a:lstStyle/>
          <a:p>
            <a:r>
              <a:rPr lang="en-US" dirty="0"/>
              <a:t>Importance of latency</a:t>
            </a:r>
          </a:p>
          <a:p>
            <a:pPr lvl="1"/>
            <a:r>
              <a:rPr lang="en-US" dirty="0"/>
              <a:t>Amazon: every 100ms of latency costs them 1% in sales.</a:t>
            </a:r>
          </a:p>
          <a:p>
            <a:pPr lvl="1"/>
            <a:r>
              <a:rPr lang="en-US" dirty="0"/>
              <a:t>Google: an extra .5 seconds in search page generation time dropped traffic by 20%.</a:t>
            </a:r>
          </a:p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typically</a:t>
            </a:r>
            <a:r>
              <a:rPr lang="en-US" dirty="0"/>
              <a:t> requires </a:t>
            </a:r>
            <a:r>
              <a:rPr lang="en-US" i="1" dirty="0">
                <a:solidFill>
                  <a:srgbClr val="FF0000"/>
                </a:solidFill>
              </a:rPr>
              <a:t>complete</a:t>
            </a:r>
            <a:r>
              <a:rPr lang="en-US" dirty="0">
                <a:solidFill>
                  <a:srgbClr val="FF0000"/>
                </a:solidFill>
              </a:rPr>
              <a:t> synchronization of multiple copies before a write operation returns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So that any read over any copy can return the most recent write.</a:t>
            </a:r>
          </a:p>
          <a:p>
            <a:pPr lvl="1"/>
            <a:r>
              <a:rPr lang="en-US" dirty="0"/>
              <a:t>No room for asynchronous writes (i.e., a write operation returns before all updates are propagated.)</a:t>
            </a:r>
          </a:p>
          <a:p>
            <a:r>
              <a:rPr lang="en-US" dirty="0"/>
              <a:t>It makes less sense in a global setting.</a:t>
            </a:r>
          </a:p>
          <a:p>
            <a:pPr lvl="1"/>
            <a:r>
              <a:rPr lang="en-US" dirty="0"/>
              <a:t>Inter-</a:t>
            </a:r>
            <a:r>
              <a:rPr lang="en-US" dirty="0" err="1"/>
              <a:t>datecenter</a:t>
            </a:r>
            <a:r>
              <a:rPr lang="en-US" dirty="0"/>
              <a:t> latency: ~10s </a:t>
            </a:r>
            <a:r>
              <a:rPr lang="en-US" dirty="0" err="1"/>
              <a:t>ms</a:t>
            </a:r>
            <a:r>
              <a:rPr lang="en-US" dirty="0"/>
              <a:t> to ~100s </a:t>
            </a:r>
            <a:r>
              <a:rPr lang="en-US" dirty="0" err="1"/>
              <a:t>ms</a:t>
            </a:r>
            <a:endParaRPr lang="en-US" dirty="0"/>
          </a:p>
          <a:p>
            <a:r>
              <a:rPr lang="en-US" dirty="0"/>
              <a:t>It might still make sense in a local setting (e.g., within a single data center).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8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Passive (Primary-Backup)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>
              <a:solidFill>
                <a:srgbClr val="6BB76D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Request Communication</a:t>
            </a:r>
            <a:r>
              <a:rPr lang="en-US" dirty="0"/>
              <a:t>: the request is issued to the primary RM and carries a unique request id.</a:t>
            </a:r>
          </a:p>
          <a:p>
            <a:r>
              <a:rPr lang="en-US" dirty="0">
                <a:solidFill>
                  <a:srgbClr val="0000FF"/>
                </a:solidFill>
              </a:rPr>
              <a:t>Coordination</a:t>
            </a:r>
            <a:r>
              <a:rPr lang="en-US" dirty="0"/>
              <a:t>: Primary takes requests atomically, in order, checks id (resends response if not new id.)</a:t>
            </a:r>
          </a:p>
          <a:p>
            <a:r>
              <a:rPr lang="en-US" dirty="0">
                <a:solidFill>
                  <a:srgbClr val="0000FF"/>
                </a:solidFill>
              </a:rPr>
              <a:t>Execution</a:t>
            </a:r>
            <a:r>
              <a:rPr lang="en-US" dirty="0"/>
              <a:t>: Primary executes &amp; stores the response  </a:t>
            </a:r>
          </a:p>
          <a:p>
            <a:r>
              <a:rPr lang="en-US" dirty="0">
                <a:solidFill>
                  <a:srgbClr val="0000FF"/>
                </a:solidFill>
              </a:rPr>
              <a:t>Agreement</a:t>
            </a:r>
            <a:r>
              <a:rPr lang="en-US" dirty="0"/>
              <a:t>: If update, primary sends updated state/result, </a:t>
            </a:r>
            <a:r>
              <a:rPr lang="en-US" dirty="0" err="1"/>
              <a:t>req</a:t>
            </a:r>
            <a:r>
              <a:rPr lang="en-US" dirty="0"/>
              <a:t>-id and response to all backup </a:t>
            </a:r>
            <a:r>
              <a:rPr lang="en-US" dirty="0" err="1"/>
              <a:t>RMs</a:t>
            </a:r>
            <a:r>
              <a:rPr lang="en-US" dirty="0"/>
              <a:t> (1-phase commit enough).</a:t>
            </a:r>
          </a:p>
          <a:p>
            <a:r>
              <a:rPr lang="en-US" dirty="0">
                <a:solidFill>
                  <a:srgbClr val="0000FF"/>
                </a:solidFill>
              </a:rPr>
              <a:t>Response</a:t>
            </a:r>
            <a:r>
              <a:rPr lang="en-US" dirty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741681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technique to provide </a:t>
            </a:r>
            <a:r>
              <a:rPr lang="en-US" dirty="0" err="1"/>
              <a:t>linearizability</a:t>
            </a:r>
            <a:r>
              <a:rPr lang="en-US" dirty="0"/>
              <a:t> with better performance</a:t>
            </a:r>
          </a:p>
          <a:p>
            <a:pPr lvl="1"/>
            <a:r>
              <a:rPr lang="en-US" dirty="0"/>
              <a:t>All writes go to the head.</a:t>
            </a:r>
          </a:p>
          <a:p>
            <a:pPr lvl="1"/>
            <a:r>
              <a:rPr lang="en-US" dirty="0"/>
              <a:t>All reads go to the tail.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Linearizability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Clear-cut cases: straightforward</a:t>
            </a:r>
          </a:p>
          <a:p>
            <a:pPr lvl="1"/>
            <a:r>
              <a:rPr lang="en-US" dirty="0"/>
              <a:t>Overlapping ops?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318129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724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14474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ordering does this have for overlapping ops?</a:t>
            </a:r>
          </a:p>
          <a:p>
            <a:pPr lvl="1"/>
            <a:r>
              <a:rPr lang="en-US" dirty="0"/>
              <a:t>We have freedom to impose an order.</a:t>
            </a:r>
          </a:p>
          <a:p>
            <a:pPr lvl="1"/>
            <a:r>
              <a:rPr lang="en-US" dirty="0"/>
              <a:t>Case 1: A write is at either N0 or N1, and a read is at N2. The ordering we’re imposing is read then write.</a:t>
            </a:r>
          </a:p>
          <a:p>
            <a:pPr lvl="1"/>
            <a:r>
              <a:rPr lang="en-US" dirty="0"/>
              <a:t>Case 2: A write is at N2 and a read is also at N2. The ordering we’re imposing is write then read.</a:t>
            </a:r>
          </a:p>
          <a:p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Once a write becomes visible (at the tail), </a:t>
            </a:r>
            <a:r>
              <a:rPr lang="en-US" dirty="0">
                <a:solidFill>
                  <a:srgbClr val="FF0000"/>
                </a:solidFill>
              </a:rPr>
              <a:t>all following reads get the write result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14669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1009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28235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deadline: 5/10 (Friday)</a:t>
            </a:r>
          </a:p>
          <a:p>
            <a:r>
              <a:rPr lang="en-US"/>
              <a:t>486/586 survey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172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we need linearizability?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Does it matter if I see some posts some time </a:t>
            </a:r>
            <a:r>
              <a:rPr lang="en-US"/>
              <a:t>later?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3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32606</TotalTime>
  <Pages>12</Pages>
  <Words>2262</Words>
  <Application>Microsoft Macintosh PowerPoint</Application>
  <PresentationFormat>Letter Paper (8.5x11 in)</PresentationFormat>
  <Paragraphs>372</Paragraphs>
  <Slides>27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ＭＳ Ｐゴシック</vt:lpstr>
      <vt:lpstr>Arial</vt:lpstr>
      <vt:lpstr>Calibri</vt:lpstr>
      <vt:lpstr>Helvetica</vt:lpstr>
      <vt:lpstr>Times New Roman</vt:lpstr>
      <vt:lpstr>Wingdings</vt:lpstr>
      <vt:lpstr>CS252-template</vt:lpstr>
      <vt:lpstr>Office Theme</vt:lpstr>
      <vt:lpstr>CSE 486/586 Distributed Systems Consistency --- 2</vt:lpstr>
      <vt:lpstr>Implementing Linearizability</vt:lpstr>
      <vt:lpstr>Implementing Linearizability</vt:lpstr>
      <vt:lpstr>Implementing Linearizability</vt:lpstr>
      <vt:lpstr>Passive (Primary-Backup) Replication</vt:lpstr>
      <vt:lpstr>Chain Replication</vt:lpstr>
      <vt:lpstr>Chain Replication</vt:lpstr>
      <vt:lpstr>CSE 486/586 Administrivia</vt:lpstr>
      <vt:lpstr>Relaxing the Guarantees</vt:lpstr>
      <vt:lpstr>Relaxing the Guarantees</vt:lpstr>
      <vt:lpstr>Sequential Consistency</vt:lpstr>
      <vt:lpstr>Delayed Write Visibility</vt:lpstr>
      <vt:lpstr>Delayed Write Visibility</vt:lpstr>
      <vt:lpstr>Sequential Consistency Definition</vt:lpstr>
      <vt:lpstr>Sequential Consistency Definition</vt:lpstr>
      <vt:lpstr>Sequential Consistency Examples</vt:lpstr>
      <vt:lpstr>Sequential Consistency Examples</vt:lpstr>
      <vt:lpstr>Sequential Consistency Examples</vt:lpstr>
      <vt:lpstr>Sequential Consistency</vt:lpstr>
      <vt:lpstr>Sequential Consistency vs. Linearizability</vt:lpstr>
      <vt:lpstr>Implementing Sequential Consistency</vt:lpstr>
      <vt:lpstr>Implementing Sequential Consistency</vt:lpstr>
      <vt:lpstr>Implementing Sequential Consistency</vt:lpstr>
      <vt:lpstr>Active Replication</vt:lpstr>
      <vt:lpstr>Two More Consistency Models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1937</cp:revision>
  <cp:lastPrinted>2019-04-17T16:11:40Z</cp:lastPrinted>
  <dcterms:created xsi:type="dcterms:W3CDTF">2012-03-21T04:48:11Z</dcterms:created>
  <dcterms:modified xsi:type="dcterms:W3CDTF">2020-03-31T18:13:58Z</dcterms:modified>
  <cp:category/>
</cp:coreProperties>
</file>