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97" r:id="rId4"/>
    <p:sldId id="814" r:id="rId5"/>
    <p:sldId id="827" r:id="rId6"/>
    <p:sldId id="830" r:id="rId7"/>
    <p:sldId id="834" r:id="rId8"/>
    <p:sldId id="819" r:id="rId9"/>
    <p:sldId id="816" r:id="rId10"/>
    <p:sldId id="817" r:id="rId11"/>
    <p:sldId id="831" r:id="rId12"/>
    <p:sldId id="826" r:id="rId13"/>
    <p:sldId id="832" r:id="rId14"/>
    <p:sldId id="823" r:id="rId15"/>
    <p:sldId id="820" r:id="rId16"/>
    <p:sldId id="821" r:id="rId17"/>
    <p:sldId id="805" r:id="rId18"/>
    <p:sldId id="833" r:id="rId19"/>
    <p:sldId id="825" r:id="rId20"/>
    <p:sldId id="777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2B7"/>
    <a:srgbClr val="0066FF"/>
    <a:srgbClr val="55FC02"/>
    <a:srgbClr val="FBBA03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80099" autoAdjust="0"/>
  </p:normalViewPr>
  <p:slideViewPr>
    <p:cSldViewPr>
      <p:cViewPr varScale="1">
        <p:scale>
          <a:sx n="82" d="100"/>
          <a:sy n="82" d="100"/>
        </p:scale>
        <p:origin x="13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my friend A posts</a:t>
            </a:r>
            <a:r>
              <a:rPr lang="en-US" baseline="0" dirty="0"/>
              <a:t> something on my wall. Then my other friend B posts something on my wall. These are two unrelated, independent posts. Does it matter everyone sees in the exact same order?</a:t>
            </a:r>
          </a:p>
          <a:p>
            <a:endParaRPr lang="en-US" baseline="0" dirty="0"/>
          </a:p>
          <a:p>
            <a:r>
              <a:rPr lang="en-US" baseline="0" dirty="0"/>
              <a:t>What if on my browser, it’s A first then B, and on your browser, it’s B first then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has to be read before</a:t>
            </a:r>
            <a:r>
              <a:rPr lang="en-US" baseline="0" dirty="0"/>
              <a:t> 2 everywhere. Likewise, 1 has to be read before 3 everywhere. But not so for 2 and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Consistency --- 3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Causal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drop the notion of a single copy.</a:t>
            </a:r>
          </a:p>
          <a:p>
            <a:pPr lvl="1"/>
            <a:r>
              <a:rPr lang="en-US" dirty="0"/>
              <a:t>Writes can be applied in different orders across copies.</a:t>
            </a:r>
          </a:p>
          <a:p>
            <a:pPr lvl="1"/>
            <a:r>
              <a:rPr lang="en-US" dirty="0"/>
              <a:t>Causally-related writes do need to be applied in the same order for all copies.</a:t>
            </a:r>
          </a:p>
          <a:p>
            <a:r>
              <a:rPr lang="en-US" dirty="0"/>
              <a:t>Need a mechanism to keep track of causally-related writes.</a:t>
            </a:r>
          </a:p>
          <a:p>
            <a:r>
              <a:rPr lang="en-US" dirty="0"/>
              <a:t>Due to the relaxed requirements, low latency is more tractable.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4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Even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just do best effort to make things consistent.</a:t>
            </a:r>
          </a:p>
          <a:p>
            <a:r>
              <a:rPr lang="en-US" dirty="0"/>
              <a:t>Eventual consistency</a:t>
            </a:r>
          </a:p>
          <a:p>
            <a:pPr lvl="1"/>
            <a:r>
              <a:rPr lang="en-US" dirty="0"/>
              <a:t>Popularized by the CAP theorem.</a:t>
            </a:r>
          </a:p>
          <a:p>
            <a:pPr lvl="1"/>
            <a:r>
              <a:rPr lang="en-US" dirty="0"/>
              <a:t>The main problem is network partitions.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29892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60880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5328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presence of </a:t>
            </a:r>
            <a:r>
              <a:rPr lang="en-US" dirty="0">
                <a:solidFill>
                  <a:srgbClr val="FF0000"/>
                </a:solidFill>
              </a:rPr>
              <a:t>a network partition</a:t>
            </a:r>
            <a:r>
              <a:rPr lang="en-US" dirty="0"/>
              <a:t>:</a:t>
            </a:r>
          </a:p>
          <a:p>
            <a:r>
              <a:rPr lang="en-US" dirty="0"/>
              <a:t>In order to keep the replicas </a:t>
            </a:r>
            <a:r>
              <a:rPr lang="en-US" dirty="0">
                <a:solidFill>
                  <a:srgbClr val="FF0000"/>
                </a:solidFill>
              </a:rPr>
              <a:t>consistent</a:t>
            </a:r>
            <a:r>
              <a:rPr lang="en-US" dirty="0"/>
              <a:t>, you need to block.</a:t>
            </a:r>
          </a:p>
          <a:p>
            <a:pPr lvl="1"/>
            <a:r>
              <a:rPr lang="en-US"/>
              <a:t>From an </a:t>
            </a:r>
            <a:r>
              <a:rPr lang="en-US" dirty="0"/>
              <a:t>outside observer, the system appears to be </a:t>
            </a:r>
            <a:r>
              <a:rPr lang="en-US" dirty="0">
                <a:solidFill>
                  <a:srgbClr val="FF0000"/>
                </a:solidFill>
              </a:rPr>
              <a:t>unavailable</a:t>
            </a:r>
            <a:r>
              <a:rPr lang="en-US" dirty="0"/>
              <a:t>.</a:t>
            </a:r>
          </a:p>
          <a:p>
            <a:r>
              <a:rPr lang="en-US" dirty="0"/>
              <a:t>If we still serve the requests from two partitions, then the replicas will diverge.</a:t>
            </a:r>
          </a:p>
          <a:p>
            <a:pPr lvl="1"/>
            <a:r>
              <a:rPr lang="en-US" dirty="0"/>
              <a:t>The system is </a:t>
            </a:r>
            <a:r>
              <a:rPr lang="en-US" dirty="0">
                <a:solidFill>
                  <a:srgbClr val="FF0000"/>
                </a:solidFill>
              </a:rPr>
              <a:t>available</a:t>
            </a:r>
            <a:r>
              <a:rPr lang="en-US" dirty="0"/>
              <a:t>, but no </a:t>
            </a:r>
            <a:r>
              <a:rPr lang="en-US" dirty="0">
                <a:solidFill>
                  <a:srgbClr val="FF0000"/>
                </a:solidFill>
              </a:rPr>
              <a:t>consistency</a:t>
            </a:r>
            <a:r>
              <a:rPr lang="en-US" dirty="0"/>
              <a:t>.</a:t>
            </a:r>
          </a:p>
          <a:p>
            <a:r>
              <a:rPr lang="en-US" dirty="0"/>
              <a:t>The CAP theorem explains this dilemma.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6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onsistency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vailability</a:t>
            </a:r>
          </a:p>
          <a:p>
            <a:pPr lvl="1"/>
            <a:r>
              <a:rPr lang="en-US" dirty="0"/>
              <a:t>Respond with a reasonable delay</a:t>
            </a:r>
          </a:p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artition tolerance</a:t>
            </a:r>
          </a:p>
          <a:p>
            <a:pPr lvl="1"/>
            <a:r>
              <a:rPr lang="en-US" dirty="0"/>
              <a:t>Even if the network gets partitioned</a:t>
            </a:r>
          </a:p>
          <a:p>
            <a:r>
              <a:rPr lang="en-US" dirty="0"/>
              <a:t>In the presence of a partition, which one to choose? Consistency or availability?</a:t>
            </a:r>
          </a:p>
          <a:p>
            <a:r>
              <a:rPr lang="en-US" dirty="0"/>
              <a:t>Brewer conjectured in 2000, then proven by Gilbert and Lynch in 2002.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0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issue is the Internet.</a:t>
            </a:r>
          </a:p>
          <a:p>
            <a:pPr lvl="1"/>
            <a:r>
              <a:rPr lang="en-US" dirty="0"/>
              <a:t>As the system grows to span geographically distributed areas, network partitioning sometimes happens.</a:t>
            </a:r>
          </a:p>
          <a:p>
            <a:r>
              <a:rPr lang="en-US" dirty="0"/>
              <a:t>Then the choice is either giving up availability or consistency</a:t>
            </a:r>
          </a:p>
          <a:p>
            <a:r>
              <a:rPr lang="en-US" dirty="0"/>
              <a:t>A design choice: What makes more sense to your scenario?</a:t>
            </a:r>
          </a:p>
          <a:p>
            <a:r>
              <a:rPr lang="en-US" dirty="0"/>
              <a:t>Giving up availability and retaining consistency</a:t>
            </a:r>
          </a:p>
          <a:p>
            <a:pPr lvl="1"/>
            <a:r>
              <a:rPr lang="en-US" dirty="0"/>
              <a:t>Your system blocks until everything becomes consistent.</a:t>
            </a:r>
          </a:p>
          <a:p>
            <a:r>
              <a:rPr lang="en-US" dirty="0"/>
              <a:t>Giving up consistency and retaining availability</a:t>
            </a:r>
          </a:p>
          <a:p>
            <a:pPr lvl="1"/>
            <a:r>
              <a:rPr lang="en-US" dirty="0"/>
              <a:t>Eventual consistency</a:t>
            </a:r>
          </a:p>
          <a:p>
            <a:pPr lvl="1"/>
            <a:r>
              <a:rPr lang="en-US" dirty="0"/>
              <a:t>Your system lets different partitions to serve read/write requests and later reconcile the differences.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4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to control partition behavior</a:t>
            </a:r>
          </a:p>
          <a:p>
            <a:r>
              <a:rPr lang="en-US" dirty="0"/>
              <a:t>Provides control knobs in terms of how many replicas should be involved in an operation</a:t>
            </a:r>
          </a:p>
          <a:p>
            <a:r>
              <a:rPr lang="en-US" dirty="0"/>
              <a:t>Quorum 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timestamp</a:t>
            </a:r>
          </a:p>
          <a:p>
            <a:r>
              <a:rPr lang="en-US" dirty="0"/>
              <a:t>If the network is partitioned, a partition that has a majority can still function.</a:t>
            </a:r>
          </a:p>
          <a:p>
            <a:pPr lvl="1"/>
            <a:r>
              <a:rPr lang="en-US" dirty="0"/>
              <a:t>Smaller partitions can perhaps serve </a:t>
            </a:r>
            <a:r>
              <a:rPr lang="en-US"/>
              <a:t>read requests</a:t>
            </a:r>
          </a:p>
          <a:p>
            <a:pPr lvl="1"/>
            <a:r>
              <a:rPr lang="en-US" dirty="0"/>
              <a:t>Providing partial availability and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26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= 2, w = 2, N = 3: r + w &gt; N, w &gt; N/2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1336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1148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0960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21" name="Straight Arrow Connector 20"/>
          <p:cNvCxnSpPr>
            <a:stCxn id="29" idx="0"/>
            <a:endCxn id="19" idx="4"/>
          </p:cNvCxnSpPr>
          <p:nvPr/>
        </p:nvCxnSpPr>
        <p:spPr bwMode="auto">
          <a:xfrm flipV="1">
            <a:off x="35814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8956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Client 1: Write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Client 2: Read</a:t>
            </a:r>
          </a:p>
        </p:txBody>
      </p:sp>
      <p:cxnSp>
        <p:nvCxnSpPr>
          <p:cNvPr id="31" name="Straight Arrow Connector 30"/>
          <p:cNvCxnSpPr>
            <a:stCxn id="29" idx="0"/>
            <a:endCxn id="18" idx="4"/>
          </p:cNvCxnSpPr>
          <p:nvPr/>
        </p:nvCxnSpPr>
        <p:spPr bwMode="auto">
          <a:xfrm flipH="1" flipV="1">
            <a:off x="25908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30" idx="0"/>
            <a:endCxn id="20" idx="4"/>
          </p:cNvCxnSpPr>
          <p:nvPr/>
        </p:nvCxnSpPr>
        <p:spPr bwMode="auto">
          <a:xfrm flipV="1">
            <a:off x="55626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30" idx="0"/>
            <a:endCxn id="19" idx="4"/>
          </p:cNvCxnSpPr>
          <p:nvPr/>
        </p:nvCxnSpPr>
        <p:spPr bwMode="auto">
          <a:xfrm flipH="1" flipV="1">
            <a:off x="45720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9" idx="0"/>
            <a:endCxn id="20" idx="4"/>
          </p:cNvCxnSpPr>
          <p:nvPr/>
        </p:nvCxnSpPr>
        <p:spPr bwMode="auto">
          <a:xfrm flipV="1">
            <a:off x="35814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30" idx="0"/>
            <a:endCxn id="18" idx="4"/>
          </p:cNvCxnSpPr>
          <p:nvPr/>
        </p:nvCxnSpPr>
        <p:spPr bwMode="auto">
          <a:xfrm flipH="1" flipV="1">
            <a:off x="25908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4629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r + w &gt; N mean?</a:t>
            </a:r>
          </a:p>
          <a:p>
            <a:pPr lvl="1"/>
            <a:r>
              <a:rPr lang="en-US" dirty="0"/>
              <a:t>The only way to satisfy this condition is that there’s always an overlap between the reader set and the write set.</a:t>
            </a:r>
          </a:p>
          <a:p>
            <a:pPr lvl="1"/>
            <a:r>
              <a:rPr lang="en-US" dirty="0"/>
              <a:t>There’s always some replica that has the most recent write.</a:t>
            </a:r>
          </a:p>
          <a:p>
            <a:r>
              <a:rPr lang="en-US" dirty="0"/>
              <a:t>What does w &gt; N/2 mean?</a:t>
            </a:r>
          </a:p>
          <a:p>
            <a:pPr lvl="1"/>
            <a:r>
              <a:rPr lang="en-US" dirty="0"/>
              <a:t>When there’s a network partition, only the partition with more than half of the replicas can perform write operations.</a:t>
            </a:r>
          </a:p>
          <a:p>
            <a:pPr lvl="1"/>
            <a:r>
              <a:rPr lang="en-US" dirty="0"/>
              <a:t>The rest will just serve reads with stale data.</a:t>
            </a:r>
          </a:p>
          <a:p>
            <a:r>
              <a:rPr lang="en-US" dirty="0"/>
              <a:t>R and W are tunable:</a:t>
            </a:r>
          </a:p>
          <a:p>
            <a:pPr lvl="1"/>
            <a:r>
              <a:rPr lang="en-US" dirty="0"/>
              <a:t>E.g., N=3, r=1, w=3: High read throughput, perhaps at the cost of write throughput.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 consistency &amp; eventual consistency</a:t>
            </a:r>
          </a:p>
          <a:p>
            <a:r>
              <a:rPr lang="en-US" dirty="0"/>
              <a:t>Quorums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  <a:p>
            <a:pPr lvl="1"/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/>
              <a:t>Sequential consistency</a:t>
            </a:r>
            <a:endParaRPr lang="en-US" dirty="0"/>
          </a:p>
          <a:p>
            <a:r>
              <a:rPr lang="en-US" dirty="0"/>
              <a:t>Chain replication</a:t>
            </a:r>
          </a:p>
          <a:p>
            <a:r>
              <a:rPr lang="en-US" dirty="0"/>
              <a:t>Primary-backup (passive) replication</a:t>
            </a:r>
          </a:p>
          <a:p>
            <a:r>
              <a:rPr lang="en-US" dirty="0"/>
              <a:t>Active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more relaxed</a:t>
            </a:r>
          </a:p>
          <a:p>
            <a:pPr lvl="1"/>
            <a:r>
              <a:rPr lang="en-US" dirty="0"/>
              <a:t>We don’t even care about providing an illusion of a single copy.</a:t>
            </a:r>
          </a:p>
          <a:p>
            <a:r>
              <a:rPr lang="en-US" dirty="0"/>
              <a:t>Causal consistency</a:t>
            </a:r>
          </a:p>
          <a:p>
            <a:pPr lvl="1"/>
            <a:r>
              <a:rPr lang="en-US" dirty="0"/>
              <a:t>We care about ordering causally related write operations correctly.</a:t>
            </a:r>
          </a:p>
          <a:p>
            <a:r>
              <a:rPr lang="en-US" dirty="0"/>
              <a:t>Eventual consistency</a:t>
            </a:r>
          </a:p>
          <a:p>
            <a:pPr lvl="1"/>
            <a:r>
              <a:rPr lang="en-US" dirty="0"/>
              <a:t>As long as we can say all replicas converge to the same copy eventually, we’re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sequential consistency?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 everyone need to see these in this particular order? What kind of ordering matters?</a:t>
            </a:r>
          </a:p>
          <a:p>
            <a:pPr lvl="1"/>
            <a:r>
              <a:rPr lang="en-US" dirty="0"/>
              <a:t>Causal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486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2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applications, different clients (e.g., users) do not need to see the writes in the same order, but </a:t>
            </a:r>
            <a:r>
              <a:rPr lang="en-US" dirty="0">
                <a:solidFill>
                  <a:srgbClr val="FF0000"/>
                </a:solidFill>
              </a:rPr>
              <a:t>causality is still important</a:t>
            </a:r>
            <a:r>
              <a:rPr lang="en-US" dirty="0"/>
              <a:t> (e.g., a post and a reply).</a:t>
            </a:r>
          </a:p>
          <a:p>
            <a:r>
              <a:rPr lang="en-US" dirty="0"/>
              <a:t>Causal consistency</a:t>
            </a:r>
          </a:p>
          <a:p>
            <a:pPr lvl="1"/>
            <a:r>
              <a:rPr lang="en-US" dirty="0"/>
              <a:t>More relaxed than sequential consistency</a:t>
            </a:r>
          </a:p>
          <a:p>
            <a:pPr lvl="1"/>
            <a:r>
              <a:rPr lang="en-US" dirty="0"/>
              <a:t>Clients can read values </a:t>
            </a:r>
            <a:r>
              <a:rPr lang="en-US" dirty="0">
                <a:solidFill>
                  <a:srgbClr val="FF0000"/>
                </a:solidFill>
              </a:rPr>
              <a:t>out of order</a:t>
            </a:r>
            <a:r>
              <a:rPr lang="en-US" dirty="0"/>
              <a:t>, i.e., it doesn’t behave as a single copy anymore.</a:t>
            </a:r>
          </a:p>
          <a:p>
            <a:pPr lvl="1"/>
            <a:r>
              <a:rPr lang="en-US" dirty="0"/>
              <a:t>Clients read values </a:t>
            </a:r>
            <a:r>
              <a:rPr lang="en-US" dirty="0">
                <a:solidFill>
                  <a:srgbClr val="FF0000"/>
                </a:solidFill>
              </a:rPr>
              <a:t>in-order for causally-related writes</a:t>
            </a:r>
            <a:r>
              <a:rPr lang="en-US" dirty="0"/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 do we define “causal relations” between two writes? (Hint: think about a message and a reply on 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facebook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wall---what events are involved?)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One client reads something that another client has written; then the client writes something.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Two writes from the same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038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5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B7FC-1D68-904B-823B-5A818672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9FBD3-84B6-4545-B96B-F3F2AEC04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writes are</a:t>
            </a:r>
            <a:r>
              <a:rPr lang="en-US" dirty="0">
                <a:solidFill>
                  <a:srgbClr val="0332B7"/>
                </a:solidFill>
              </a:rPr>
              <a:t> causally related</a:t>
            </a:r>
            <a:r>
              <a:rPr lang="en-US" dirty="0"/>
              <a:t>, we apply those writes </a:t>
            </a:r>
            <a:r>
              <a:rPr lang="en-US" dirty="0">
                <a:solidFill>
                  <a:srgbClr val="FF0000"/>
                </a:solidFill>
              </a:rPr>
              <a:t>in the same order across all replicas</a:t>
            </a:r>
            <a:r>
              <a:rPr lang="en-US" dirty="0"/>
              <a:t>.</a:t>
            </a:r>
          </a:p>
          <a:p>
            <a:r>
              <a:rPr lang="en-US" dirty="0"/>
              <a:t>If two writes are not causally related (</a:t>
            </a:r>
            <a:r>
              <a:rPr lang="en-US" dirty="0">
                <a:solidFill>
                  <a:srgbClr val="0332B7"/>
                </a:solidFill>
              </a:rPr>
              <a:t>concurrent</a:t>
            </a:r>
            <a:r>
              <a:rPr lang="en-US" dirty="0"/>
              <a:t>), then we don’t need to apply those writes in the same order across all replicas.</a:t>
            </a:r>
          </a:p>
          <a:p>
            <a:r>
              <a:rPr lang="en-US" dirty="0"/>
              <a:t>The storage system doesn’t give an illusion that there is a single copy.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D224B-6E76-4544-9C99-F2BCD211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6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Example 1: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Causally related</a:t>
            </a:r>
          </a:p>
        </p:txBody>
      </p:sp>
    </p:spTree>
    <p:extLst>
      <p:ext uri="{BB962C8B-B14F-4D97-AF65-F5344CB8AC3E}">
        <p14:creationId xmlns:p14="http://schemas.microsoft.com/office/powerpoint/2010/main" val="156017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4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Causally consistent?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Causally consistent?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  <p:extLst>
      <p:ext uri="{BB962C8B-B14F-4D97-AF65-F5344CB8AC3E}">
        <p14:creationId xmlns:p14="http://schemas.microsoft.com/office/powerpoint/2010/main" val="305155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28114</TotalTime>
  <Pages>12</Pages>
  <Words>1192</Words>
  <Application>Microsoft Macintosh PowerPoint</Application>
  <PresentationFormat>Letter Paper (8.5x11 in)</PresentationFormat>
  <Paragraphs>202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Helvetica</vt:lpstr>
      <vt:lpstr>Times</vt:lpstr>
      <vt:lpstr>Times New Roman</vt:lpstr>
      <vt:lpstr>CS252-template</vt:lpstr>
      <vt:lpstr>Office Theme</vt:lpstr>
      <vt:lpstr>CSE 486/586 Distributed Systems Consistency --- 3</vt:lpstr>
      <vt:lpstr>Recap</vt:lpstr>
      <vt:lpstr>Two More Consistency Models</vt:lpstr>
      <vt:lpstr>Relaxing the Guarantees</vt:lpstr>
      <vt:lpstr>Relaxing the Guarantees</vt:lpstr>
      <vt:lpstr>Causal Consistency</vt:lpstr>
      <vt:lpstr>Causal Consistency</vt:lpstr>
      <vt:lpstr>Causal Consistency Example 2</vt:lpstr>
      <vt:lpstr>Causal Consistency Example 3</vt:lpstr>
      <vt:lpstr>Implementing Causal Consistency</vt:lpstr>
      <vt:lpstr>CSE 486/586 Administrivia</vt:lpstr>
      <vt:lpstr>Relaxing Even Further</vt:lpstr>
      <vt:lpstr>Dilemma</vt:lpstr>
      <vt:lpstr>CAP Theorem</vt:lpstr>
      <vt:lpstr>Coping with CAP</vt:lpstr>
      <vt:lpstr>Static Quorums </vt:lpstr>
      <vt:lpstr>Static Quorums </vt:lpstr>
      <vt:lpstr>Static Quorums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1289</cp:revision>
  <cp:lastPrinted>2014-04-07T15:51:18Z</cp:lastPrinted>
  <dcterms:created xsi:type="dcterms:W3CDTF">2012-03-21T04:48:11Z</dcterms:created>
  <dcterms:modified xsi:type="dcterms:W3CDTF">2020-03-31T19:19:10Z</dcterms:modified>
  <cp:category/>
</cp:coreProperties>
</file>