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322" r:id="rId3"/>
    <p:sldId id="712" r:id="rId4"/>
    <p:sldId id="731" r:id="rId5"/>
    <p:sldId id="732" r:id="rId6"/>
    <p:sldId id="733" r:id="rId7"/>
    <p:sldId id="734" r:id="rId8"/>
    <p:sldId id="735" r:id="rId9"/>
    <p:sldId id="737" r:id="rId10"/>
    <p:sldId id="713" r:id="rId11"/>
    <p:sldId id="714" r:id="rId12"/>
    <p:sldId id="715" r:id="rId13"/>
    <p:sldId id="716" r:id="rId14"/>
    <p:sldId id="717" r:id="rId15"/>
    <p:sldId id="711" r:id="rId16"/>
    <p:sldId id="720" r:id="rId17"/>
    <p:sldId id="721" r:id="rId18"/>
    <p:sldId id="543" r:id="rId19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9" autoAdjust="0"/>
    <p:restoredTop sz="80102" autoAdjust="0"/>
  </p:normalViewPr>
  <p:slideViewPr>
    <p:cSldViewPr>
      <p:cViewPr varScale="1">
        <p:scale>
          <a:sx n="101" d="100"/>
          <a:sy n="101" d="100"/>
        </p:scale>
        <p:origin x="-9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904" y="-10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F668F6-92AF-F14F-959F-F8E6BDC5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C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903442F8-CACF-AA42-83D4-E0A09A06F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ACFFB53C-1439-6C41-A2C3-1FF6E096BBD2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9F6E-3ECE-C647-B337-F779F5549089}" type="slidenum">
              <a:rPr lang="en-US"/>
              <a:pPr/>
              <a:t>10</a:t>
            </a:fld>
            <a:endParaRPr lang="en-US"/>
          </a:p>
        </p:txBody>
      </p:sp>
      <p:sp>
        <p:nvSpPr>
          <p:cNvPr id="154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50071-C93C-FF42-9DDC-60EF4BC53818}" type="slidenum">
              <a:rPr lang="en-US"/>
              <a:pPr/>
              <a:t>11</a:t>
            </a:fld>
            <a:endParaRPr lang="en-US"/>
          </a:p>
        </p:txBody>
      </p:sp>
      <p:sp>
        <p:nvSpPr>
          <p:cNvPr id="155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New slide (jse)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DE70-4969-DE40-9FC5-847066B1D134}" type="slidenum">
              <a:rPr lang="en-US"/>
              <a:pPr/>
              <a:t>12</a:t>
            </a:fld>
            <a:endParaRPr lang="en-US"/>
          </a:p>
        </p:txBody>
      </p:sp>
      <p:sp>
        <p:nvSpPr>
          <p:cNvPr id="155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If two is good, then three must be better (jse)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9CBE8-E38E-F341-9284-4AE348082965}" type="slidenum">
              <a:rPr lang="en-US"/>
              <a:pPr/>
              <a:t>15</a:t>
            </a:fld>
            <a:endParaRPr lang="en-US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Reduces compulsory misses, can increase conflict and</a:t>
            </a:r>
          </a:p>
          <a:p>
            <a:r>
              <a:rPr lang="en-US"/>
              <a:t>capacity misses.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30AB8-F3E8-C945-87EE-DA711275EC13}" type="slidenum">
              <a:rPr lang="en-US"/>
              <a:pPr/>
              <a:t>16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49F4D-869D-164F-98E0-558A017056C5}" type="slidenum">
              <a:rPr lang="en-US"/>
              <a:pPr/>
              <a:t>2</a:t>
            </a:fld>
            <a:endParaRPr lang="en-US"/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420CB-F852-3B42-9687-227F1D453EDD}" type="slidenum">
              <a:rPr lang="en-US"/>
              <a:pPr/>
              <a:t>3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F17D4-B91E-9A46-A430-8EBAABAB7F9F}" type="slidenum">
              <a:rPr lang="en-US"/>
              <a:pPr/>
              <a:t>4</a:t>
            </a:fld>
            <a:endParaRPr lang="en-US"/>
          </a:p>
        </p:txBody>
      </p:sp>
      <p:sp>
        <p:nvSpPr>
          <p:cNvPr id="148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Requested block first…. </a:t>
            </a:r>
          </a:p>
          <a:p>
            <a:endParaRPr lang="en-US"/>
          </a:p>
          <a:p>
            <a:r>
              <a:rPr lang="en-US"/>
              <a:t>The following could be in the slide…</a:t>
            </a:r>
          </a:p>
          <a:p>
            <a:r>
              <a:rPr lang="en-US"/>
              <a:t>spatial locality reduces compulsory misses and     	capacity reload misses</a:t>
            </a:r>
          </a:p>
          <a:p>
            <a:pPr lvl="1"/>
            <a:r>
              <a:rPr lang="en-US"/>
              <a:t>  fewer blocks may increase conflict miss rate</a:t>
            </a:r>
          </a:p>
          <a:p>
            <a:pPr lvl="1"/>
            <a:r>
              <a:rPr lang="en-US"/>
              <a:t>  larger blocks may increase miss penalty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F1880-39F3-B849-9762-40EB0B75D7A1}" type="slidenum">
              <a:rPr lang="en-US"/>
              <a:pPr/>
              <a:t>5</a:t>
            </a:fld>
            <a:endParaRPr lang="en-US"/>
          </a:p>
        </p:txBody>
      </p:sp>
      <p:sp>
        <p:nvSpPr>
          <p:cNvPr id="154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E92C8-F3ED-E344-A8DC-1FB5E23AB384}" type="slidenum">
              <a:rPr lang="en-US"/>
              <a:pPr/>
              <a:t>6</a:t>
            </a:fld>
            <a:endParaRPr lang="en-US"/>
          </a:p>
        </p:txBody>
      </p:sp>
      <p:sp>
        <p:nvSpPr>
          <p:cNvPr id="149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Completely serial (jse)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10F2-F181-204D-BDCB-7AEDCBB4EC70}" type="slidenum">
              <a:rPr lang="en-US"/>
              <a:pPr/>
              <a:t>7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pPr marL="228600" indent="-228600"/>
            <a:r>
              <a:rPr lang="en-US" sz="1600"/>
              <a:t>Need to bypass from write buffer if read address matches write buffer tag!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3B88A-5425-F749-AC98-2E95D747A66E}" type="slidenum">
              <a:rPr lang="en-US"/>
              <a:pPr/>
              <a:t>8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Deisgners of the MIPS M/1000 estimated that waiting for a four-word buffer to empty</a:t>
            </a:r>
          </a:p>
          <a:p>
            <a:r>
              <a:rPr lang="en-US"/>
              <a:t>increased the read miss penalty by a factor of 1.5.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2FD40-A184-BE46-8C91-53F676E2ADFE}" type="slidenum">
              <a:rPr lang="en-US"/>
              <a:pPr/>
              <a:t>9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MPI makes it easier to compute overall performance (jse)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A2DB-8A6E-354A-84FE-C390361DC98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750E79-2683-6848-A4D7-CDA40719EAA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4F458F-5213-914F-94F8-6B10C77F979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86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4F620-2FEB-0043-9943-F8C545420FE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543C2CE-5AF7-8143-8A0A-0153F98C031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CSE 490/590, Spring</a:t>
            </a:r>
            <a:r>
              <a:rPr lang="en-US" baseline="0" dirty="0" smtClean="0"/>
              <a:t> 2011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3828-6825-D14F-A1E4-6AC47EF8F4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89865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/>
              <a:t>CSE 490/590 Computer Architecture</a:t>
            </a:r>
            <a:br>
              <a:rPr lang="en-US" dirty="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Cache </a:t>
            </a:r>
            <a:r>
              <a:rPr lang="en-US" dirty="0" smtClean="0"/>
              <a:t>III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Steve Ko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Computer Sciences and Engineering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University at Buffalo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F70A-92F6-AB46-9CC1-97E41523B232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Presence of L2 influences L1 design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0000"/>
            <a:ext cx="9144000" cy="5283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3200" dirty="0"/>
              <a:t>Use smaller L1 if there is also L2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Trade increased L1 miss rate for reduced L1 hit time and reduced L1 miss penalty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3200" dirty="0" smtClean="0"/>
              <a:t>Use </a:t>
            </a:r>
            <a:r>
              <a:rPr lang="en-US" sz="3200" dirty="0"/>
              <a:t>simpler write-through L1 with on-chip L2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Write-back L2 cache absorbs write traffic, doesn’t go off-chip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At most one L1 miss request per L1 access (no dirty victim write back) simplifies pipeline control</a:t>
            </a:r>
            <a:endParaRPr lang="en-US" sz="2400" dirty="0" smtClean="0"/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 smtClean="0"/>
              <a:t>Simplifies </a:t>
            </a:r>
            <a:r>
              <a:rPr lang="en-US" sz="2400" dirty="0"/>
              <a:t>error recovery in L1 (can use just parity bits in L1 and reload from L2 when parity error detected on L1 read)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41CF-CA2F-B947-B167-4EF6FBB2C043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Inclusion Policy</a:t>
            </a:r>
          </a:p>
        </p:txBody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683500" cy="4927600"/>
          </a:xfrm>
        </p:spPr>
        <p:txBody>
          <a:bodyPr/>
          <a:lstStyle/>
          <a:p>
            <a:pPr marL="342900" indent="-342900">
              <a:spcBef>
                <a:spcPts val="552"/>
              </a:spcBef>
            </a:pPr>
            <a:r>
              <a:rPr lang="en-US" altLang="ko-KR" sz="3200" dirty="0">
                <a:ea typeface="굴림" charset="-127"/>
                <a:cs typeface="굴림" charset="-127"/>
              </a:rPr>
              <a:t>Inclusive multilevel cache: 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Inner cache holds copies of data in outer cache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 smtClean="0">
                <a:ea typeface="굴림" charset="-127"/>
                <a:cs typeface="굴림" charset="-127"/>
              </a:rPr>
              <a:t>External coherence snoop access </a:t>
            </a:r>
            <a:r>
              <a:rPr lang="en-US" altLang="ko-KR" sz="2400" dirty="0">
                <a:ea typeface="굴림" charset="-127"/>
                <a:cs typeface="굴림" charset="-127"/>
              </a:rPr>
              <a:t>need only check outer cache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</a:pPr>
            <a:r>
              <a:rPr lang="en-US" altLang="ko-KR" sz="3200" i="1" dirty="0" smtClean="0">
                <a:ea typeface="굴림" charset="-127"/>
                <a:cs typeface="굴림" charset="-127"/>
              </a:rPr>
              <a:t>Exclusive</a:t>
            </a:r>
            <a:r>
              <a:rPr lang="en-US" altLang="ko-KR" sz="32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3200" dirty="0">
                <a:ea typeface="굴림" charset="-127"/>
                <a:cs typeface="굴림" charset="-127"/>
              </a:rPr>
              <a:t>multilevel caches: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Inner cache may hold data not in outer</a:t>
            </a:r>
            <a:r>
              <a:rPr lang="ko-KR" altLang="en-US" sz="2400" dirty="0">
                <a:ea typeface="굴림" charset="-127"/>
                <a:cs typeface="굴림" charset="-127"/>
              </a:rPr>
              <a:t> </a:t>
            </a:r>
            <a:r>
              <a:rPr lang="en-US" altLang="ko-KR" sz="2400" dirty="0">
                <a:ea typeface="굴림" charset="-127"/>
                <a:cs typeface="굴림" charset="-127"/>
              </a:rPr>
              <a:t>cache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Swap lines between inner/outer caches on miss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Used in AMD </a:t>
            </a:r>
            <a:r>
              <a:rPr lang="en-US" altLang="ko-KR" sz="2400" dirty="0" err="1">
                <a:ea typeface="굴림" charset="-127"/>
                <a:cs typeface="굴림" charset="-127"/>
              </a:rPr>
              <a:t>Athlon</a:t>
            </a:r>
            <a:r>
              <a:rPr lang="en-US" altLang="ko-KR" sz="2400" dirty="0">
                <a:ea typeface="굴림" charset="-127"/>
                <a:cs typeface="굴림" charset="-127"/>
              </a:rPr>
              <a:t> with 64KB primary and 256KB secondary cache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  <a:buFontTx/>
              <a:buNone/>
            </a:pPr>
            <a:r>
              <a:rPr lang="en-US" altLang="ko-KR" sz="3200" dirty="0" smtClean="0">
                <a:ea typeface="굴림" charset="-127"/>
                <a:cs typeface="굴림" charset="-127"/>
              </a:rPr>
              <a:t>Why </a:t>
            </a:r>
            <a:r>
              <a:rPr lang="en-US" altLang="ko-KR" sz="3200" dirty="0">
                <a:ea typeface="굴림" charset="-127"/>
                <a:cs typeface="굴림" charset="-127"/>
              </a:rPr>
              <a:t>choose one type or the other?</a:t>
            </a:r>
            <a:endParaRPr lang="en-US" altLang="ko-KR" sz="32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  <a:buNone/>
            </a:pPr>
            <a:endParaRPr lang="en-US" altLang="ko-KR" sz="3200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" y="6578600"/>
            <a:ext cx="1905000" cy="279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2/17/2009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8328-CA35-A84A-811E-D8B1E150F35A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Itanium-2 On-Chip Caches</a:t>
            </a:r>
            <a:br>
              <a:rPr lang="en-US" altLang="ko-KR">
                <a:ea typeface="굴림" charset="-127"/>
                <a:cs typeface="굴림" charset="-127"/>
              </a:rPr>
            </a:br>
            <a:r>
              <a:rPr lang="en-US" altLang="ko-KR" sz="2400">
                <a:ea typeface="굴림" charset="-127"/>
                <a:cs typeface="굴림" charset="-127"/>
              </a:rPr>
              <a:t>(Intel/HP, 2002)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600200"/>
            <a:ext cx="4114800" cy="4724400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1:</a:t>
            </a:r>
            <a:r>
              <a:rPr lang="en-US" altLang="ko-KR">
                <a:ea typeface="굴림" charset="-127"/>
                <a:cs typeface="굴림" charset="-127"/>
              </a:rPr>
              <a:t> 16KB, 4-way s.a., 64B line,  quad-port (2 load+2 store), single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2:</a:t>
            </a:r>
            <a:r>
              <a:rPr lang="en-US" altLang="ko-KR">
                <a:ea typeface="굴림" charset="-127"/>
                <a:cs typeface="굴림" charset="-127"/>
              </a:rPr>
              <a:t> 256KB, 4-way s.a, 128B line, quad-port (4 load or 4 store), five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3:</a:t>
            </a:r>
            <a:r>
              <a:rPr lang="en-US" altLang="ko-KR">
                <a:ea typeface="굴림" charset="-127"/>
                <a:cs typeface="굴림" charset="-127"/>
              </a:rPr>
              <a:t> 3MB, 12-way s.a., 128B line, single 32B port, twelve cycle latency</a:t>
            </a:r>
          </a:p>
        </p:txBody>
      </p:sp>
      <p:pic>
        <p:nvPicPr>
          <p:cNvPr id="1552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5041900" cy="5486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7 On-Chip Caches [IBM 2009]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 smtClean="0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45" y="1219200"/>
            <a:ext cx="609205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066800"/>
            <a:ext cx="2137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32KB L1 I$/core</a:t>
            </a:r>
          </a:p>
          <a:p>
            <a:r>
              <a:rPr lang="en-US" sz="2000" dirty="0" smtClean="0"/>
              <a:t>32KB L1 D$/core</a:t>
            </a:r>
          </a:p>
          <a:p>
            <a:r>
              <a:rPr lang="en-US" sz="2000" dirty="0" smtClean="0"/>
              <a:t>3-cycle latency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38400" y="1752600"/>
            <a:ext cx="990600" cy="533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895600" y="4114800"/>
            <a:ext cx="1447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2667000"/>
            <a:ext cx="2971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256KB Unified L2$/core</a:t>
            </a:r>
          </a:p>
          <a:p>
            <a:r>
              <a:rPr lang="en-US" sz="2000" dirty="0" smtClean="0"/>
              <a:t>8-cycle latency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434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32MB Unified Shared L3$</a:t>
            </a:r>
          </a:p>
          <a:p>
            <a:r>
              <a:rPr lang="en-US" sz="2000" dirty="0" smtClean="0"/>
              <a:t>Embedded DRAM</a:t>
            </a:r>
          </a:p>
          <a:p>
            <a:r>
              <a:rPr lang="en-US" sz="2000" dirty="0" smtClean="0"/>
              <a:t>25-cycle latency to local slice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743200" y="2895600"/>
            <a:ext cx="9144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87ACA-11F3-6644-86B8-A84C0268C2BD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490/590 </a:t>
            </a:r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5018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important to attend</a:t>
            </a:r>
          </a:p>
          <a:p>
            <a:pPr lvl="1"/>
            <a:r>
              <a:rPr lang="en-US" dirty="0" smtClean="0"/>
              <a:t>Recitations this week</a:t>
            </a:r>
          </a:p>
          <a:p>
            <a:r>
              <a:rPr lang="en-US" dirty="0" smtClean="0"/>
              <a:t>Quiz 1</a:t>
            </a:r>
          </a:p>
          <a:p>
            <a:pPr lvl="1"/>
            <a:r>
              <a:rPr lang="en-US" dirty="0" smtClean="0"/>
              <a:t>Grading will be done by </a:t>
            </a:r>
            <a:r>
              <a:rPr lang="en-US" smtClean="0"/>
              <a:t>next Monday.</a:t>
            </a:r>
          </a:p>
          <a:p>
            <a:r>
              <a:rPr lang="en-US" dirty="0" smtClean="0"/>
              <a:t>Office hours changed</a:t>
            </a:r>
          </a:p>
          <a:p>
            <a:pPr lvl="1"/>
            <a:r>
              <a:rPr lang="en-US" dirty="0" smtClean="0"/>
              <a:t>Tuesdays 3pm-6pm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F614-3F75-2E4A-B06F-7F44B9E3E4FC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Prefetching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543800" cy="5029200"/>
          </a:xfrm>
          <a:ln/>
        </p:spPr>
        <p:txBody>
          <a:bodyPr/>
          <a:lstStyle/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Speculate on future instruction and data accesses and fetch them into cache(s)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Instruction accesses easier to predict than data accesses</a:t>
            </a:r>
            <a:endParaRPr lang="en-US" altLang="ko-KR" sz="2000">
              <a:ea typeface="굴림" charset="-127"/>
              <a:cs typeface="굴림" charset="-127"/>
            </a:endParaRPr>
          </a:p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Varieties of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Hardware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Software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Mixed schemes</a:t>
            </a:r>
            <a:endParaRPr lang="en-US" altLang="ko-KR" sz="2000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</a:pPr>
            <a:r>
              <a:rPr lang="en-US" altLang="ko-KR" sz="3600" i="1">
                <a:ea typeface="굴림" charset="-127"/>
                <a:cs typeface="굴림" charset="-127"/>
              </a:rPr>
              <a:t>What types of misses does prefetching affect?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C54-6CD8-7843-8534-19F165D3DEA8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Issues in Prefetching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270000"/>
            <a:ext cx="7772400" cy="1600200"/>
          </a:xfrm>
          <a:ln/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Usefulness – should produce hits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Timeliness – not late and not too early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Cache and bandwidth pollution</a:t>
            </a:r>
          </a:p>
        </p:txBody>
      </p:sp>
      <p:sp>
        <p:nvSpPr>
          <p:cNvPr id="1547268" name="Rectangle 4"/>
          <p:cNvSpPr>
            <a:spLocks noChangeArrowheads="1"/>
          </p:cNvSpPr>
          <p:nvPr/>
        </p:nvSpPr>
        <p:spPr bwMode="auto">
          <a:xfrm>
            <a:off x="1524000" y="3213100"/>
            <a:ext cx="1016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z="2000" b="1">
              <a:ea typeface="굴림" charset="-127"/>
              <a:cs typeface="굴림" charset="-127"/>
            </a:endParaRPr>
          </a:p>
        </p:txBody>
      </p:sp>
      <p:sp>
        <p:nvSpPr>
          <p:cNvPr id="1547269" name="Rectangle 5"/>
          <p:cNvSpPr>
            <a:spLocks noChangeArrowheads="1"/>
          </p:cNvSpPr>
          <p:nvPr/>
        </p:nvSpPr>
        <p:spPr bwMode="auto">
          <a:xfrm>
            <a:off x="3200400" y="44323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L1 Data</a:t>
            </a:r>
            <a:endParaRPr lang="en-US" altLang="ko-KR" sz="2400" b="1">
              <a:ea typeface="굴림" charset="-127"/>
              <a:cs typeface="굴림" charset="-127"/>
            </a:endParaRPr>
          </a:p>
        </p:txBody>
      </p:sp>
      <p:sp>
        <p:nvSpPr>
          <p:cNvPr id="1547270" name="Line 6"/>
          <p:cNvSpPr>
            <a:spLocks noChangeShapeType="1"/>
          </p:cNvSpPr>
          <p:nvPr/>
        </p:nvSpPr>
        <p:spPr bwMode="auto">
          <a:xfrm flipH="1" flipV="1">
            <a:off x="2514600" y="36703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1" name="Line 7"/>
          <p:cNvSpPr>
            <a:spLocks noChangeShapeType="1"/>
          </p:cNvSpPr>
          <p:nvPr/>
        </p:nvSpPr>
        <p:spPr bwMode="auto">
          <a:xfrm flipH="1" flipV="1">
            <a:off x="2514600" y="48895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2" name="Rectangle 8"/>
          <p:cNvSpPr>
            <a:spLocks noChangeArrowheads="1"/>
          </p:cNvSpPr>
          <p:nvPr/>
        </p:nvSpPr>
        <p:spPr bwMode="auto">
          <a:xfrm>
            <a:off x="3200400" y="32131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L1 Instruction</a:t>
            </a:r>
          </a:p>
        </p:txBody>
      </p:sp>
      <p:sp>
        <p:nvSpPr>
          <p:cNvPr id="1547273" name="Rectangle 9"/>
          <p:cNvSpPr>
            <a:spLocks noChangeArrowheads="1"/>
          </p:cNvSpPr>
          <p:nvPr/>
        </p:nvSpPr>
        <p:spPr bwMode="auto">
          <a:xfrm>
            <a:off x="5715000" y="3213100"/>
            <a:ext cx="1524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Unified L2 Cache</a:t>
            </a:r>
          </a:p>
        </p:txBody>
      </p:sp>
      <p:sp>
        <p:nvSpPr>
          <p:cNvPr id="1547274" name="Freeform 10"/>
          <p:cNvSpPr>
            <a:spLocks/>
          </p:cNvSpPr>
          <p:nvPr/>
        </p:nvSpPr>
        <p:spPr bwMode="auto">
          <a:xfrm>
            <a:off x="4800600" y="3670300"/>
            <a:ext cx="9144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5" name="Freeform 11"/>
          <p:cNvSpPr>
            <a:spLocks/>
          </p:cNvSpPr>
          <p:nvPr/>
        </p:nvSpPr>
        <p:spPr bwMode="auto">
          <a:xfrm>
            <a:off x="4800600" y="4279900"/>
            <a:ext cx="457200" cy="609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88" y="384"/>
              </a:cxn>
              <a:cxn ang="0">
                <a:pos x="0" y="384"/>
              </a:cxn>
            </a:cxnLst>
            <a:rect l="0" t="0" r="r" b="b"/>
            <a:pathLst>
              <a:path w="288" h="384">
                <a:moveTo>
                  <a:pt x="288" y="0"/>
                </a:moveTo>
                <a:lnTo>
                  <a:pt x="288" y="384"/>
                </a:lnTo>
                <a:lnTo>
                  <a:pt x="0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6" name="Rectangle 12"/>
          <p:cNvSpPr>
            <a:spLocks noChangeArrowheads="1"/>
          </p:cNvSpPr>
          <p:nvPr/>
        </p:nvSpPr>
        <p:spPr bwMode="auto">
          <a:xfrm>
            <a:off x="1676400" y="45847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RF</a:t>
            </a:r>
          </a:p>
        </p:txBody>
      </p:sp>
      <p:sp>
        <p:nvSpPr>
          <p:cNvPr id="1547277" name="Line 13"/>
          <p:cNvSpPr>
            <a:spLocks noChangeShapeType="1"/>
          </p:cNvSpPr>
          <p:nvPr/>
        </p:nvSpPr>
        <p:spPr bwMode="auto">
          <a:xfrm flipV="1">
            <a:off x="18288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8" name="Line 14"/>
          <p:cNvSpPr>
            <a:spLocks noChangeShapeType="1"/>
          </p:cNvSpPr>
          <p:nvPr/>
        </p:nvSpPr>
        <p:spPr bwMode="auto">
          <a:xfrm flipV="1">
            <a:off x="19812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9" name="Line 15"/>
          <p:cNvSpPr>
            <a:spLocks noChangeShapeType="1"/>
          </p:cNvSpPr>
          <p:nvPr/>
        </p:nvSpPr>
        <p:spPr bwMode="auto">
          <a:xfrm>
            <a:off x="21336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80" name="Text Box 16"/>
          <p:cNvSpPr txBox="1">
            <a:spLocks noChangeArrowheads="1"/>
          </p:cNvSpPr>
          <p:nvPr/>
        </p:nvSpPr>
        <p:spPr bwMode="auto">
          <a:xfrm>
            <a:off x="1524000" y="37465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ko-KR" sz="2400" b="1">
                <a:ea typeface="굴림" charset="-127"/>
                <a:cs typeface="굴림" charset="-127"/>
              </a:rPr>
              <a:t>CPU</a:t>
            </a:r>
          </a:p>
        </p:txBody>
      </p:sp>
      <p:sp>
        <p:nvSpPr>
          <p:cNvPr id="1547281" name="AutoShape 17"/>
          <p:cNvSpPr>
            <a:spLocks noChangeArrowheads="1"/>
          </p:cNvSpPr>
          <p:nvPr/>
        </p:nvSpPr>
        <p:spPr bwMode="auto">
          <a:xfrm rot="5400000" flipV="1">
            <a:off x="4876800" y="4737100"/>
            <a:ext cx="7620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82" name="Text Box 18"/>
          <p:cNvSpPr txBox="1">
            <a:spLocks noChangeArrowheads="1"/>
          </p:cNvSpPr>
          <p:nvPr/>
        </p:nvSpPr>
        <p:spPr bwMode="auto">
          <a:xfrm>
            <a:off x="5089525" y="5434013"/>
            <a:ext cx="2089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>
                <a:solidFill>
                  <a:schemeClr val="accent2"/>
                </a:solidFill>
                <a:ea typeface="굴림" charset="-127"/>
                <a:cs typeface="굴림" charset="-127"/>
              </a:rPr>
              <a:t>Prefetched data</a:t>
            </a:r>
          </a:p>
        </p:txBody>
      </p:sp>
      <p:sp>
        <p:nvSpPr>
          <p:cNvPr id="1547283" name="Rectangle 19"/>
          <p:cNvSpPr>
            <a:spLocks noChangeArrowheads="1"/>
          </p:cNvSpPr>
          <p:nvPr/>
        </p:nvSpPr>
        <p:spPr bwMode="auto">
          <a:xfrm>
            <a:off x="4572000" y="4432300"/>
            <a:ext cx="228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8A9B7-E954-E041-8E9D-C26F0D6CC7B8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slides heavily contain material developed and copyright by</a:t>
            </a:r>
          </a:p>
          <a:p>
            <a:pPr lvl="1"/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Asanovic</a:t>
            </a:r>
            <a:r>
              <a:rPr lang="en-US" dirty="0" smtClean="0"/>
              <a:t> (MIT/UCB)</a:t>
            </a:r>
          </a:p>
          <a:p>
            <a:pPr lvl="1"/>
            <a:r>
              <a:rPr lang="en-US" dirty="0" smtClean="0"/>
              <a:t>David Patterson (UCB)</a:t>
            </a:r>
          </a:p>
          <a:p>
            <a:r>
              <a:rPr lang="en-US" dirty="0" smtClean="0"/>
              <a:t>And also by:</a:t>
            </a:r>
            <a:endParaRPr lang="en-US" dirty="0"/>
          </a:p>
          <a:p>
            <a:pPr lvl="1"/>
            <a:r>
              <a:rPr lang="en-US" dirty="0" err="1"/>
              <a:t>Arvind</a:t>
            </a:r>
            <a:r>
              <a:rPr lang="en-US" dirty="0"/>
              <a:t> (MIT)</a:t>
            </a:r>
            <a:endParaRPr lang="en-US" dirty="0" smtClean="0"/>
          </a:p>
          <a:p>
            <a:pPr lvl="1"/>
            <a:r>
              <a:rPr lang="en-US" dirty="0" smtClean="0"/>
              <a:t>Joel </a:t>
            </a:r>
            <a:r>
              <a:rPr lang="en-US" dirty="0" err="1"/>
              <a:t>Emer</a:t>
            </a:r>
            <a:r>
              <a:rPr lang="en-US" dirty="0"/>
              <a:t>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MIT material derived from course 6.823</a:t>
            </a:r>
          </a:p>
          <a:p>
            <a:r>
              <a:rPr lang="en-US" dirty="0"/>
              <a:t>UCB material derived from course </a:t>
            </a:r>
            <a:r>
              <a:rPr lang="en-US" dirty="0" smtClean="0"/>
              <a:t>CS252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843AD-6E0F-D246-8631-5F07C6DACDEF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292975" cy="736600"/>
          </a:xfrm>
        </p:spPr>
        <p:txBody>
          <a:bodyPr/>
          <a:lstStyle/>
          <a:p>
            <a:r>
              <a:rPr lang="en-US"/>
              <a:t>Last </a:t>
            </a:r>
            <a:r>
              <a:rPr lang="en-US" smtClean="0"/>
              <a:t>time…</a:t>
            </a:r>
            <a:endParaRPr lang="en-US" dirty="0"/>
          </a:p>
        </p:txBody>
      </p:sp>
      <p:sp>
        <p:nvSpPr>
          <p:cNvPr id="12779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683500" cy="520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Basic cache architecture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Placement policy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Replacement policy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Average memory access time =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/>
              <a:t>hit time + miss rate * miss penalty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To improve performance, reduce: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hit time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miss rate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and/or miss penalty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Primary </a:t>
            </a:r>
            <a:r>
              <a:rPr lang="en-US" sz="2800" dirty="0"/>
              <a:t>cache parameters: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Total cache capacity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Cache line size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Associativity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AE5-A4FC-3643-876B-4700F6DF5BA7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9400"/>
            <a:ext cx="7162800" cy="939800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>
                <a:ea typeface="굴림" charset="-127"/>
                <a:cs typeface="굴림" charset="-127"/>
              </a:rPr>
              <a:t>Causes for Cache Misses</a:t>
            </a:r>
          </a:p>
        </p:txBody>
      </p:sp>
      <p:sp>
        <p:nvSpPr>
          <p:cNvPr id="1484803" name="Rectangle 3"/>
          <p:cNvSpPr>
            <a:spLocks noChangeArrowheads="1"/>
          </p:cNvSpPr>
          <p:nvPr/>
        </p:nvSpPr>
        <p:spPr bwMode="auto">
          <a:xfrm>
            <a:off x="355600" y="1320800"/>
            <a:ext cx="8572500" cy="40600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ko-KR" altLang="en-US" sz="2400" b="1" dirty="0">
                <a:ea typeface="굴림" charset="-127"/>
                <a:cs typeface="굴림" charset="-127"/>
              </a:rPr>
              <a:t> </a:t>
            </a:r>
            <a:r>
              <a:rPr lang="en-US" altLang="ko-KR" sz="2200" i="1" dirty="0">
                <a:latin typeface="Verdana" charset="0"/>
                <a:ea typeface="굴림" charset="-127"/>
                <a:cs typeface="굴림" charset="-127"/>
              </a:rPr>
              <a:t>Compulsory:  </a:t>
            </a:r>
            <a:r>
              <a:rPr lang="en-US" altLang="ko-KR" sz="2200" dirty="0">
                <a:latin typeface="Verdana" charset="0"/>
                <a:ea typeface="굴림" charset="-127"/>
                <a:cs typeface="굴림" charset="-127"/>
              </a:rPr>
              <a:t>first-reference to a block </a:t>
            </a:r>
            <a:r>
              <a:rPr lang="en-US" altLang="ko-KR" sz="2200" i="1" dirty="0">
                <a:latin typeface="Verdana" charset="0"/>
                <a:ea typeface="굴림" charset="-127"/>
                <a:cs typeface="굴림" charset="-127"/>
              </a:rPr>
              <a:t>a.k.a. </a:t>
            </a:r>
            <a:r>
              <a:rPr lang="en-US" altLang="ko-KR" sz="2200" dirty="0">
                <a:latin typeface="Verdana" charset="0"/>
                <a:ea typeface="굴림" charset="-127"/>
                <a:cs typeface="굴림" charset="-127"/>
              </a:rPr>
              <a:t>cold</a:t>
            </a:r>
            <a:br>
              <a:rPr lang="en-US" altLang="ko-KR" sz="2200" dirty="0">
                <a:latin typeface="Verdana" charset="0"/>
                <a:ea typeface="굴림" charset="-127"/>
                <a:cs typeface="굴림" charset="-127"/>
              </a:rPr>
            </a:br>
            <a:r>
              <a:rPr lang="en-US" altLang="ko-KR" sz="2200" dirty="0">
                <a:latin typeface="Verdana" charset="0"/>
                <a:ea typeface="굴림" charset="-127"/>
                <a:cs typeface="굴림" charset="-127"/>
              </a:rPr>
              <a:t>           start misses</a:t>
            </a:r>
          </a:p>
          <a:p>
            <a:pPr algn="l">
              <a:spcBef>
                <a:spcPct val="0"/>
              </a:spcBef>
            </a:pPr>
            <a:r>
              <a:rPr lang="en-US" altLang="ko-KR" sz="2000" dirty="0">
                <a:solidFill>
                  <a:srgbClr val="56127A"/>
                </a:solidFill>
                <a:latin typeface="Verdana" charset="0"/>
              </a:rPr>
              <a:t>	- misses that would occur even with infinite cache</a:t>
            </a:r>
          </a:p>
          <a:p>
            <a:pPr algn="l">
              <a:spcBef>
                <a:spcPct val="0"/>
              </a:spcBef>
            </a:pPr>
            <a:endParaRPr lang="en-US" altLang="ko-KR" sz="2200" dirty="0">
              <a:solidFill>
                <a:schemeClr val="accent2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ko-KR" sz="2200" dirty="0"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lang="en-US" altLang="ko-KR" sz="2200" i="1" dirty="0">
                <a:latin typeface="Verdana" charset="0"/>
                <a:ea typeface="굴림" charset="-127"/>
                <a:cs typeface="굴림" charset="-127"/>
              </a:rPr>
              <a:t>Capacity:</a:t>
            </a:r>
            <a:r>
              <a:rPr lang="en-US" altLang="ko-KR" sz="2200" dirty="0">
                <a:latin typeface="Verdana" charset="0"/>
                <a:ea typeface="굴림" charset="-127"/>
                <a:cs typeface="굴림" charset="-127"/>
              </a:rPr>
              <a:t>  cache is too small to hold all data needed 		by the program</a:t>
            </a:r>
          </a:p>
          <a:p>
            <a:pPr algn="l">
              <a:spcBef>
                <a:spcPct val="0"/>
              </a:spcBef>
            </a:pPr>
            <a:r>
              <a:rPr lang="en-US" altLang="ko-KR" sz="2000" dirty="0">
                <a:solidFill>
                  <a:srgbClr val="56127A"/>
                </a:solidFill>
                <a:latin typeface="Verdana" charset="0"/>
              </a:rPr>
              <a:t>	- misses that would occur even under perfect</a:t>
            </a:r>
          </a:p>
          <a:p>
            <a:pPr algn="l">
              <a:spcBef>
                <a:spcPct val="0"/>
              </a:spcBef>
            </a:pPr>
            <a:r>
              <a:rPr lang="en-US" altLang="ko-KR" sz="2000" dirty="0">
                <a:solidFill>
                  <a:srgbClr val="56127A"/>
                </a:solidFill>
                <a:latin typeface="Verdana" charset="0"/>
              </a:rPr>
              <a:t>	  replacement </a:t>
            </a:r>
            <a:r>
              <a:rPr lang="en-US" altLang="ko-KR" sz="2000" dirty="0" smtClean="0">
                <a:solidFill>
                  <a:srgbClr val="56127A"/>
                </a:solidFill>
                <a:latin typeface="Verdana" charset="0"/>
              </a:rPr>
              <a:t>policy &amp; full </a:t>
            </a:r>
            <a:r>
              <a:rPr lang="en-US" altLang="ko-KR" sz="2000" dirty="0" err="1" smtClean="0">
                <a:solidFill>
                  <a:srgbClr val="56127A"/>
                </a:solidFill>
                <a:latin typeface="Verdana" charset="0"/>
              </a:rPr>
              <a:t>associativity</a:t>
            </a:r>
            <a:endParaRPr lang="en-US" altLang="ko-KR" sz="2000" dirty="0" smtClean="0">
              <a:solidFill>
                <a:srgbClr val="56127A"/>
              </a:solidFill>
              <a:latin typeface="Verdana" charset="0"/>
            </a:endParaRPr>
          </a:p>
          <a:p>
            <a:pPr algn="l">
              <a:spcBef>
                <a:spcPct val="0"/>
              </a:spcBef>
            </a:pPr>
            <a:endParaRPr lang="en-US" altLang="ko-KR" sz="2200" dirty="0">
              <a:solidFill>
                <a:schemeClr val="accent2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ko-KR" sz="2200" dirty="0"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lang="en-US" altLang="ko-KR" sz="2200" i="1" dirty="0">
                <a:latin typeface="Verdana" charset="0"/>
                <a:ea typeface="굴림" charset="-127"/>
                <a:cs typeface="굴림" charset="-127"/>
              </a:rPr>
              <a:t>Conflict: </a:t>
            </a:r>
            <a:r>
              <a:rPr lang="en-US" altLang="ko-KR" sz="2200" dirty="0">
                <a:latin typeface="Verdana" charset="0"/>
                <a:ea typeface="굴림" charset="-127"/>
                <a:cs typeface="굴림" charset="-127"/>
              </a:rPr>
              <a:t> misses that occur because of collisions</a:t>
            </a:r>
          </a:p>
          <a:p>
            <a:pPr algn="l">
              <a:spcBef>
                <a:spcPct val="0"/>
              </a:spcBef>
            </a:pPr>
            <a:r>
              <a:rPr lang="en-US" altLang="ko-KR" sz="2200" dirty="0">
                <a:latin typeface="Verdana" charset="0"/>
                <a:ea typeface="굴림" charset="-127"/>
                <a:cs typeface="굴림" charset="-127"/>
              </a:rPr>
              <a:t> 	due to block-placement strategy</a:t>
            </a:r>
          </a:p>
          <a:p>
            <a:pPr lvl="2" algn="l">
              <a:spcBef>
                <a:spcPct val="0"/>
              </a:spcBef>
            </a:pPr>
            <a:r>
              <a:rPr lang="en-US" altLang="ko-KR" sz="2000" dirty="0">
                <a:solidFill>
                  <a:srgbClr val="56127A"/>
                </a:solidFill>
                <a:latin typeface="Verdana" charset="0"/>
              </a:rPr>
              <a:t>- misses that would not occur with full </a:t>
            </a:r>
            <a:r>
              <a:rPr lang="en-US" altLang="ko-KR" sz="2000" dirty="0" err="1">
                <a:solidFill>
                  <a:srgbClr val="56127A"/>
                </a:solidFill>
                <a:latin typeface="Verdana" charset="0"/>
              </a:rPr>
              <a:t>associativity</a:t>
            </a:r>
            <a:endParaRPr lang="en-US" altLang="ko-KR" sz="2000" dirty="0">
              <a:solidFill>
                <a:srgbClr val="56127A"/>
              </a:solidFill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1D85-A06A-5945-BE3D-E6BC14FDAE04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498475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 sz="2800">
                <a:ea typeface="굴림" charset="-127"/>
                <a:cs typeface="굴림" charset="-127"/>
              </a:rPr>
              <a:t>Effect of Cache Parameters on Performance</a:t>
            </a:r>
          </a:p>
        </p:txBody>
      </p:sp>
      <p:sp>
        <p:nvSpPr>
          <p:cNvPr id="1486851" name="Rectangle 3"/>
          <p:cNvSpPr>
            <a:spLocks noChangeArrowheads="1"/>
          </p:cNvSpPr>
          <p:nvPr/>
        </p:nvSpPr>
        <p:spPr bwMode="auto">
          <a:xfrm>
            <a:off x="374650" y="1371600"/>
            <a:ext cx="8394700" cy="4289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>
                <a:latin typeface="Verdana" charset="0"/>
              </a:rPr>
              <a:t> Larger cache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reduces capacity and conflict misses  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hit time will increase</a:t>
            </a:r>
          </a:p>
          <a:p>
            <a:pPr algn="l">
              <a:spcBef>
                <a:spcPct val="0"/>
              </a:spcBef>
            </a:pPr>
            <a:endParaRPr lang="en-US" sz="1800">
              <a:latin typeface="Verdana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>
                <a:latin typeface="Verdana" charset="0"/>
              </a:rPr>
              <a:t> Higher associativity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reduces conflict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may increase hit time</a:t>
            </a:r>
            <a:br>
              <a:rPr lang="en-US" sz="2400">
                <a:solidFill>
                  <a:srgbClr val="FF0000"/>
                </a:solidFill>
                <a:latin typeface="Verdana" charset="0"/>
              </a:rPr>
            </a:br>
            <a:endParaRPr lang="en-US" sz="2400">
              <a:solidFill>
                <a:srgbClr val="FF0000"/>
              </a:solidFill>
              <a:latin typeface="Verdana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>
                <a:latin typeface="Verdana" charset="0"/>
              </a:rPr>
              <a:t> Larger block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reduces compulsory and capacity (reload)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increases conflict misses and miss penalty</a:t>
            </a:r>
          </a:p>
          <a:p>
            <a:pPr marL="403225" lvl="1" indent="-231775" algn="l">
              <a:spcBef>
                <a:spcPct val="0"/>
              </a:spcBef>
            </a:pPr>
            <a:endParaRPr lang="en-US" sz="1800"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851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F53A-B97A-7D4D-B2C6-662DBDE74966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92975" cy="736600"/>
          </a:xfrm>
        </p:spPr>
        <p:txBody>
          <a:bodyPr/>
          <a:lstStyle/>
          <a:p>
            <a:r>
              <a:rPr lang="en-US" dirty="0"/>
              <a:t>Write Policy Choices </a:t>
            </a:r>
          </a:p>
        </p:txBody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10200"/>
          </a:xfrm>
        </p:spPr>
        <p:txBody>
          <a:bodyPr/>
          <a:lstStyle/>
          <a:p>
            <a:r>
              <a:rPr lang="en-US" sz="2800" dirty="0"/>
              <a:t>Cache hit:</a:t>
            </a:r>
          </a:p>
          <a:p>
            <a:pPr lvl="1"/>
            <a:r>
              <a:rPr lang="en-US" sz="2000" b="1" i="1" dirty="0"/>
              <a:t>write through:</a:t>
            </a:r>
            <a:r>
              <a:rPr lang="en-US" sz="2000" i="1" dirty="0"/>
              <a:t> </a:t>
            </a:r>
            <a:r>
              <a:rPr lang="en-US" sz="2000" dirty="0"/>
              <a:t>write both cache &amp; memory</a:t>
            </a:r>
            <a:endParaRPr lang="en-US" sz="2000" dirty="0" smtClean="0"/>
          </a:p>
          <a:p>
            <a:pPr lvl="2"/>
            <a:r>
              <a:rPr lang="en-US" sz="2000" dirty="0"/>
              <a:t>G</a:t>
            </a:r>
            <a:r>
              <a:rPr lang="en-US" sz="2000" dirty="0" smtClean="0"/>
              <a:t>enerally </a:t>
            </a:r>
            <a:r>
              <a:rPr lang="en-US" sz="2000" dirty="0"/>
              <a:t>higher traffic but</a:t>
            </a:r>
            <a:r>
              <a:rPr lang="en-US" sz="2000" dirty="0" smtClean="0"/>
              <a:t> simpler pipeline &amp; cache design</a:t>
            </a:r>
          </a:p>
          <a:p>
            <a:pPr lvl="1"/>
            <a:r>
              <a:rPr lang="en-US" sz="2000" b="1" i="1" dirty="0"/>
              <a:t>write back:</a:t>
            </a:r>
            <a:r>
              <a:rPr lang="en-US" sz="2000" dirty="0" smtClean="0"/>
              <a:t> write </a:t>
            </a:r>
            <a:r>
              <a:rPr lang="en-US" sz="2000" dirty="0"/>
              <a:t>cache </a:t>
            </a:r>
            <a:r>
              <a:rPr lang="en-US" sz="2000" dirty="0" smtClean="0"/>
              <a:t>only, memory </a:t>
            </a:r>
            <a:r>
              <a:rPr lang="en-US" sz="2000" dirty="0"/>
              <a:t>is written only when the entry is </a:t>
            </a:r>
            <a:r>
              <a:rPr lang="en-US" sz="2000" dirty="0" smtClean="0"/>
              <a:t>evicted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dirty bit per block</a:t>
            </a:r>
            <a:r>
              <a:rPr lang="en-US" sz="2000" dirty="0" smtClean="0"/>
              <a:t> further reduces write-back traffic</a:t>
            </a:r>
          </a:p>
          <a:p>
            <a:pPr lvl="2"/>
            <a:r>
              <a:rPr lang="en-US" sz="2000" dirty="0" smtClean="0"/>
              <a:t>Must handle 0, 1, or 2 accesses to memory for each load/store</a:t>
            </a:r>
          </a:p>
          <a:p>
            <a:r>
              <a:rPr lang="en-US" sz="2800" dirty="0" smtClean="0"/>
              <a:t>Cache </a:t>
            </a:r>
            <a:r>
              <a:rPr lang="en-US" sz="2800" dirty="0"/>
              <a:t>miss:</a:t>
            </a:r>
          </a:p>
          <a:p>
            <a:pPr lvl="1"/>
            <a:r>
              <a:rPr lang="en-US" sz="2000" b="1" i="1" dirty="0"/>
              <a:t>no write allocate:</a:t>
            </a:r>
            <a:r>
              <a:rPr lang="en-US" sz="2000" i="1" dirty="0"/>
              <a:t>  </a:t>
            </a:r>
            <a:r>
              <a:rPr lang="en-US" sz="2000" dirty="0"/>
              <a:t>only write to main memory</a:t>
            </a:r>
          </a:p>
          <a:p>
            <a:pPr lvl="1"/>
            <a:r>
              <a:rPr lang="en-US" sz="2000" b="1" i="1" dirty="0"/>
              <a:t>write allocate</a:t>
            </a:r>
            <a:r>
              <a:rPr lang="en-US" sz="2000" dirty="0"/>
              <a:t> </a:t>
            </a:r>
            <a:r>
              <a:rPr lang="en-US" sz="2000" i="1" dirty="0"/>
              <a:t>(aka fetch on write):  </a:t>
            </a:r>
            <a:r>
              <a:rPr lang="en-US" sz="2000" dirty="0"/>
              <a:t>fetch into cache</a:t>
            </a:r>
            <a:br>
              <a:rPr lang="en-US" sz="2000" dirty="0"/>
            </a:br>
            <a:endParaRPr lang="en-US" sz="2000" dirty="0"/>
          </a:p>
          <a:p>
            <a:r>
              <a:rPr lang="en-US" sz="2800" dirty="0"/>
              <a:t>Common combinations:</a:t>
            </a:r>
          </a:p>
          <a:p>
            <a:pPr lvl="1"/>
            <a:r>
              <a:rPr lang="en-US" sz="2000" dirty="0"/>
              <a:t>	write through and no write allocate</a:t>
            </a:r>
          </a:p>
          <a:p>
            <a:pPr lvl="1"/>
            <a:r>
              <a:rPr lang="en-US" sz="2000" dirty="0"/>
              <a:t>	write back with write allocate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CD77-99BC-2F44-B2A3-46F6CDDBFE69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9922" name="Rectangle 2" descr="Large confetti"/>
          <p:cNvSpPr>
            <a:spLocks noChangeArrowheads="1"/>
          </p:cNvSpPr>
          <p:nvPr/>
        </p:nvSpPr>
        <p:spPr bwMode="auto">
          <a:xfrm>
            <a:off x="4800600" y="3251200"/>
            <a:ext cx="914400" cy="3810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359525" cy="903288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Write Performance</a:t>
            </a:r>
          </a:p>
        </p:txBody>
      </p:sp>
      <p:sp>
        <p:nvSpPr>
          <p:cNvPr id="1489924" name="Line 4"/>
          <p:cNvSpPr>
            <a:spLocks noChangeShapeType="1"/>
          </p:cNvSpPr>
          <p:nvPr/>
        </p:nvSpPr>
        <p:spPr bwMode="auto">
          <a:xfrm>
            <a:off x="2438400" y="4851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5" name="Rectangle 5" descr="Large confetti"/>
          <p:cNvSpPr>
            <a:spLocks noChangeArrowheads="1"/>
          </p:cNvSpPr>
          <p:nvPr/>
        </p:nvSpPr>
        <p:spPr bwMode="auto">
          <a:xfrm>
            <a:off x="1758950" y="3257550"/>
            <a:ext cx="1212850" cy="37465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6" name="Rectangle 6"/>
          <p:cNvSpPr>
            <a:spLocks noChangeArrowheads="1"/>
          </p:cNvSpPr>
          <p:nvPr/>
        </p:nvSpPr>
        <p:spPr bwMode="auto">
          <a:xfrm>
            <a:off x="1765300" y="2501900"/>
            <a:ext cx="12065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7" name="Line 7"/>
          <p:cNvSpPr>
            <a:spLocks noChangeShapeType="1"/>
          </p:cNvSpPr>
          <p:nvPr/>
        </p:nvSpPr>
        <p:spPr bwMode="auto">
          <a:xfrm>
            <a:off x="1752600" y="2870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8" name="Line 8"/>
          <p:cNvSpPr>
            <a:spLocks noChangeShapeType="1"/>
          </p:cNvSpPr>
          <p:nvPr/>
        </p:nvSpPr>
        <p:spPr bwMode="auto">
          <a:xfrm>
            <a:off x="1752600" y="3251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9" name="Line 9"/>
          <p:cNvSpPr>
            <a:spLocks noChangeShapeType="1"/>
          </p:cNvSpPr>
          <p:nvPr/>
        </p:nvSpPr>
        <p:spPr bwMode="auto">
          <a:xfrm>
            <a:off x="1752600" y="3632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0" name="Line 10"/>
          <p:cNvSpPr>
            <a:spLocks noChangeShapeType="1"/>
          </p:cNvSpPr>
          <p:nvPr/>
        </p:nvSpPr>
        <p:spPr bwMode="auto">
          <a:xfrm>
            <a:off x="29718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1" name="Line 11"/>
          <p:cNvSpPr>
            <a:spLocks noChangeShapeType="1"/>
          </p:cNvSpPr>
          <p:nvPr/>
        </p:nvSpPr>
        <p:spPr bwMode="auto">
          <a:xfrm>
            <a:off x="38862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2" name="Rectangle 12"/>
          <p:cNvSpPr>
            <a:spLocks noChangeArrowheads="1"/>
          </p:cNvSpPr>
          <p:nvPr/>
        </p:nvSpPr>
        <p:spPr bwMode="auto">
          <a:xfrm>
            <a:off x="2193925" y="3325813"/>
            <a:ext cx="255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</a:t>
            </a:r>
          </a:p>
        </p:txBody>
      </p:sp>
      <p:sp>
        <p:nvSpPr>
          <p:cNvPr id="1489933" name="Line 13"/>
          <p:cNvSpPr>
            <a:spLocks noChangeShapeType="1"/>
          </p:cNvSpPr>
          <p:nvPr/>
        </p:nvSpPr>
        <p:spPr bwMode="auto">
          <a:xfrm>
            <a:off x="20574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4" name="Rectangle 14"/>
          <p:cNvSpPr>
            <a:spLocks noChangeArrowheads="1"/>
          </p:cNvSpPr>
          <p:nvPr/>
        </p:nvSpPr>
        <p:spPr bwMode="auto">
          <a:xfrm>
            <a:off x="2041525" y="21383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Tag</a:t>
            </a:r>
          </a:p>
        </p:txBody>
      </p:sp>
      <p:sp>
        <p:nvSpPr>
          <p:cNvPr id="1489935" name="Rectangle 15"/>
          <p:cNvSpPr>
            <a:spLocks noChangeArrowheads="1"/>
          </p:cNvSpPr>
          <p:nvPr/>
        </p:nvSpPr>
        <p:spPr bwMode="auto">
          <a:xfrm>
            <a:off x="5029200" y="21082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Data</a:t>
            </a:r>
          </a:p>
        </p:txBody>
      </p:sp>
      <p:sp>
        <p:nvSpPr>
          <p:cNvPr id="1489936" name="Rectangle 16"/>
          <p:cNvSpPr>
            <a:spLocks noChangeArrowheads="1"/>
          </p:cNvSpPr>
          <p:nvPr/>
        </p:nvSpPr>
        <p:spPr bwMode="auto">
          <a:xfrm>
            <a:off x="1584325" y="21383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V</a:t>
            </a:r>
          </a:p>
        </p:txBody>
      </p:sp>
      <p:sp>
        <p:nvSpPr>
          <p:cNvPr id="1489937" name="Line 17"/>
          <p:cNvSpPr>
            <a:spLocks noChangeShapeType="1"/>
          </p:cNvSpPr>
          <p:nvPr/>
        </p:nvSpPr>
        <p:spPr bwMode="auto">
          <a:xfrm>
            <a:off x="48006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8" name="Line 18"/>
          <p:cNvSpPr>
            <a:spLocks noChangeShapeType="1"/>
          </p:cNvSpPr>
          <p:nvPr/>
        </p:nvSpPr>
        <p:spPr bwMode="auto">
          <a:xfrm>
            <a:off x="57150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9" name="Rectangle 19"/>
          <p:cNvSpPr>
            <a:spLocks noChangeArrowheads="1"/>
          </p:cNvSpPr>
          <p:nvPr/>
        </p:nvSpPr>
        <p:spPr bwMode="auto">
          <a:xfrm>
            <a:off x="1079500" y="1054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827213" y="5165725"/>
            <a:ext cx="325437" cy="473075"/>
            <a:chOff x="1151" y="3414"/>
            <a:chExt cx="205" cy="298"/>
          </a:xfrm>
        </p:grpSpPr>
        <p:sp>
          <p:nvSpPr>
            <p:cNvPr id="1489941" name="Line 21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2" name="Line 22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3" name="Line 23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4" name="Arc 24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5" name="Arc 25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9946" name="Oval 26"/>
          <p:cNvSpPr>
            <a:spLocks noChangeArrowheads="1"/>
          </p:cNvSpPr>
          <p:nvPr/>
        </p:nvSpPr>
        <p:spPr bwMode="auto">
          <a:xfrm>
            <a:off x="2173288" y="4406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47" name="Rectangle 27"/>
          <p:cNvSpPr>
            <a:spLocks noChangeArrowheads="1"/>
          </p:cNvSpPr>
          <p:nvPr/>
        </p:nvSpPr>
        <p:spPr bwMode="auto">
          <a:xfrm>
            <a:off x="2206625" y="44624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=</a:t>
            </a:r>
          </a:p>
        </p:txBody>
      </p:sp>
      <p:sp>
        <p:nvSpPr>
          <p:cNvPr id="1489948" name="Rectangle 28"/>
          <p:cNvSpPr>
            <a:spLocks noChangeArrowheads="1"/>
          </p:cNvSpPr>
          <p:nvPr/>
        </p:nvSpPr>
        <p:spPr bwMode="auto">
          <a:xfrm>
            <a:off x="4632325" y="1039813"/>
            <a:ext cx="79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Block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Offset</a:t>
            </a:r>
          </a:p>
        </p:txBody>
      </p:sp>
      <p:sp>
        <p:nvSpPr>
          <p:cNvPr id="1489949" name="Line 29"/>
          <p:cNvSpPr>
            <a:spLocks noChangeShapeType="1"/>
          </p:cNvSpPr>
          <p:nvPr/>
        </p:nvSpPr>
        <p:spPr bwMode="auto">
          <a:xfrm>
            <a:off x="4648200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0" name="Line 30"/>
          <p:cNvSpPr>
            <a:spLocks noChangeShapeType="1"/>
          </p:cNvSpPr>
          <p:nvPr/>
        </p:nvSpPr>
        <p:spPr bwMode="auto">
          <a:xfrm>
            <a:off x="2514600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1" name="Rectangle 31"/>
          <p:cNvSpPr>
            <a:spLocks noChangeArrowheads="1"/>
          </p:cNvSpPr>
          <p:nvPr/>
        </p:nvSpPr>
        <p:spPr bwMode="auto">
          <a:xfrm>
            <a:off x="1279525" y="10715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Tag</a:t>
            </a:r>
          </a:p>
        </p:txBody>
      </p:sp>
      <p:sp>
        <p:nvSpPr>
          <p:cNvPr id="1489952" name="Rectangle 32"/>
          <p:cNvSpPr>
            <a:spLocks noChangeArrowheads="1"/>
          </p:cNvSpPr>
          <p:nvPr/>
        </p:nvSpPr>
        <p:spPr bwMode="auto">
          <a:xfrm>
            <a:off x="3108325" y="1071563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Index</a:t>
            </a:r>
          </a:p>
        </p:txBody>
      </p:sp>
      <p:sp>
        <p:nvSpPr>
          <p:cNvPr id="1489953" name="Line 33"/>
          <p:cNvSpPr>
            <a:spLocks noChangeShapeType="1"/>
          </p:cNvSpPr>
          <p:nvPr/>
        </p:nvSpPr>
        <p:spPr bwMode="auto">
          <a:xfrm>
            <a:off x="1905000" y="3479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4" name="Line 34"/>
          <p:cNvSpPr>
            <a:spLocks noChangeShapeType="1"/>
          </p:cNvSpPr>
          <p:nvPr/>
        </p:nvSpPr>
        <p:spPr bwMode="auto">
          <a:xfrm>
            <a:off x="2438400" y="3479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5" name="Line 35"/>
          <p:cNvSpPr>
            <a:spLocks noChangeShapeType="1"/>
          </p:cNvSpPr>
          <p:nvPr/>
        </p:nvSpPr>
        <p:spPr bwMode="auto">
          <a:xfrm>
            <a:off x="1981200" y="5613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6" name="Line 36"/>
          <p:cNvSpPr>
            <a:spLocks noChangeShapeType="1"/>
          </p:cNvSpPr>
          <p:nvPr/>
        </p:nvSpPr>
        <p:spPr bwMode="auto">
          <a:xfrm>
            <a:off x="1524000" y="57658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7" name="Line 37"/>
          <p:cNvSpPr>
            <a:spLocks noChangeShapeType="1"/>
          </p:cNvSpPr>
          <p:nvPr/>
        </p:nvSpPr>
        <p:spPr bwMode="auto">
          <a:xfrm flipH="1">
            <a:off x="2057400" y="5003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8" name="Line 38"/>
          <p:cNvSpPr>
            <a:spLocks noChangeShapeType="1"/>
          </p:cNvSpPr>
          <p:nvPr/>
        </p:nvSpPr>
        <p:spPr bwMode="auto">
          <a:xfrm>
            <a:off x="2057400" y="5003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9" name="Line 39"/>
          <p:cNvSpPr>
            <a:spLocks noChangeShapeType="1"/>
          </p:cNvSpPr>
          <p:nvPr/>
        </p:nvSpPr>
        <p:spPr bwMode="auto">
          <a:xfrm flipH="1">
            <a:off x="5257800" y="3479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0" name="Line 40"/>
          <p:cNvSpPr>
            <a:spLocks noChangeShapeType="1"/>
          </p:cNvSpPr>
          <p:nvPr/>
        </p:nvSpPr>
        <p:spPr bwMode="auto">
          <a:xfrm>
            <a:off x="3581400" y="15748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1" name="Line 41"/>
          <p:cNvSpPr>
            <a:spLocks noChangeShapeType="1"/>
          </p:cNvSpPr>
          <p:nvPr/>
        </p:nvSpPr>
        <p:spPr bwMode="auto">
          <a:xfrm flipH="1">
            <a:off x="1524000" y="1879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2" name="Line 42"/>
          <p:cNvSpPr>
            <a:spLocks noChangeShapeType="1"/>
          </p:cNvSpPr>
          <p:nvPr/>
        </p:nvSpPr>
        <p:spPr bwMode="auto">
          <a:xfrm>
            <a:off x="1752600" y="1574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3" name="Line 43"/>
          <p:cNvSpPr>
            <a:spLocks noChangeShapeType="1"/>
          </p:cNvSpPr>
          <p:nvPr/>
        </p:nvSpPr>
        <p:spPr bwMode="auto">
          <a:xfrm>
            <a:off x="1524000" y="1879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4" name="Line 44"/>
          <p:cNvSpPr>
            <a:spLocks noChangeShapeType="1"/>
          </p:cNvSpPr>
          <p:nvPr/>
        </p:nvSpPr>
        <p:spPr bwMode="auto">
          <a:xfrm flipH="1">
            <a:off x="1524000" y="340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5" name="Line 45"/>
          <p:cNvSpPr>
            <a:spLocks noChangeShapeType="1"/>
          </p:cNvSpPr>
          <p:nvPr/>
        </p:nvSpPr>
        <p:spPr bwMode="auto">
          <a:xfrm flipH="1">
            <a:off x="1066800" y="1727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6" name="Line 46"/>
          <p:cNvSpPr>
            <a:spLocks noChangeShapeType="1"/>
          </p:cNvSpPr>
          <p:nvPr/>
        </p:nvSpPr>
        <p:spPr bwMode="auto">
          <a:xfrm>
            <a:off x="1066800" y="17272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7" name="Line 47"/>
          <p:cNvSpPr>
            <a:spLocks noChangeShapeType="1"/>
          </p:cNvSpPr>
          <p:nvPr/>
        </p:nvSpPr>
        <p:spPr bwMode="auto">
          <a:xfrm flipH="1">
            <a:off x="1066800" y="4622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8" name="Line 48"/>
          <p:cNvSpPr>
            <a:spLocks noChangeShapeType="1"/>
          </p:cNvSpPr>
          <p:nvPr/>
        </p:nvSpPr>
        <p:spPr bwMode="auto">
          <a:xfrm flipH="1">
            <a:off x="1752600" y="4622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9" name="Oval 49"/>
          <p:cNvSpPr>
            <a:spLocks noChangeArrowheads="1"/>
          </p:cNvSpPr>
          <p:nvPr/>
        </p:nvSpPr>
        <p:spPr bwMode="auto">
          <a:xfrm>
            <a:off x="1874838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0" name="Oval 50"/>
          <p:cNvSpPr>
            <a:spLocks noChangeArrowheads="1"/>
          </p:cNvSpPr>
          <p:nvPr/>
        </p:nvSpPr>
        <p:spPr bwMode="auto">
          <a:xfrm>
            <a:off x="2403475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1" name="Oval 51"/>
          <p:cNvSpPr>
            <a:spLocks noChangeArrowheads="1"/>
          </p:cNvSpPr>
          <p:nvPr/>
        </p:nvSpPr>
        <p:spPr bwMode="auto">
          <a:xfrm>
            <a:off x="5210175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2" name="Line 52"/>
          <p:cNvSpPr>
            <a:spLocks noChangeShapeType="1"/>
          </p:cNvSpPr>
          <p:nvPr/>
        </p:nvSpPr>
        <p:spPr bwMode="auto">
          <a:xfrm>
            <a:off x="1905000" y="4699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3" name="Line 53"/>
          <p:cNvSpPr>
            <a:spLocks noChangeShapeType="1"/>
          </p:cNvSpPr>
          <p:nvPr/>
        </p:nvSpPr>
        <p:spPr bwMode="auto">
          <a:xfrm>
            <a:off x="5029200" y="157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4" name="Line 54"/>
          <p:cNvSpPr>
            <a:spLocks noChangeShapeType="1"/>
          </p:cNvSpPr>
          <p:nvPr/>
        </p:nvSpPr>
        <p:spPr bwMode="auto">
          <a:xfrm flipH="1">
            <a:off x="1143000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5" name="Line 55"/>
          <p:cNvSpPr>
            <a:spLocks noChangeShapeType="1"/>
          </p:cNvSpPr>
          <p:nvPr/>
        </p:nvSpPr>
        <p:spPr bwMode="auto">
          <a:xfrm flipH="1">
            <a:off x="3200400" y="180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6" name="Line 56"/>
          <p:cNvSpPr>
            <a:spLocks noChangeShapeType="1"/>
          </p:cNvSpPr>
          <p:nvPr/>
        </p:nvSpPr>
        <p:spPr bwMode="auto">
          <a:xfrm flipH="1">
            <a:off x="4953000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7" name="Line 57"/>
          <p:cNvSpPr>
            <a:spLocks noChangeShapeType="1"/>
          </p:cNvSpPr>
          <p:nvPr/>
        </p:nvSpPr>
        <p:spPr bwMode="auto">
          <a:xfrm flipH="1">
            <a:off x="2362200" y="4089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8" name="Rectangle 58"/>
          <p:cNvSpPr>
            <a:spLocks noChangeArrowheads="1"/>
          </p:cNvSpPr>
          <p:nvPr/>
        </p:nvSpPr>
        <p:spPr bwMode="auto">
          <a:xfrm>
            <a:off x="1050925" y="1757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t</a:t>
            </a:r>
          </a:p>
        </p:txBody>
      </p:sp>
      <p:sp>
        <p:nvSpPr>
          <p:cNvPr id="1489979" name="Rectangle 59"/>
          <p:cNvSpPr>
            <a:spLocks noChangeArrowheads="1"/>
          </p:cNvSpPr>
          <p:nvPr/>
        </p:nvSpPr>
        <p:spPr bwMode="auto">
          <a:xfrm>
            <a:off x="3108325" y="1909763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k</a:t>
            </a:r>
          </a:p>
        </p:txBody>
      </p:sp>
      <p:sp>
        <p:nvSpPr>
          <p:cNvPr id="1489980" name="Rectangle 60"/>
          <p:cNvSpPr>
            <a:spLocks noChangeArrowheads="1"/>
          </p:cNvSpPr>
          <p:nvPr/>
        </p:nvSpPr>
        <p:spPr bwMode="auto">
          <a:xfrm>
            <a:off x="5181600" y="15748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b</a:t>
            </a:r>
          </a:p>
        </p:txBody>
      </p:sp>
      <p:sp>
        <p:nvSpPr>
          <p:cNvPr id="1489981" name="Rectangle 61"/>
          <p:cNvSpPr>
            <a:spLocks noChangeArrowheads="1"/>
          </p:cNvSpPr>
          <p:nvPr/>
        </p:nvSpPr>
        <p:spPr bwMode="auto">
          <a:xfrm>
            <a:off x="2498725" y="4043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t</a:t>
            </a:r>
          </a:p>
        </p:txBody>
      </p:sp>
      <p:sp>
        <p:nvSpPr>
          <p:cNvPr id="1489982" name="Rectangle 62"/>
          <p:cNvSpPr>
            <a:spLocks noChangeArrowheads="1"/>
          </p:cNvSpPr>
          <p:nvPr/>
        </p:nvSpPr>
        <p:spPr bwMode="auto">
          <a:xfrm>
            <a:off x="898525" y="5567363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HIT</a:t>
            </a:r>
          </a:p>
        </p:txBody>
      </p:sp>
      <p:sp>
        <p:nvSpPr>
          <p:cNvPr id="1489983" name="Rectangle 63"/>
          <p:cNvSpPr>
            <a:spLocks noChangeArrowheads="1"/>
          </p:cNvSpPr>
          <p:nvPr/>
        </p:nvSpPr>
        <p:spPr bwMode="auto">
          <a:xfrm>
            <a:off x="4419600" y="5537200"/>
            <a:ext cx="256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Data Word or Byte</a:t>
            </a:r>
          </a:p>
        </p:txBody>
      </p:sp>
      <p:sp>
        <p:nvSpPr>
          <p:cNvPr id="1489984" name="Line 64"/>
          <p:cNvSpPr>
            <a:spLocks noChangeShapeType="1"/>
          </p:cNvSpPr>
          <p:nvPr/>
        </p:nvSpPr>
        <p:spPr bwMode="auto">
          <a:xfrm>
            <a:off x="7848600" y="2489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5" name="Rectangle 65"/>
          <p:cNvSpPr>
            <a:spLocks noChangeArrowheads="1"/>
          </p:cNvSpPr>
          <p:nvPr/>
        </p:nvSpPr>
        <p:spPr bwMode="auto">
          <a:xfrm>
            <a:off x="7924800" y="2946400"/>
            <a:ext cx="76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2</a:t>
            </a:r>
            <a:r>
              <a:rPr lang="en-US" sz="2000" baseline="30000">
                <a:solidFill>
                  <a:srgbClr val="56127A"/>
                </a:solidFill>
                <a:latin typeface="Verdana" charset="0"/>
              </a:rPr>
              <a:t>k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lines</a:t>
            </a:r>
          </a:p>
        </p:txBody>
      </p:sp>
      <p:sp>
        <p:nvSpPr>
          <p:cNvPr id="1489986" name="Rectangle 66"/>
          <p:cNvSpPr>
            <a:spLocks noChangeArrowheads="1"/>
          </p:cNvSpPr>
          <p:nvPr/>
        </p:nvSpPr>
        <p:spPr bwMode="auto">
          <a:xfrm>
            <a:off x="3886200" y="2489200"/>
            <a:ext cx="38100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7" name="Line 67"/>
          <p:cNvSpPr>
            <a:spLocks noChangeShapeType="1"/>
          </p:cNvSpPr>
          <p:nvPr/>
        </p:nvSpPr>
        <p:spPr bwMode="auto">
          <a:xfrm>
            <a:off x="3886200" y="2870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8" name="Line 68"/>
          <p:cNvSpPr>
            <a:spLocks noChangeShapeType="1"/>
          </p:cNvSpPr>
          <p:nvPr/>
        </p:nvSpPr>
        <p:spPr bwMode="auto">
          <a:xfrm>
            <a:off x="67056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9" name="Rectangle 69"/>
          <p:cNvSpPr>
            <a:spLocks noChangeArrowheads="1"/>
          </p:cNvSpPr>
          <p:nvPr/>
        </p:nvSpPr>
        <p:spPr bwMode="auto">
          <a:xfrm>
            <a:off x="4191000" y="4546600"/>
            <a:ext cx="59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WE</a:t>
            </a:r>
          </a:p>
        </p:txBody>
      </p:sp>
      <p:sp>
        <p:nvSpPr>
          <p:cNvPr id="1489990" name="Line 70"/>
          <p:cNvSpPr>
            <a:spLocks noChangeShapeType="1"/>
          </p:cNvSpPr>
          <p:nvPr/>
        </p:nvSpPr>
        <p:spPr bwMode="auto">
          <a:xfrm>
            <a:off x="3886200" y="3251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1" name="Line 71"/>
          <p:cNvSpPr>
            <a:spLocks noChangeShapeType="1"/>
          </p:cNvSpPr>
          <p:nvPr/>
        </p:nvSpPr>
        <p:spPr bwMode="auto">
          <a:xfrm>
            <a:off x="3886200" y="3632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2" name="Line 72"/>
          <p:cNvSpPr>
            <a:spLocks noChangeShapeType="1"/>
          </p:cNvSpPr>
          <p:nvPr/>
        </p:nvSpPr>
        <p:spPr bwMode="auto">
          <a:xfrm>
            <a:off x="5257800" y="5156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 flipV="1">
            <a:off x="4991100" y="4756150"/>
            <a:ext cx="533400" cy="368300"/>
            <a:chOff x="1953" y="3423"/>
            <a:chExt cx="176" cy="136"/>
          </a:xfrm>
        </p:grpSpPr>
        <p:sp>
          <p:nvSpPr>
            <p:cNvPr id="1489994" name="Line 74"/>
            <p:cNvSpPr>
              <a:spLocks noChangeShapeType="1"/>
            </p:cNvSpPr>
            <p:nvPr/>
          </p:nvSpPr>
          <p:spPr bwMode="auto">
            <a:xfrm flipH="1">
              <a:off x="2037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95" name="Line 75"/>
            <p:cNvSpPr>
              <a:spLocks noChangeShapeType="1"/>
            </p:cNvSpPr>
            <p:nvPr/>
          </p:nvSpPr>
          <p:spPr bwMode="auto">
            <a:xfrm>
              <a:off x="1953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96" name="Line 76"/>
            <p:cNvSpPr>
              <a:spLocks noChangeShapeType="1"/>
            </p:cNvSpPr>
            <p:nvPr/>
          </p:nvSpPr>
          <p:spPr bwMode="auto">
            <a:xfrm flipH="1">
              <a:off x="1958" y="3423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9997" name="Line 77"/>
          <p:cNvSpPr>
            <a:spLocks noChangeShapeType="1"/>
          </p:cNvSpPr>
          <p:nvPr/>
        </p:nvSpPr>
        <p:spPr bwMode="auto">
          <a:xfrm flipV="1">
            <a:off x="4038600" y="5003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8" name="Line 78"/>
          <p:cNvSpPr>
            <a:spLocks noChangeShapeType="1"/>
          </p:cNvSpPr>
          <p:nvPr/>
        </p:nvSpPr>
        <p:spPr bwMode="auto">
          <a:xfrm>
            <a:off x="4038600" y="5003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9" name="Line 79"/>
          <p:cNvSpPr>
            <a:spLocks noChangeShapeType="1"/>
          </p:cNvSpPr>
          <p:nvPr/>
        </p:nvSpPr>
        <p:spPr bwMode="auto">
          <a:xfrm>
            <a:off x="3657600" y="2032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0000" name="Line 80"/>
          <p:cNvSpPr>
            <a:spLocks noChangeShapeType="1"/>
          </p:cNvSpPr>
          <p:nvPr/>
        </p:nvSpPr>
        <p:spPr bwMode="auto">
          <a:xfrm>
            <a:off x="3657600" y="2032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0001" name="Line 81"/>
          <p:cNvSpPr>
            <a:spLocks noChangeShapeType="1"/>
          </p:cNvSpPr>
          <p:nvPr/>
        </p:nvSpPr>
        <p:spPr bwMode="auto">
          <a:xfrm>
            <a:off x="3581400" y="347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AA90-CAF4-AC4B-B5E3-32B1C7DC24CF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292975" cy="7366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Reducing Write Hit Time</a:t>
            </a:r>
          </a:p>
        </p:txBody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55700"/>
            <a:ext cx="8001000" cy="5143500"/>
          </a:xfrm>
          <a:noFill/>
          <a:ln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Problem: Writes take two cycles in memory stage, one cycle for tag check plus one cycle for data write if hit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ko-KR" sz="2800" dirty="0">
              <a:ea typeface="굴림" charset="-127"/>
              <a:cs typeface="굴림" charset="-127"/>
            </a:endParaRP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Solutions: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Design data RAM that can perform read and write in one cycle, restore old value after tag miss</a:t>
            </a:r>
            <a:r>
              <a:rPr lang="en-US" altLang="ko-KR" dirty="0" smtClean="0">
                <a:ea typeface="굴림" charset="-127"/>
                <a:cs typeface="굴림" charset="-127"/>
              </a:rPr>
              <a:t/>
            </a:r>
            <a:br>
              <a:rPr lang="en-US" altLang="ko-KR" dirty="0" smtClean="0">
                <a:ea typeface="굴림" charset="-127"/>
                <a:cs typeface="굴림" charset="-127"/>
              </a:rPr>
            </a:br>
            <a:endParaRPr lang="en-US" altLang="ko-KR" dirty="0" smtClean="0">
              <a:ea typeface="굴림" charset="-127"/>
              <a:cs typeface="굴림" charset="-127"/>
            </a:endParaRPr>
          </a:p>
          <a:p>
            <a:pPr marL="230188" indent="-230188">
              <a:lnSpc>
                <a:spcPct val="80000"/>
              </a:lnSpc>
            </a:pPr>
            <a:r>
              <a:rPr lang="en-US" altLang="ko-KR" dirty="0" smtClean="0">
                <a:ea typeface="굴림" charset="-127"/>
                <a:cs typeface="굴림" charset="-127"/>
              </a:rPr>
              <a:t>Write buffer: </a:t>
            </a:r>
            <a:r>
              <a:rPr lang="en-US" altLang="ko-KR" dirty="0">
                <a:ea typeface="굴림" charset="-127"/>
                <a:cs typeface="굴림" charset="-127"/>
              </a:rPr>
              <a:t>Hold write data for store in single buffer ahead of </a:t>
            </a:r>
            <a:r>
              <a:rPr lang="en-US" altLang="ko-KR" dirty="0" smtClean="0">
                <a:ea typeface="굴림" charset="-127"/>
                <a:cs typeface="굴림" charset="-127"/>
              </a:rPr>
              <a:t>cache, and write returns immediately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A41B-2E7D-C44B-A66B-FC59ED7BED8F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82000" cy="736600"/>
          </a:xfrm>
        </p:spPr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Write Buffer to Reduce Read Miss Penalty</a:t>
            </a:r>
          </a:p>
        </p:txBody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0"/>
            <a:ext cx="8915400" cy="2438400"/>
          </a:xfrm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Processor is not stalled on writes, and read misses can go ahead of write to main memory</a:t>
            </a:r>
            <a:endParaRPr lang="en-US" altLang="ko-KR" b="1" dirty="0" smtClean="0">
              <a:ea typeface="굴림" charset="-127"/>
              <a:cs typeface="굴림" charset="-127"/>
            </a:endParaRPr>
          </a:p>
          <a:p>
            <a:pPr marL="231775" indent="-231775">
              <a:buFontTx/>
              <a:buNone/>
            </a:pPr>
            <a:r>
              <a:rPr lang="en-US" altLang="ko-KR" sz="2000" b="1" dirty="0" smtClean="0">
                <a:ea typeface="굴림" charset="-127"/>
                <a:cs typeface="굴림" charset="-127"/>
              </a:rPr>
              <a:t>Problem</a:t>
            </a:r>
            <a:r>
              <a:rPr lang="en-US" altLang="ko-KR" sz="2000" b="1" dirty="0">
                <a:ea typeface="굴림" charset="-127"/>
                <a:cs typeface="굴림" charset="-127"/>
              </a:rPr>
              <a:t>:</a:t>
            </a:r>
            <a:r>
              <a:rPr lang="en-US" altLang="ko-KR" sz="2000" dirty="0">
                <a:ea typeface="굴림" charset="-127"/>
                <a:cs typeface="굴림" charset="-127"/>
              </a:rPr>
              <a:t> Write buffer may hold updated value of location needed by a read miss</a:t>
            </a:r>
          </a:p>
          <a:p>
            <a:pPr marL="231775" indent="-231775"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Simple scheme: </a:t>
            </a:r>
            <a:r>
              <a:rPr lang="en-US" altLang="ko-KR" sz="2000" dirty="0">
                <a:ea typeface="굴림" charset="-127"/>
                <a:cs typeface="굴림" charset="-127"/>
              </a:rPr>
              <a:t>on a read miss, wait for the write buffer to go empty</a:t>
            </a:r>
          </a:p>
          <a:p>
            <a:pPr marL="231775" indent="-231775"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Faster scheme:</a:t>
            </a:r>
            <a:r>
              <a:rPr lang="en-US" altLang="ko-KR" sz="2000" dirty="0">
                <a:ea typeface="굴림" charset="-127"/>
                <a:cs typeface="굴림" charset="-127"/>
              </a:rPr>
              <a:t> Check write buffer addresses against read miss addresses, if no match, allow read miss to go ahead of writes, else, return value in write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buffer</a:t>
            </a:r>
            <a:endParaRPr lang="en-US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1496068" name="Rectangle 4"/>
          <p:cNvSpPr>
            <a:spLocks noChangeArrowheads="1"/>
          </p:cNvSpPr>
          <p:nvPr/>
        </p:nvSpPr>
        <p:spPr bwMode="auto">
          <a:xfrm>
            <a:off x="1600200" y="1295400"/>
            <a:ext cx="1016000" cy="175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latin typeface="Verdana" charset="0"/>
            </a:endParaRPr>
          </a:p>
        </p:txBody>
      </p:sp>
      <p:sp>
        <p:nvSpPr>
          <p:cNvPr id="1496069" name="Rectangle 5"/>
          <p:cNvSpPr>
            <a:spLocks noChangeArrowheads="1"/>
          </p:cNvSpPr>
          <p:nvPr/>
        </p:nvSpPr>
        <p:spPr bwMode="auto">
          <a:xfrm>
            <a:off x="5638800" y="1371600"/>
            <a:ext cx="1600200" cy="15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Verdana" charset="0"/>
              </a:rPr>
              <a:t>Data Cache</a:t>
            </a:r>
          </a:p>
        </p:txBody>
      </p:sp>
      <p:sp>
        <p:nvSpPr>
          <p:cNvPr id="1496072" name="Rectangle 8"/>
          <p:cNvSpPr>
            <a:spLocks noChangeArrowheads="1"/>
          </p:cNvSpPr>
          <p:nvPr/>
        </p:nvSpPr>
        <p:spPr bwMode="auto">
          <a:xfrm>
            <a:off x="1752600" y="2286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Verdana" charset="0"/>
              </a:rPr>
              <a:t>RF</a:t>
            </a:r>
          </a:p>
        </p:txBody>
      </p:sp>
      <p:sp>
        <p:nvSpPr>
          <p:cNvPr id="1496073" name="Line 9"/>
          <p:cNvSpPr>
            <a:spLocks noChangeShapeType="1"/>
          </p:cNvSpPr>
          <p:nvPr/>
        </p:nvSpPr>
        <p:spPr bwMode="auto">
          <a:xfrm flipV="1">
            <a:off x="1905000" y="205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4" name="Line 10"/>
          <p:cNvSpPr>
            <a:spLocks noChangeShapeType="1"/>
          </p:cNvSpPr>
          <p:nvPr/>
        </p:nvSpPr>
        <p:spPr bwMode="auto">
          <a:xfrm flipV="1">
            <a:off x="2057400" y="205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5" name="Line 11"/>
          <p:cNvSpPr>
            <a:spLocks noChangeShapeType="1"/>
          </p:cNvSpPr>
          <p:nvPr/>
        </p:nvSpPr>
        <p:spPr bwMode="auto">
          <a:xfrm>
            <a:off x="2209800" y="2057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6" name="Text Box 12"/>
          <p:cNvSpPr txBox="1">
            <a:spLocks noChangeArrowheads="1"/>
          </p:cNvSpPr>
          <p:nvPr/>
        </p:nvSpPr>
        <p:spPr bwMode="auto">
          <a:xfrm>
            <a:off x="1600200" y="16002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Verdana" charset="0"/>
              </a:rPr>
              <a:t>CPU</a:t>
            </a:r>
          </a:p>
        </p:txBody>
      </p:sp>
      <p:sp>
        <p:nvSpPr>
          <p:cNvPr id="1496077" name="Rectangle 13"/>
          <p:cNvSpPr>
            <a:spLocks noChangeArrowheads="1"/>
          </p:cNvSpPr>
          <p:nvPr/>
        </p:nvSpPr>
        <p:spPr bwMode="auto">
          <a:xfrm>
            <a:off x="3733800" y="2209800"/>
            <a:ext cx="8382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Verdana" charset="0"/>
              </a:rPr>
              <a:t>Write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Verdana" charset="0"/>
              </a:rPr>
              <a:t>buffer</a:t>
            </a:r>
          </a:p>
        </p:txBody>
      </p:sp>
      <p:sp>
        <p:nvSpPr>
          <p:cNvPr id="1496078" name="Line 14"/>
          <p:cNvSpPr>
            <a:spLocks noChangeShapeType="1"/>
          </p:cNvSpPr>
          <p:nvPr/>
        </p:nvSpPr>
        <p:spPr bwMode="auto">
          <a:xfrm>
            <a:off x="2590800" y="2590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9" name="Line 15"/>
          <p:cNvSpPr>
            <a:spLocks noChangeShapeType="1"/>
          </p:cNvSpPr>
          <p:nvPr/>
        </p:nvSpPr>
        <p:spPr bwMode="auto">
          <a:xfrm>
            <a:off x="2590800" y="16002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82" name="Line 18"/>
          <p:cNvSpPr>
            <a:spLocks noChangeShapeType="1"/>
          </p:cNvSpPr>
          <p:nvPr/>
        </p:nvSpPr>
        <p:spPr bwMode="auto">
          <a:xfrm flipH="1" flipV="1">
            <a:off x="4572000" y="25908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F976-12BD-5E42-B483-A1C37F766528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Multilevel Caches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914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dirty="0" smtClean="0">
                <a:ea typeface="굴림" charset="-127"/>
                <a:cs typeface="굴림" charset="-127"/>
              </a:rPr>
              <a:t>Problem: A </a:t>
            </a:r>
            <a:r>
              <a:rPr lang="en-US" altLang="ko-KR" dirty="0">
                <a:ea typeface="굴림" charset="-127"/>
                <a:cs typeface="굴림" charset="-127"/>
              </a:rPr>
              <a:t>memory cannot be large and fast</a:t>
            </a:r>
            <a:endParaRPr lang="en-US" altLang="ko-KR" dirty="0" smtClean="0"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dirty="0" smtClean="0">
                <a:ea typeface="굴림" charset="-127"/>
                <a:cs typeface="굴림" charset="-127"/>
              </a:rPr>
              <a:t>Solution: Increasing </a:t>
            </a:r>
            <a:r>
              <a:rPr lang="en-US" altLang="ko-KR" dirty="0">
                <a:ea typeface="굴림" charset="-127"/>
                <a:cs typeface="굴림" charset="-127"/>
              </a:rPr>
              <a:t>sizes of cache at each </a:t>
            </a:r>
            <a:r>
              <a:rPr lang="en-US" altLang="ko-KR" dirty="0" smtClean="0">
                <a:ea typeface="굴림" charset="-127"/>
                <a:cs typeface="굴림" charset="-127"/>
              </a:rPr>
              <a:t>level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00" y="2590800"/>
            <a:ext cx="5994400" cy="1306513"/>
            <a:chOff x="552" y="1200"/>
            <a:chExt cx="4368" cy="1215"/>
          </a:xfrm>
        </p:grpSpPr>
        <p:sp>
          <p:nvSpPr>
            <p:cNvPr id="1544197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CPU</a:t>
              </a:r>
            </a:p>
          </p:txBody>
        </p:sp>
        <p:sp>
          <p:nvSpPr>
            <p:cNvPr id="1544198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L1$</a:t>
              </a:r>
            </a:p>
          </p:txBody>
        </p:sp>
        <p:sp>
          <p:nvSpPr>
            <p:cNvPr id="1544199" name="Rectangle 7"/>
            <p:cNvSpPr>
              <a:spLocks noChangeArrowheads="1"/>
            </p:cNvSpPr>
            <p:nvPr/>
          </p:nvSpPr>
          <p:spPr bwMode="auto">
            <a:xfrm>
              <a:off x="2472" y="1440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L2$</a:t>
              </a:r>
            </a:p>
          </p:txBody>
        </p:sp>
        <p:sp>
          <p:nvSpPr>
            <p:cNvPr id="1544200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DRAM</a:t>
              </a:r>
            </a:p>
          </p:txBody>
        </p:sp>
        <p:sp>
          <p:nvSpPr>
            <p:cNvPr id="1544201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203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4204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85725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latin typeface="Verdana" charset="0"/>
              </a:rPr>
              <a:t>Local miss rate = misses in cache / accesses to cache</a:t>
            </a:r>
          </a:p>
          <a:p>
            <a:pPr algn="l"/>
            <a:r>
              <a:rPr lang="en-US" sz="2000">
                <a:latin typeface="Verdana" charset="0"/>
              </a:rPr>
              <a:t>Global miss rate = misses in cache / CPU memory accesses</a:t>
            </a:r>
          </a:p>
          <a:p>
            <a:pPr algn="l"/>
            <a:r>
              <a:rPr lang="en-US" sz="2000">
                <a:latin typeface="Verdana" charset="0"/>
              </a:rPr>
              <a:t>Misses per instruction = misses in cache / number of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4931</TotalTime>
  <Pages>12</Pages>
  <Words>1222</Words>
  <Application>Microsoft Macintosh PowerPoint</Application>
  <PresentationFormat>Letter Paper (8.5x11 in)</PresentationFormat>
  <Paragraphs>226</Paragraphs>
  <Slides>17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CS252-template</vt:lpstr>
      <vt:lpstr>Office Theme</vt:lpstr>
      <vt:lpstr>CSE 490/590 Computer Architecture  Cache III </vt:lpstr>
      <vt:lpstr>Last time…</vt:lpstr>
      <vt:lpstr>Causes for Cache Misses</vt:lpstr>
      <vt:lpstr>Effect of Cache Parameters on Performance</vt:lpstr>
      <vt:lpstr>Write Policy Choices </vt:lpstr>
      <vt:lpstr>Write Performance</vt:lpstr>
      <vt:lpstr>Reducing Write Hit Time</vt:lpstr>
      <vt:lpstr>Write Buffer to Reduce Read Miss Penalty</vt:lpstr>
      <vt:lpstr>Multilevel Caches</vt:lpstr>
      <vt:lpstr>Presence of L2 influences L1 design</vt:lpstr>
      <vt:lpstr>Inclusion Policy</vt:lpstr>
      <vt:lpstr>Itanium-2 On-Chip Caches (Intel/HP, 2002)</vt:lpstr>
      <vt:lpstr>Power 7 On-Chip Caches [IBM 2009]</vt:lpstr>
      <vt:lpstr>CSE 490/590 Administrivia</vt:lpstr>
      <vt:lpstr>Prefetching</vt:lpstr>
      <vt:lpstr>Issues in Prefetching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 Computer Architecture  and Engineering  Lec 01 - Introduction  </dc:title>
  <dc:subject/>
  <dc:creator> Krste Asanovic</dc:creator>
  <cp:keywords/>
  <dc:description/>
  <cp:lastModifiedBy>Steve Ko</cp:lastModifiedBy>
  <cp:revision>352</cp:revision>
  <cp:lastPrinted>2010-01-19T21:50:09Z</cp:lastPrinted>
  <dcterms:created xsi:type="dcterms:W3CDTF">2011-02-18T20:03:13Z</dcterms:created>
  <dcterms:modified xsi:type="dcterms:W3CDTF">2011-02-18T20:03:52Z</dcterms:modified>
  <cp:category/>
</cp:coreProperties>
</file>