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Default Extension="pdf" ContentType="application/pdf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12" r:id="rId4"/>
    <p:sldId id="822" r:id="rId5"/>
    <p:sldId id="823" r:id="rId6"/>
    <p:sldId id="824" r:id="rId7"/>
    <p:sldId id="826" r:id="rId8"/>
    <p:sldId id="827" r:id="rId9"/>
    <p:sldId id="828" r:id="rId10"/>
    <p:sldId id="829" r:id="rId11"/>
    <p:sldId id="839" r:id="rId12"/>
    <p:sldId id="830" r:id="rId13"/>
    <p:sldId id="831" r:id="rId14"/>
    <p:sldId id="832" r:id="rId15"/>
    <p:sldId id="833" r:id="rId16"/>
    <p:sldId id="834" r:id="rId17"/>
    <p:sldId id="835" r:id="rId18"/>
    <p:sldId id="836" r:id="rId19"/>
    <p:sldId id="837" r:id="rId20"/>
    <p:sldId id="838" r:id="rId21"/>
    <p:sldId id="543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1E55C-7C46-C843-98F1-8AD8EACD962C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LL-SC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C0AFC-A615-F240-80E1-D64F95544861}" type="slidenum">
              <a:rPr lang="en-US"/>
              <a:pPr/>
              <a:t>12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7D3EE-27C2-A048-991D-971428A2C81D}" type="slidenum">
              <a:rPr lang="en-US"/>
              <a:pPr/>
              <a:t>13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DB46B-F726-2144-A4FB-F2DD56733E36}" type="slidenum">
              <a:rPr lang="en-US"/>
              <a:pPr/>
              <a:t>14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8F35C-5345-B846-AC7D-FED521F856B2}" type="slidenum">
              <a:rPr lang="en-US"/>
              <a:pPr/>
              <a:t>15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7CAD0-FB21-384C-A5A8-F077036E7D5C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8900B-E79C-7E48-9B2D-0317B4C6EAA9}" type="slidenum">
              <a:rPr lang="en-US"/>
              <a:pPr/>
              <a:t>17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B0739-A041-5948-B3BE-A709A5B83AA5}" type="slidenum">
              <a:rPr lang="en-US"/>
              <a:pPr/>
              <a:t>18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94D01-3E42-8843-8062-78E7A77C60A5}" type="slidenum">
              <a:rPr lang="en-US"/>
              <a:pPr/>
              <a:t>19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52FCC-5A46-754B-AF21-664E90F5A0DB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/>
              <a:pPr/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0D39-ACBD-3B42-AC4E-C8E8DDADF1F8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Directory-Based Caches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Keyboards available for pickup at my office</a:t>
            </a:r>
          </a:p>
          <a:p>
            <a:r>
              <a:rPr lang="en-US" dirty="0" smtClean="0"/>
              <a:t>Project 2: less than 2 weeks left (Deadline 5/2)</a:t>
            </a:r>
          </a:p>
          <a:p>
            <a:pPr lvl="1"/>
            <a:r>
              <a:rPr lang="en-US" sz="2000" dirty="0" smtClean="0"/>
              <a:t>Will have demo sessions</a:t>
            </a:r>
          </a:p>
          <a:p>
            <a:r>
              <a:rPr lang="en-US" sz="2600" dirty="0" smtClean="0"/>
              <a:t>No class on 5/2 (finish the project!)</a:t>
            </a:r>
          </a:p>
          <a:p>
            <a:r>
              <a:rPr lang="en-US" dirty="0" smtClean="0"/>
              <a:t>Final exam: Thursday 5/5, 11:45pm – 2:45pm</a:t>
            </a:r>
          </a:p>
          <a:p>
            <a:r>
              <a:rPr lang="en-US" dirty="0" smtClean="0"/>
              <a:t>Project 2 + Final = 55%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0BA4C8FE-D964-A647-8423-7CFAB17B2B98}" type="slidenum">
              <a:rPr lang="en-US" smtClean="0"/>
              <a:pPr/>
              <a:t>11</a:t>
            </a:fld>
            <a:endParaRPr lang="en-US" b="0" smtClean="0">
              <a:solidFill>
                <a:srgbClr val="FBBA03"/>
              </a:solidFill>
            </a:endParaRPr>
          </a:p>
        </p:txBody>
      </p:sp>
      <p:graphicFrame>
        <p:nvGraphicFramePr>
          <p:cNvPr id="1685532" name="Group 28"/>
          <p:cNvGraphicFramePr>
            <a:graphicFrameLocks noGrp="1"/>
          </p:cNvGraphicFramePr>
          <p:nvPr/>
        </p:nvGraphicFramePr>
        <p:xfrm>
          <a:off x="1066800" y="1905000"/>
          <a:ext cx="7239000" cy="4038602"/>
        </p:xfrm>
        <a:graphic>
          <a:graphicData uri="http://schemas.openxmlformats.org/drawingml/2006/table">
            <a:tbl>
              <a:tblPr/>
              <a:tblGrid>
                <a:gridCol w="2362200"/>
                <a:gridCol w="48768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Messages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Cache to Memory Requests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ShReq, ExReq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to Cache Requests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WbReq, InvReq, FlushReq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Cache to Memory Responses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WbRep(v), InvRep, FlushRep(v)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to Cache Responses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ShRep(v), ExRep(v)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Protocol Messages</a:t>
            </a:r>
          </a:p>
        </p:txBody>
      </p:sp>
      <p:sp>
        <p:nvSpPr>
          <p:cNvPr id="49178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There are 10 different protocol messages: </a:t>
            </a:r>
          </a:p>
          <a:p>
            <a:endParaRPr lang="en-US">
              <a:ea typeface="ＭＳ Ｐゴシック" charset="-128"/>
              <a:cs typeface="ＭＳ Ｐゴシック" charset="-128"/>
            </a:endParaRPr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CCFF9B31-98F9-C24B-8634-85887AE18399}" type="slidenum">
              <a:rPr lang="en-US" smtClean="0"/>
              <a:pPr/>
              <a:t>12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invalid state)</a:t>
            </a:r>
          </a:p>
        </p:txBody>
      </p:sp>
      <p:pic>
        <p:nvPicPr>
          <p:cNvPr id="512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79588"/>
            <a:ext cx="9753600" cy="3706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215FDA83-ED11-E745-95F0-710E7ECE96BE}" type="slidenum">
              <a:rPr lang="en-US" smtClean="0"/>
              <a:pPr/>
              <a:t>13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shared state)</a:t>
            </a:r>
          </a:p>
        </p:txBody>
      </p:sp>
      <p:pic>
        <p:nvPicPr>
          <p:cNvPr id="532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1388"/>
            <a:ext cx="9829800" cy="30464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325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" y="1600200"/>
            <a:ext cx="7300913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1F798556-4CAD-2844-9B6E-405086A0E804}" type="slidenum">
              <a:rPr lang="en-US" smtClean="0"/>
              <a:pPr/>
              <a:t>14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exclusive state)</a:t>
            </a:r>
          </a:p>
        </p:txBody>
      </p:sp>
      <p:pic>
        <p:nvPicPr>
          <p:cNvPr id="553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27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530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0"/>
            <a:ext cx="7543800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9AEAA17A-6E57-7048-87F4-95A52D6B9842}" type="slidenum">
              <a:rPr lang="en-US" smtClean="0"/>
              <a:pPr/>
              <a:t>15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pending)</a:t>
            </a:r>
          </a:p>
        </p:txBody>
      </p:sp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9144000" cy="2895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7924800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290BD233-7F0E-F547-A199-3F166ABE6FA8}" type="slidenum">
              <a:rPr lang="en-US" smtClean="0"/>
              <a:pPr/>
              <a:t>16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593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26538" cy="3505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2979738" y="5881688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EEF012E4-8F4E-5546-88A8-B0B9AC983BD7}" type="slidenum">
              <a:rPr lang="en-US" smtClean="0"/>
              <a:pPr/>
              <a:t>17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614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4975"/>
            <a:ext cx="9383713" cy="355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614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73175"/>
            <a:ext cx="939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1448" name="Text Box 6"/>
          <p:cNvSpPr txBox="1">
            <a:spLocks noChangeArrowheads="1"/>
          </p:cNvSpPr>
          <p:nvPr/>
        </p:nvSpPr>
        <p:spPr bwMode="auto">
          <a:xfrm>
            <a:off x="2979738" y="5881688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8B162228-9DF5-3D41-AF6E-BD45980E6BE4}" type="slidenum">
              <a:rPr lang="en-US" smtClean="0"/>
              <a:pPr/>
              <a:t>18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634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175"/>
            <a:ext cx="9544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3244850" y="5680075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  <p:pic>
        <p:nvPicPr>
          <p:cNvPr id="6349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9738"/>
            <a:ext cx="9540875" cy="2978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57511D05-69A8-E345-B2C8-528487FD77AF}" type="slidenum">
              <a:rPr lang="en-US" smtClean="0"/>
              <a:pPr/>
              <a:t>19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655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175"/>
            <a:ext cx="10433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3244850" y="5680075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  <p:pic>
        <p:nvPicPr>
          <p:cNvPr id="6554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0213"/>
            <a:ext cx="10433050" cy="2755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True sharing vs. false </a:t>
            </a:r>
            <a:r>
              <a:rPr lang="en-US" dirty="0" smtClean="0"/>
              <a:t>sharing</a:t>
            </a:r>
            <a:endParaRPr lang="en-US" dirty="0" smtClean="0"/>
          </a:p>
          <a:p>
            <a:r>
              <a:rPr lang="en-US" dirty="0" smtClean="0"/>
              <a:t>Miss vs. </a:t>
            </a:r>
            <a:r>
              <a:rPr lang="en-US" dirty="0" smtClean="0"/>
              <a:t>hit in multiprocessors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18EAC4B5-C767-F84C-8168-C19698B8BB58}" type="slidenum">
              <a:rPr lang="en-US" smtClean="0"/>
              <a:pPr/>
              <a:t>3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366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A Cache Coherent System Must: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00"/>
            <a:ext cx="8153400" cy="49276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Provide set of states, state transition diagram, and actions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Manage coherence protocol</a:t>
            </a:r>
          </a:p>
          <a:p>
            <a:pPr lvl="1"/>
            <a:r>
              <a:rPr lang="en-US" dirty="0"/>
              <a:t>(0)  Determine when to invoke coherence protocol</a:t>
            </a:r>
          </a:p>
          <a:p>
            <a:pPr lvl="1"/>
            <a:r>
              <a:rPr lang="en-US" dirty="0"/>
              <a:t>(a)  Find info about state of</a:t>
            </a:r>
            <a:r>
              <a:rPr lang="en-US" dirty="0" smtClean="0"/>
              <a:t> address in </a:t>
            </a:r>
            <a:r>
              <a:rPr lang="en-US" dirty="0"/>
              <a:t>other caches to determine action</a:t>
            </a:r>
          </a:p>
          <a:p>
            <a:pPr lvl="2"/>
            <a:r>
              <a:rPr lang="en-US" dirty="0">
                <a:ea typeface="ＭＳ Ｐゴシック" charset="-128"/>
              </a:rPr>
              <a:t>whether need to communicate with other cached copies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  </a:t>
            </a:r>
            <a:r>
              <a:rPr lang="en-US" dirty="0" smtClean="0"/>
              <a:t>Locate </a:t>
            </a:r>
            <a:r>
              <a:rPr lang="en-US" dirty="0"/>
              <a:t>the other copies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dirty="0"/>
              <a:t>)  Communicate with those copies  (invalidate/update)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(0) is done the same way on all systems</a:t>
            </a:r>
          </a:p>
          <a:p>
            <a:pPr lvl="1"/>
            <a:r>
              <a:rPr lang="en-US" dirty="0"/>
              <a:t>state of the line is maintained in the cache</a:t>
            </a:r>
          </a:p>
          <a:p>
            <a:pPr lvl="1"/>
            <a:r>
              <a:rPr lang="en-US" dirty="0"/>
              <a:t>protocol is invoked if an “access fault” occurs on the line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Different approaches distinguished by (a) to (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c</a:t>
            </a:r>
            <a:r>
              <a:rPr lang="en-US" dirty="0">
                <a:ea typeface="ＭＳ Ｐゴシック" charset="-128"/>
                <a:cs typeface="ＭＳ Ｐゴシック" charset="-128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C4874CC4-1A31-7142-A572-CECD5A6E5CA4}" type="slidenum">
              <a:rPr lang="en-US" smtClean="0"/>
              <a:pPr/>
              <a:t>4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419100"/>
            <a:ext cx="4191000" cy="4889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Bus-based Coherence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297362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All of (a), (b), (c) done through broadcast on bus</a:t>
            </a:r>
          </a:p>
          <a:p>
            <a:pPr lvl="1">
              <a:lnSpc>
                <a:spcPct val="80000"/>
              </a:lnSpc>
            </a:pPr>
            <a:r>
              <a:rPr lang="en-US"/>
              <a:t>faulting processor sends out a “search” </a:t>
            </a:r>
          </a:p>
          <a:p>
            <a:pPr lvl="1">
              <a:lnSpc>
                <a:spcPct val="80000"/>
              </a:lnSpc>
            </a:pPr>
            <a:r>
              <a:rPr lang="en-US"/>
              <a:t>others respond to the search probe and take necessary action</a:t>
            </a:r>
          </a:p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Could do it in scalable network too</a:t>
            </a:r>
          </a:p>
          <a:p>
            <a:pPr lvl="1">
              <a:lnSpc>
                <a:spcPct val="80000"/>
              </a:lnSpc>
            </a:pPr>
            <a:r>
              <a:rPr lang="en-US"/>
              <a:t>broadcast to all processors, and let them respond</a:t>
            </a:r>
          </a:p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Conceptually simple, but broadcast doesn’t scale with number of processors, P</a:t>
            </a:r>
          </a:p>
          <a:p>
            <a:pPr lvl="1">
              <a:lnSpc>
                <a:spcPct val="80000"/>
              </a:lnSpc>
            </a:pPr>
            <a:r>
              <a:rPr lang="en-US"/>
              <a:t>on bus, bus bandwidth doesn’t scale</a:t>
            </a:r>
          </a:p>
          <a:p>
            <a:pPr lvl="1">
              <a:lnSpc>
                <a:spcPct val="80000"/>
              </a:lnSpc>
            </a:pPr>
            <a:r>
              <a:rPr lang="en-US"/>
              <a:t>on scalable network, every fault leads to at least P network transactions</a:t>
            </a:r>
          </a:p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Scalable coherence:</a:t>
            </a:r>
          </a:p>
          <a:p>
            <a:pPr lvl="1">
              <a:lnSpc>
                <a:spcPct val="80000"/>
              </a:lnSpc>
            </a:pPr>
            <a:r>
              <a:rPr lang="en-US"/>
              <a:t>can have same cache states and state transition diagram</a:t>
            </a:r>
          </a:p>
          <a:p>
            <a:pPr lvl="1">
              <a:lnSpc>
                <a:spcPct val="80000"/>
              </a:lnSpc>
            </a:pPr>
            <a:r>
              <a:rPr lang="en-US"/>
              <a:t>different mechanisms to manage protocol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833429D2-18E4-6043-9442-8B5087576A89}" type="slidenum">
              <a:rPr lang="en-US" smtClean="0"/>
              <a:pPr/>
              <a:t>5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 Every memory block has associated directory information</a:t>
            </a:r>
          </a:p>
          <a:p>
            <a:pPr lvl="1"/>
            <a:r>
              <a:rPr lang="en-US"/>
              <a:t>keeps track of copies of cached blocks and their states</a:t>
            </a:r>
          </a:p>
          <a:p>
            <a:pPr lvl="1"/>
            <a:r>
              <a:rPr lang="en-US"/>
              <a:t>on a miss, find directory entry, look it up, and communicate only with the nodes that have copies if necessary</a:t>
            </a:r>
          </a:p>
          <a:p>
            <a:pPr lvl="1"/>
            <a:r>
              <a:rPr lang="en-US"/>
              <a:t>in scalable networks, communication with directory and copies is through network transactions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Many alternatives for organizing directory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D1A84E68-D719-5549-801A-C01FE26145A6}" type="slidenum">
              <a:rPr lang="en-US" smtClean="0"/>
              <a:pPr/>
              <a:t>6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1384300" y="419100"/>
            <a:ext cx="5349875" cy="4889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Basic Operation of Directory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4737100" y="1917700"/>
            <a:ext cx="4178300" cy="145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•  k processors.  </a:t>
            </a:r>
          </a:p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•  With each cache-block in memory: </a:t>
            </a:r>
            <a:br>
              <a:rPr lang="en-US" sz="1800"/>
            </a:br>
            <a:r>
              <a:rPr lang="en-US" sz="1800"/>
              <a:t>k  presence-bits, 1 dirty-bit</a:t>
            </a:r>
          </a:p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•  With each cache-block in cache:    </a:t>
            </a:r>
            <a:br>
              <a:rPr lang="en-US" sz="1800"/>
            </a:br>
            <a:r>
              <a:rPr lang="en-US" sz="1800"/>
              <a:t>1 valid bit, and 1 dirty (owner) bit</a:t>
            </a:r>
          </a:p>
        </p:txBody>
      </p:sp>
      <p:pic>
        <p:nvPicPr>
          <p:cNvPr id="38919" name="Picture 4"/>
          <p:cNvPicPr>
            <a:picLocks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1295400"/>
            <a:ext cx="43307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89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7683500" cy="2385012"/>
          </a:xfrm>
          <a:noFill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 dirty="0">
                <a:ea typeface="ＭＳ Ｐゴシック" charset="-128"/>
                <a:cs typeface="ＭＳ Ｐゴシック" charset="-128"/>
              </a:rPr>
              <a:t>• Read from main memory by processor </a:t>
            </a:r>
            <a:r>
              <a:rPr lang="en-US" sz="18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dirty="0"/>
              <a:t>• If dirty-bit OFF then { read from main memory; turn </a:t>
            </a:r>
            <a:r>
              <a:rPr lang="en-US" dirty="0" err="1"/>
              <a:t>p[i</a:t>
            </a:r>
            <a:r>
              <a:rPr lang="en-US" dirty="0"/>
              <a:t>] ON; }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dirty="0"/>
              <a:t>• if dirty-bit ON   then { recall line from dirty proc </a:t>
            </a:r>
            <a:r>
              <a:rPr lang="en-US" dirty="0" smtClean="0"/>
              <a:t>(downgrade cache </a:t>
            </a:r>
            <a:r>
              <a:rPr lang="en-US" dirty="0"/>
              <a:t>state to shared); update memory; turn dirty-bit OFF; turn </a:t>
            </a:r>
            <a:r>
              <a:rPr lang="en-US" dirty="0" err="1"/>
              <a:t>p[i</a:t>
            </a:r>
            <a:r>
              <a:rPr lang="en-US" dirty="0"/>
              <a:t>] ON; supply recalled data to </a:t>
            </a:r>
            <a:r>
              <a:rPr lang="en-US" dirty="0" err="1"/>
              <a:t>i</a:t>
            </a:r>
            <a:r>
              <a:rPr lang="en-US" dirty="0"/>
              <a:t>;}</a:t>
            </a:r>
          </a:p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 dirty="0">
                <a:ea typeface="ＭＳ Ｐゴシック" charset="-128"/>
                <a:cs typeface="ＭＳ Ｐゴシック" charset="-128"/>
              </a:rPr>
              <a:t>• Write to main memory by processor </a:t>
            </a:r>
            <a:r>
              <a:rPr lang="en-US" sz="1800" dirty="0" err="1">
                <a:ea typeface="ＭＳ Ｐゴシック" charset="-128"/>
                <a:cs typeface="ＭＳ Ｐゴシック" charset="-128"/>
              </a:rPr>
              <a:t>i</a:t>
            </a:r>
            <a:r>
              <a:rPr lang="en-US" sz="1800" dirty="0"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dirty="0"/>
              <a:t>• If dirty-bit OFF then {send invalidations to all caches that have the block; turn dirty-bit ON; supply data to </a:t>
            </a:r>
            <a:r>
              <a:rPr lang="en-US" dirty="0" err="1"/>
              <a:t>i</a:t>
            </a:r>
            <a:r>
              <a:rPr lang="en-US" dirty="0"/>
              <a:t>; turn </a:t>
            </a:r>
            <a:r>
              <a:rPr lang="en-US" dirty="0" err="1"/>
              <a:t>p[i</a:t>
            </a:r>
            <a:r>
              <a:rPr lang="en-US" dirty="0"/>
              <a:t>] ON; ...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7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Directory Cache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Protocol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715000"/>
            <a:ext cx="76835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6002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1295400" y="3276600"/>
            <a:ext cx="64770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Interconnection Network</a:t>
            </a:r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1295400" y="3733800"/>
            <a:ext cx="1371600" cy="1828800"/>
            <a:chOff x="1680" y="2496"/>
            <a:chExt cx="864" cy="1152"/>
          </a:xfrm>
        </p:grpSpPr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15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63246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21" name="Group 86"/>
          <p:cNvGrpSpPr>
            <a:grpSpLocks/>
          </p:cNvGrpSpPr>
          <p:nvPr/>
        </p:nvGrpSpPr>
        <p:grpSpPr bwMode="auto">
          <a:xfrm>
            <a:off x="25908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22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3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25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26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27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29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" name="Group 121"/>
          <p:cNvGrpSpPr>
            <a:grpSpLocks/>
          </p:cNvGrpSpPr>
          <p:nvPr/>
        </p:nvGrpSpPr>
        <p:grpSpPr bwMode="auto">
          <a:xfrm>
            <a:off x="35814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31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08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09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10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12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15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17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18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19" name="Group 156"/>
          <p:cNvGrpSpPr>
            <a:grpSpLocks/>
          </p:cNvGrpSpPr>
          <p:nvPr/>
        </p:nvGrpSpPr>
        <p:grpSpPr bwMode="auto">
          <a:xfrm>
            <a:off x="45720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20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2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6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30" name="Group 191"/>
          <p:cNvGrpSpPr>
            <a:grpSpLocks/>
          </p:cNvGrpSpPr>
          <p:nvPr/>
        </p:nvGrpSpPr>
        <p:grpSpPr bwMode="auto">
          <a:xfrm>
            <a:off x="55626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3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44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45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48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55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63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64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6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67" name="Group 226"/>
          <p:cNvGrpSpPr>
            <a:grpSpLocks/>
          </p:cNvGrpSpPr>
          <p:nvPr/>
        </p:nvGrpSpPr>
        <p:grpSpPr bwMode="auto">
          <a:xfrm>
            <a:off x="65532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6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7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8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9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9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9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102" name="Group 262"/>
          <p:cNvGrpSpPr>
            <a:grpSpLocks/>
          </p:cNvGrpSpPr>
          <p:nvPr/>
        </p:nvGrpSpPr>
        <p:grpSpPr bwMode="auto">
          <a:xfrm>
            <a:off x="2971800" y="3733800"/>
            <a:ext cx="1371600" cy="1828800"/>
            <a:chOff x="1680" y="2496"/>
            <a:chExt cx="864" cy="1152"/>
          </a:xfrm>
        </p:grpSpPr>
        <p:grpSp>
          <p:nvGrpSpPr>
            <p:cNvPr id="43109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116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23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131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132" name="Group 281"/>
          <p:cNvGrpSpPr>
            <a:grpSpLocks/>
          </p:cNvGrpSpPr>
          <p:nvPr/>
        </p:nvGrpSpPr>
        <p:grpSpPr bwMode="auto">
          <a:xfrm>
            <a:off x="4648200" y="3733800"/>
            <a:ext cx="1371600" cy="1828800"/>
            <a:chOff x="1680" y="2496"/>
            <a:chExt cx="864" cy="1152"/>
          </a:xfrm>
        </p:grpSpPr>
        <p:grpSp>
          <p:nvGrpSpPr>
            <p:cNvPr id="43134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135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36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143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414C95B7-3FDC-C04E-99C2-2D55905C8D4F}" type="slidenum">
              <a:rPr lang="en-US" smtClean="0"/>
              <a:pPr/>
              <a:t>8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cache line, there are 4 possible states: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C-invalid (= Nothing): The accessed data is not resident in the cache.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C-shared (= Sh): The accessed data is resident in the cache, and possibly also cached at other sites. The data in memory is valid.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C-modified (= Ex): The accessed data is exclusively resident in this cache, and has been modified. Memory does not have the most up-to-date data.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C-transient (= Pending): The accessed data is in a </a:t>
            </a:r>
            <a:r>
              <a:rPr lang="en-US" sz="2000" i="1"/>
              <a:t>transient</a:t>
            </a:r>
            <a:r>
              <a:rPr lang="en-US" sz="2000"/>
              <a:t> state (for example, the site has just issued a protocol request, but has not received the corresponding protocol reply).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6F31976F-8828-0F4E-AD28-52E02458AB64}" type="slidenum">
              <a:rPr lang="en-US" smtClean="0"/>
              <a:pPr/>
              <a:t>9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states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memory block, there are 4 possible states: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R(dir): The memory block is shared by the sites specified in dir (dir is a set of sites). The data in memory is valid in this state.  If dir is empty (i.e., dir = ε), the memory block is not cached by any site.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W(id): The memory block is exclusively cached at site id, and has been modified at that site. Memory does not have the most up-to-date data.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TR(dir): The memory block is in a transient state waiting for the acknowledgements to the invalidation requests that the home site has issued.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TW(id): The memory block is in a transient state waiting for a block exclusively cached at site id (i.e., in C-modified state) to make the memory block at the home site up-to-date.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6255</TotalTime>
  <Pages>12</Pages>
  <Words>1202</Words>
  <Application>Microsoft Macintosh PowerPoint</Application>
  <PresentationFormat>Letter Paper (8.5x11 in)</PresentationFormat>
  <Paragraphs>171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490/590 Computer Architecture  Directory-Based Caches II</vt:lpstr>
      <vt:lpstr>Last time…</vt:lpstr>
      <vt:lpstr>A Cache Coherent System Must:</vt:lpstr>
      <vt:lpstr>Bus-based Coherence</vt:lpstr>
      <vt:lpstr>Scalable Approach: Directories</vt:lpstr>
      <vt:lpstr>Basic Operation of Directory</vt:lpstr>
      <vt:lpstr>Directory Cache Protocol</vt:lpstr>
      <vt:lpstr>Cache States</vt:lpstr>
      <vt:lpstr>Home directory states</vt:lpstr>
      <vt:lpstr>CSE 490/590 Administrivia</vt:lpstr>
      <vt:lpstr>Protocol Messages</vt:lpstr>
      <vt:lpstr>Cache State Transitions (from invalid state)</vt:lpstr>
      <vt:lpstr>Cache State Transitions (from shared state)</vt:lpstr>
      <vt:lpstr>Cache State Transitions (from exclusive state)</vt:lpstr>
      <vt:lpstr>Cache Transitions (from pending)</vt:lpstr>
      <vt:lpstr>Home Directory State Transitions</vt:lpstr>
      <vt:lpstr>Home Directory State Transitions</vt:lpstr>
      <vt:lpstr>Home Directory State Transitions</vt:lpstr>
      <vt:lpstr>Home Directory State Transitions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390</cp:revision>
  <cp:lastPrinted>2011-04-20T13:22:52Z</cp:lastPrinted>
  <dcterms:created xsi:type="dcterms:W3CDTF">2011-04-22T14:21:04Z</dcterms:created>
  <dcterms:modified xsi:type="dcterms:W3CDTF">2011-04-22T20:02:18Z</dcterms:modified>
  <cp:category/>
</cp:coreProperties>
</file>