
<file path=[Content_Types].xml><?xml version="1.0" encoding="utf-8"?>
<Types xmlns="http://schemas.openxmlformats.org/package/2006/content-types">
  <Override PartName="/ppt/notesSlides/notesSlide4.xml" ContentType="application/vnd.openxmlformats-officedocument.presentationml.notesSlide+xml"/>
  <Override PartName="/ppt/slideLayouts/slideLayout15.xml" ContentType="application/vnd.openxmlformats-officedocument.presentationml.slideLayout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Masters/slideMaster2.xml" ContentType="application/vnd.openxmlformats-officedocument.presentationml.slideMaster+xml"/>
  <Override PartName="/ppt/notesSlides/notesSlide12.xml" ContentType="application/vnd.openxmlformats-officedocument.presentationml.notesSlide+xml"/>
  <Override PartName="/ppt/theme/theme2.xml" ContentType="application/vnd.openxmlformats-officedocument.theme+xml"/>
  <Override PartName="/ppt/slideLayouts/slideLayout1.xml" ContentType="application/vnd.openxmlformats-officedocument.presentationml.slideLayout+xml"/>
  <Default Extension="jpeg" ContentType="image/jpeg"/>
  <Override PartName="/docProps/app.xml" ContentType="application/vnd.openxmlformats-officedocument.extended-properties+xml"/>
  <Default Extension="xml" ContentType="application/xml"/>
  <Override PartName="/ppt/slideLayouts/slideLayout16.xml" ContentType="application/vnd.openxmlformats-officedocument.presentationml.slideLayout+xml"/>
  <Override PartName="/ppt/tableStyles.xml" ContentType="application/vnd.openxmlformats-officedocument.presentationml.tableStyles+xml"/>
  <Override PartName="/ppt/notesSlides/notesSlide5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7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2.xml" ContentType="application/vnd.openxmlformats-officedocument.presentationml.notesSlide+xml"/>
  <Override PartName="/ppt/slideLayouts/slideLayout21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1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theme/theme4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18.xml" ContentType="application/vnd.openxmlformats-officedocument.presentationml.slideLayout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3.xml" ContentType="application/vnd.openxmlformats-officedocument.presentationml.notesSlide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9.xml" ContentType="application/vnd.openxmlformats-officedocument.presentationml.slideLayout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15"/>
  </p:notesMasterIdLst>
  <p:handoutMasterIdLst>
    <p:handoutMasterId r:id="rId16"/>
  </p:handoutMasterIdLst>
  <p:sldIdLst>
    <p:sldId id="322" r:id="rId3"/>
    <p:sldId id="712" r:id="rId4"/>
    <p:sldId id="775" r:id="rId5"/>
    <p:sldId id="776" r:id="rId6"/>
    <p:sldId id="777" r:id="rId7"/>
    <p:sldId id="778" r:id="rId8"/>
    <p:sldId id="779" r:id="rId9"/>
    <p:sldId id="780" r:id="rId10"/>
    <p:sldId id="781" r:id="rId11"/>
    <p:sldId id="782" r:id="rId12"/>
    <p:sldId id="774" r:id="rId13"/>
    <p:sldId id="543" r:id="rId14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prnWhat="handouts6" frameSlides="1"/>
  <p:showPr showNarration="1" useTimings="0">
    <p:present/>
    <p:sldAll/>
    <p:penClr>
      <a:schemeClr val="tx1"/>
    </p:penClr>
  </p:showPr>
  <p:clrMru>
    <a:srgbClr val="55FC02"/>
    <a:srgbClr val="FBBA03"/>
    <a:srgbClr val="0332B7"/>
    <a:srgbClr val="000000"/>
    <a:srgbClr val="114FFB"/>
    <a:srgbClr val="7B00E4"/>
    <a:srgbClr val="EFFB03"/>
    <a:srgbClr val="F905F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9" autoAdjust="0"/>
    <p:restoredTop sz="80102" autoAdjust="0"/>
  </p:normalViewPr>
  <p:slideViewPr>
    <p:cSldViewPr>
      <p:cViewPr varScale="1">
        <p:scale>
          <a:sx n="101" d="100"/>
          <a:sy n="101" d="100"/>
        </p:scale>
        <p:origin x="-920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notesMaster" Target="notesMasters/notesMaster1.xml"/><Relationship Id="rId16" Type="http://schemas.openxmlformats.org/officeDocument/2006/relationships/handoutMaster" Target="handoutMasters/handoutMaster1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875CA56-5C6C-E148-A82F-42C0DDFA33B2}" type="slidenum">
              <a:rPr lang="en-US"/>
              <a:pPr/>
              <a:t>10</a:t>
            </a:fld>
            <a:endParaRPr lang="en-US"/>
          </a:p>
        </p:txBody>
      </p:sp>
      <p:sp>
        <p:nvSpPr>
          <p:cNvPr id="1486850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868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F3B3E6-EA40-1A49-984C-ECE83D8CFBBE}" type="slidenum">
              <a:rPr lang="en-US"/>
              <a:pPr/>
              <a:t>2</a:t>
            </a:fld>
            <a:endParaRPr lang="en-US"/>
          </a:p>
        </p:txBody>
      </p:sp>
      <p:sp>
        <p:nvSpPr>
          <p:cNvPr id="1278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78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4F40E5D-A85E-C341-B4E0-847DD25CB93E}" type="slidenum">
              <a:rPr lang="en-US"/>
              <a:pPr/>
              <a:t>3</a:t>
            </a:fld>
            <a:endParaRPr lang="en-US"/>
          </a:p>
        </p:txBody>
      </p:sp>
      <p:sp>
        <p:nvSpPr>
          <p:cNvPr id="1472514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725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981FC0E-B730-FE47-9F67-9DE6D90302F9}" type="slidenum">
              <a:rPr lang="en-US"/>
              <a:pPr/>
              <a:t>4</a:t>
            </a:fld>
            <a:endParaRPr lang="en-US"/>
          </a:p>
        </p:txBody>
      </p:sp>
      <p:sp>
        <p:nvSpPr>
          <p:cNvPr id="1474562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745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8EA3ABE-25B4-C54A-8054-BD605336B70D}" type="slidenum">
              <a:rPr lang="en-US"/>
              <a:pPr/>
              <a:t>5</a:t>
            </a:fld>
            <a:endParaRPr lang="en-US"/>
          </a:p>
        </p:txBody>
      </p:sp>
      <p:sp>
        <p:nvSpPr>
          <p:cNvPr id="1476610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766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9E6276-1E9C-7F40-8D45-0106CF87316D}" type="slidenum">
              <a:rPr lang="en-US"/>
              <a:pPr/>
              <a:t>6</a:t>
            </a:fld>
            <a:endParaRPr lang="en-US"/>
          </a:p>
        </p:txBody>
      </p:sp>
      <p:sp>
        <p:nvSpPr>
          <p:cNvPr id="1478658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786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716629C-12EB-524E-837D-DE256F4CC04B}" type="slidenum">
              <a:rPr lang="en-US"/>
              <a:pPr/>
              <a:t>7</a:t>
            </a:fld>
            <a:endParaRPr lang="en-US"/>
          </a:p>
        </p:txBody>
      </p:sp>
      <p:sp>
        <p:nvSpPr>
          <p:cNvPr id="1480706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807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8DC79FB-7B91-464C-BEB9-C7580BC5D8DB}" type="slidenum">
              <a:rPr lang="en-US"/>
              <a:pPr/>
              <a:t>8</a:t>
            </a:fld>
            <a:endParaRPr lang="en-US"/>
          </a:p>
        </p:txBody>
      </p:sp>
      <p:sp>
        <p:nvSpPr>
          <p:cNvPr id="1482754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827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EF6345-F524-EC48-8C43-B1078B8854F8}" type="slidenum">
              <a:rPr lang="en-US"/>
              <a:pPr/>
              <a:t>9</a:t>
            </a:fld>
            <a:endParaRPr lang="en-US"/>
          </a:p>
        </p:txBody>
      </p:sp>
      <p:sp>
        <p:nvSpPr>
          <p:cNvPr id="1484802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848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2667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490/590, Spring</a:t>
            </a:r>
            <a:r>
              <a:rPr lang="en-US" baseline="0" dirty="0" smtClean="0"/>
              <a:t> 2011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490/590 Computer Architecture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Synchronization </a:t>
            </a:r>
            <a:r>
              <a:rPr lang="en-US" smtClean="0"/>
              <a:t>and Consistency </a:t>
            </a:r>
            <a:r>
              <a:rPr lang="en-US" dirty="0" smtClean="0"/>
              <a:t>I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</p:spPr>
        <p:txBody>
          <a:bodyPr/>
          <a:lstStyle/>
          <a:p>
            <a:fld id="{3D661841-8BBB-334F-80AC-461595C5A14D}" type="slidenum">
              <a:rPr lang="en-US"/>
              <a:pPr/>
              <a:t>10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485826" name="Rectangle 2"/>
          <p:cNvSpPr>
            <a:spLocks noGrp="1" noChangeArrowheads="1"/>
          </p:cNvSpPr>
          <p:nvPr>
            <p:ph type="title"/>
          </p:nvPr>
        </p:nvSpPr>
        <p:spPr>
          <a:xfrm>
            <a:off x="331788" y="152400"/>
            <a:ext cx="7937500" cy="890588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Implementation of Semaphores</a:t>
            </a:r>
            <a:endParaRPr lang="en-US" sz="2000" i="1"/>
          </a:p>
        </p:txBody>
      </p:sp>
      <p:sp>
        <p:nvSpPr>
          <p:cNvPr id="1485827" name="Rectangle 3"/>
          <p:cNvSpPr>
            <a:spLocks noChangeArrowheads="1"/>
          </p:cNvSpPr>
          <p:nvPr/>
        </p:nvSpPr>
        <p:spPr bwMode="auto">
          <a:xfrm>
            <a:off x="836613" y="1181100"/>
            <a:ext cx="7107237" cy="21621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Semaphores (mutual exclusion) can be implemented </a:t>
            </a:r>
          </a:p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using ordinary Load and Store instructions in the </a:t>
            </a:r>
          </a:p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Sequential Consistency memory model. However, </a:t>
            </a:r>
          </a:p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protocols for mutual exclusion are difficult to design...</a:t>
            </a:r>
          </a:p>
          <a:p>
            <a:pPr algn="l">
              <a:spcBef>
                <a:spcPct val="0"/>
              </a:spcBef>
            </a:pPr>
            <a:endParaRPr lang="en-US"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Simpler solution:</a:t>
            </a:r>
          </a:p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		</a:t>
            </a:r>
            <a:r>
              <a:rPr lang="en-US" sz="2000" i="1">
                <a:latin typeface="Verdana" charset="0"/>
              </a:rPr>
              <a:t>atomic read-modify-write instructions</a:t>
            </a:r>
            <a:endParaRPr lang="en-US" sz="1000">
              <a:latin typeface="Verdana" charset="0"/>
            </a:endParaRPr>
          </a:p>
        </p:txBody>
      </p:sp>
      <p:sp>
        <p:nvSpPr>
          <p:cNvPr id="1485828" name="Rectangle 4"/>
          <p:cNvSpPr>
            <a:spLocks noChangeArrowheads="1"/>
          </p:cNvSpPr>
          <p:nvPr/>
        </p:nvSpPr>
        <p:spPr bwMode="auto">
          <a:xfrm>
            <a:off x="255588" y="4383088"/>
            <a:ext cx="2582862" cy="13208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Test&amp;Set (m), R: </a:t>
            </a:r>
          </a:p>
          <a:p>
            <a:pPr lvl="1"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R </a:t>
            </a:r>
            <a:r>
              <a:rPr lang="en-US" sz="2000">
                <a:solidFill>
                  <a:srgbClr val="56127A"/>
                </a:solidFill>
                <a:latin typeface="Symbol" charset="2"/>
              </a:rPr>
              <a:t>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 M[m];</a:t>
            </a:r>
          </a:p>
          <a:p>
            <a:pPr lvl="1" algn="l">
              <a:spcBef>
                <a:spcPct val="0"/>
              </a:spcBef>
            </a:pPr>
            <a:r>
              <a:rPr lang="en-US" sz="2000" i="1">
                <a:solidFill>
                  <a:srgbClr val="56127A"/>
                </a:solidFill>
                <a:latin typeface="Verdana" charset="0"/>
              </a:rPr>
              <a:t>if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  R==0 </a:t>
            </a:r>
            <a:r>
              <a:rPr lang="en-US" sz="2000" i="1">
                <a:solidFill>
                  <a:srgbClr val="56127A"/>
                </a:solidFill>
                <a:latin typeface="Verdana" charset="0"/>
              </a:rPr>
              <a:t>then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  </a:t>
            </a:r>
          </a:p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	M[m] </a:t>
            </a:r>
            <a:r>
              <a:rPr lang="en-US" sz="2000">
                <a:solidFill>
                  <a:srgbClr val="56127A"/>
                </a:solidFill>
                <a:latin typeface="Symbol" charset="2"/>
              </a:rPr>
              <a:t>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1;</a:t>
            </a:r>
          </a:p>
        </p:txBody>
      </p:sp>
      <p:sp>
        <p:nvSpPr>
          <p:cNvPr id="1485829" name="Rectangle 5"/>
          <p:cNvSpPr>
            <a:spLocks noChangeArrowheads="1"/>
          </p:cNvSpPr>
          <p:nvPr/>
        </p:nvSpPr>
        <p:spPr bwMode="auto">
          <a:xfrm>
            <a:off x="6529388" y="4383088"/>
            <a:ext cx="2192337" cy="13208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Swap (m), R:	</a:t>
            </a:r>
          </a:p>
          <a:p>
            <a:pPr lvl="1"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R</a:t>
            </a:r>
            <a:r>
              <a:rPr lang="en-US" sz="2000" baseline="-25000">
                <a:solidFill>
                  <a:srgbClr val="56127A"/>
                </a:solidFill>
                <a:latin typeface="Verdana" charset="0"/>
              </a:rPr>
              <a:t>t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 </a:t>
            </a:r>
            <a:r>
              <a:rPr lang="en-US" sz="2000">
                <a:solidFill>
                  <a:srgbClr val="56127A"/>
                </a:solidFill>
                <a:latin typeface="Symbol" charset="2"/>
              </a:rPr>
              <a:t>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 M[m];</a:t>
            </a:r>
          </a:p>
          <a:p>
            <a:pPr lvl="1"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M[m] </a:t>
            </a:r>
            <a:r>
              <a:rPr lang="en-US" sz="2000">
                <a:solidFill>
                  <a:srgbClr val="56127A"/>
                </a:solidFill>
                <a:latin typeface="Symbol" charset="2"/>
              </a:rPr>
              <a:t>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R;</a:t>
            </a:r>
          </a:p>
          <a:p>
            <a:pPr lvl="1"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R </a:t>
            </a:r>
            <a:r>
              <a:rPr lang="en-US" sz="2000">
                <a:solidFill>
                  <a:srgbClr val="56127A"/>
                </a:solidFill>
                <a:latin typeface="Symbol" charset="2"/>
              </a:rPr>
              <a:t> 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R</a:t>
            </a:r>
            <a:r>
              <a:rPr lang="en-US" sz="2000" baseline="-25000">
                <a:solidFill>
                  <a:srgbClr val="56127A"/>
                </a:solidFill>
                <a:latin typeface="Verdana" charset="0"/>
              </a:rPr>
              <a:t>t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;</a:t>
            </a:r>
          </a:p>
        </p:txBody>
      </p:sp>
      <p:sp>
        <p:nvSpPr>
          <p:cNvPr id="1485830" name="Rectangle 6"/>
          <p:cNvSpPr>
            <a:spLocks noChangeArrowheads="1"/>
          </p:cNvSpPr>
          <p:nvPr/>
        </p:nvSpPr>
        <p:spPr bwMode="auto">
          <a:xfrm>
            <a:off x="3184525" y="4383088"/>
            <a:ext cx="3070225" cy="10160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Fetch&amp;Add (m), R</a:t>
            </a:r>
            <a:r>
              <a:rPr lang="en-US" sz="2000" baseline="-25000">
                <a:solidFill>
                  <a:srgbClr val="56127A"/>
                </a:solidFill>
                <a:latin typeface="Verdana" charset="0"/>
              </a:rPr>
              <a:t>V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, R:</a:t>
            </a:r>
          </a:p>
          <a:p>
            <a:pPr lvl="1"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R </a:t>
            </a:r>
            <a:r>
              <a:rPr lang="en-US" sz="2000">
                <a:solidFill>
                  <a:srgbClr val="56127A"/>
                </a:solidFill>
                <a:latin typeface="Symbol" charset="2"/>
              </a:rPr>
              <a:t>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 M[m];</a:t>
            </a:r>
          </a:p>
          <a:p>
            <a:pPr lvl="1"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M[m] </a:t>
            </a:r>
            <a:r>
              <a:rPr lang="en-US" sz="2000">
                <a:solidFill>
                  <a:srgbClr val="56127A"/>
                </a:solidFill>
                <a:latin typeface="Symbol" charset="2"/>
              </a:rPr>
              <a:t>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R + R</a:t>
            </a:r>
            <a:r>
              <a:rPr lang="en-US" sz="2000" baseline="-25000">
                <a:solidFill>
                  <a:srgbClr val="56127A"/>
                </a:solidFill>
                <a:latin typeface="Verdana" charset="0"/>
              </a:rPr>
              <a:t>V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;</a:t>
            </a:r>
          </a:p>
        </p:txBody>
      </p:sp>
      <p:sp>
        <p:nvSpPr>
          <p:cNvPr id="1485831" name="Text Box 7"/>
          <p:cNvSpPr txBox="1">
            <a:spLocks noChangeArrowheads="1"/>
          </p:cNvSpPr>
          <p:nvPr/>
        </p:nvSpPr>
        <p:spPr bwMode="auto">
          <a:xfrm>
            <a:off x="835025" y="3487738"/>
            <a:ext cx="65817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Examples: </a:t>
            </a:r>
            <a:r>
              <a:rPr lang="en-US" sz="2000" i="1">
                <a:latin typeface="Verdana" charset="0"/>
              </a:rPr>
              <a:t>m is a memory location, R is a register</a:t>
            </a:r>
            <a:endParaRPr lang="en-US" sz="2000" b="1">
              <a:latin typeface="Courier New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85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485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485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485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5828" grpId="0" animBg="1" autoUpdateAnimBg="0"/>
      <p:bldP spid="1485829" grpId="0" animBg="1" autoUpdateAnimBg="0"/>
      <p:bldP spid="1485830" grpId="0" animBg="1" autoUpdateAnimBg="0"/>
      <p:bldP spid="1485831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8887ACA-11F3-6644-86B8-A84C0268C2BD}" type="slidenum">
              <a:rPr lang="en-US"/>
              <a:pPr/>
              <a:t>11</a:t>
            </a:fld>
            <a:endParaRPr lang="en-US" b="0" dirty="0">
              <a:solidFill>
                <a:srgbClr val="FBBA03"/>
              </a:solidFill>
            </a:endParaRPr>
          </a:p>
        </p:txBody>
      </p:sp>
      <p:sp>
        <p:nvSpPr>
          <p:cNvPr id="5018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490/590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50182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Quiz 2 (Friday 4/8): After midterm until today</a:t>
            </a:r>
          </a:p>
          <a:p>
            <a:r>
              <a:rPr lang="en-US" dirty="0" smtClean="0"/>
              <a:t>Project 1 </a:t>
            </a:r>
            <a:r>
              <a:rPr lang="en-US" dirty="0" err="1" smtClean="0"/>
              <a:t>regrading</a:t>
            </a:r>
            <a:endParaRPr lang="en-US" dirty="0" smtClean="0"/>
          </a:p>
          <a:p>
            <a:pPr lvl="1"/>
            <a:r>
              <a:rPr lang="en-US" dirty="0" smtClean="0"/>
              <a:t>Email and talk to both me and </a:t>
            </a:r>
            <a:r>
              <a:rPr lang="en-US" dirty="0" err="1" smtClean="0"/>
              <a:t>Jangyoung</a:t>
            </a:r>
            <a:endParaRPr lang="en-US" dirty="0" smtClean="0"/>
          </a:p>
          <a:p>
            <a:r>
              <a:rPr lang="en-US" dirty="0" smtClean="0"/>
              <a:t>Project 2 revision up soon (with some clarification)</a:t>
            </a:r>
          </a:p>
          <a:p>
            <a:pPr lvl="1"/>
            <a:r>
              <a:rPr lang="en-US" dirty="0" smtClean="0"/>
              <a:t>Always email me and the TAs together for project-related questions</a:t>
            </a:r>
          </a:p>
          <a:p>
            <a:pPr lvl="1"/>
            <a:r>
              <a:rPr lang="en-US" dirty="0" smtClean="0"/>
              <a:t>5</a:t>
            </a:r>
            <a:r>
              <a:rPr lang="en-US" baseline="30000" dirty="0" smtClean="0"/>
              <a:t>th</a:t>
            </a:r>
            <a:r>
              <a:rPr lang="en-US" dirty="0" smtClean="0"/>
              <a:t> (define-your-own) deadline this Wed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12</a:t>
            </a:fld>
            <a:endParaRPr lang="en-US" b="0" dirty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heavily contain material developed and copyright by</a:t>
            </a:r>
          </a:p>
          <a:p>
            <a:pPr lvl="1"/>
            <a:r>
              <a:rPr lang="en-US" dirty="0" err="1" smtClean="0"/>
              <a:t>Krste</a:t>
            </a:r>
            <a:r>
              <a:rPr lang="en-US" dirty="0" smtClean="0"/>
              <a:t> </a:t>
            </a:r>
            <a:r>
              <a:rPr lang="en-US" dirty="0" err="1" smtClean="0"/>
              <a:t>Asanovic</a:t>
            </a:r>
            <a:r>
              <a:rPr lang="en-US" dirty="0" smtClean="0"/>
              <a:t> (MIT/UCB)</a:t>
            </a:r>
          </a:p>
          <a:p>
            <a:pPr lvl="1"/>
            <a:r>
              <a:rPr lang="en-US" dirty="0" smtClean="0"/>
              <a:t>David Patterson (UCB)</a:t>
            </a:r>
          </a:p>
          <a:p>
            <a:r>
              <a:rPr lang="en-US" dirty="0" smtClean="0"/>
              <a:t>And also by:</a:t>
            </a:r>
            <a:endParaRPr lang="en-US" dirty="0"/>
          </a:p>
          <a:p>
            <a:pPr lvl="1"/>
            <a:r>
              <a:rPr lang="en-US" dirty="0" err="1"/>
              <a:t>Arvind</a:t>
            </a:r>
            <a:r>
              <a:rPr lang="en-US" dirty="0"/>
              <a:t> (MIT)</a:t>
            </a:r>
            <a:endParaRPr lang="en-US" dirty="0" smtClean="0"/>
          </a:p>
          <a:p>
            <a:pPr lvl="1"/>
            <a:r>
              <a:rPr lang="en-US" dirty="0" smtClean="0"/>
              <a:t>Joel </a:t>
            </a:r>
            <a:r>
              <a:rPr lang="en-US" dirty="0" err="1"/>
              <a:t>Emer</a:t>
            </a:r>
            <a:r>
              <a:rPr lang="en-US" dirty="0"/>
              <a:t> (Intel/MIT)</a:t>
            </a:r>
          </a:p>
          <a:p>
            <a:pPr lvl="1"/>
            <a:r>
              <a:rPr lang="en-US" dirty="0"/>
              <a:t>James Hoe (CMU)</a:t>
            </a:r>
          </a:p>
          <a:p>
            <a:pPr lvl="1"/>
            <a:r>
              <a:rPr lang="en-US" dirty="0"/>
              <a:t>John </a:t>
            </a:r>
            <a:r>
              <a:rPr lang="en-US" dirty="0" err="1"/>
              <a:t>Kubiatowicz</a:t>
            </a:r>
            <a:r>
              <a:rPr lang="en-US" dirty="0"/>
              <a:t> (UCB)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/>
              <a:t>MIT material derived from course 6.823</a:t>
            </a:r>
          </a:p>
          <a:p>
            <a:r>
              <a:rPr lang="en-US" dirty="0"/>
              <a:t>UCB material derived from course </a:t>
            </a:r>
            <a:r>
              <a:rPr lang="en-US" dirty="0" smtClean="0"/>
              <a:t>CS252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30113-1C5D-644F-899A-8415A2B04D92}" type="slidenum">
              <a:rPr lang="en-US"/>
              <a:pPr/>
              <a:t>2</a:t>
            </a:fld>
            <a:endParaRPr lang="en-US" b="0" dirty="0">
              <a:solidFill>
                <a:srgbClr val="FBBA03"/>
              </a:solidFill>
            </a:endParaRPr>
          </a:p>
        </p:txBody>
      </p:sp>
      <p:sp>
        <p:nvSpPr>
          <p:cNvPr id="12779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292975" cy="736600"/>
          </a:xfrm>
        </p:spPr>
        <p:txBody>
          <a:bodyPr/>
          <a:lstStyle/>
          <a:p>
            <a:r>
              <a:rPr lang="en-US"/>
              <a:t>Last </a:t>
            </a:r>
            <a:r>
              <a:rPr lang="en-US" smtClean="0"/>
              <a:t>time…</a:t>
            </a:r>
            <a:endParaRPr lang="en-US" dirty="0"/>
          </a:p>
        </p:txBody>
      </p:sp>
      <p:sp>
        <p:nvSpPr>
          <p:cNvPr id="1277965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685800" y="838200"/>
            <a:ext cx="7683500" cy="5486400"/>
          </a:xfrm>
        </p:spPr>
        <p:txBody>
          <a:bodyPr/>
          <a:lstStyle/>
          <a:p>
            <a:r>
              <a:rPr lang="en-US" dirty="0" smtClean="0"/>
              <a:t>Multithreading executes instructions from different threads</a:t>
            </a:r>
          </a:p>
          <a:p>
            <a:r>
              <a:rPr lang="en-US" dirty="0" smtClean="0"/>
              <a:t>Coarse-grained multithreading switches threads on cache misses</a:t>
            </a:r>
          </a:p>
          <a:p>
            <a:r>
              <a:rPr lang="en-US" dirty="0" smtClean="0"/>
              <a:t>Most of the </a:t>
            </a:r>
            <a:r>
              <a:rPr lang="en-US" dirty="0" err="1" smtClean="0"/>
              <a:t>OoO</a:t>
            </a:r>
            <a:r>
              <a:rPr lang="en-US" dirty="0" smtClean="0"/>
              <a:t> superscalar units are idle.</a:t>
            </a:r>
          </a:p>
          <a:p>
            <a:r>
              <a:rPr lang="en-US" dirty="0" smtClean="0"/>
              <a:t>SMT utilizes most of the circuitry already present.</a:t>
            </a:r>
          </a:p>
          <a:p>
            <a:r>
              <a:rPr lang="en-US" dirty="0" smtClean="0"/>
              <a:t>Levels of multithreading</a:t>
            </a:r>
          </a:p>
          <a:p>
            <a:pPr lvl="1"/>
            <a:r>
              <a:rPr lang="en-US" dirty="0" err="1" smtClean="0"/>
              <a:t>OoO</a:t>
            </a:r>
            <a:r>
              <a:rPr lang="en-US" dirty="0" smtClean="0"/>
              <a:t> superscalar</a:t>
            </a:r>
          </a:p>
          <a:p>
            <a:pPr lvl="1"/>
            <a:r>
              <a:rPr lang="en-US" dirty="0" smtClean="0"/>
              <a:t>Fine-grained</a:t>
            </a:r>
          </a:p>
          <a:p>
            <a:pPr lvl="1"/>
            <a:r>
              <a:rPr lang="en-US" dirty="0" smtClean="0"/>
              <a:t>Coarse-grained</a:t>
            </a:r>
          </a:p>
          <a:p>
            <a:pPr lvl="1"/>
            <a:r>
              <a:rPr lang="en-US" dirty="0" smtClean="0"/>
              <a:t>Multiprocessing</a:t>
            </a:r>
          </a:p>
          <a:p>
            <a:pPr lvl="1"/>
            <a:r>
              <a:rPr lang="en-US" smtClean="0"/>
              <a:t>SMT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</p:spPr>
        <p:txBody>
          <a:bodyPr/>
          <a:lstStyle/>
          <a:p>
            <a:fld id="{7492C3F8-8FDE-144A-AF79-C6E9415C3A9B}" type="slidenum">
              <a:rPr lang="en-US"/>
              <a:pPr/>
              <a:t>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4714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292975" cy="736600"/>
          </a:xfrm>
        </p:spPr>
        <p:txBody>
          <a:bodyPr/>
          <a:lstStyle/>
          <a:p>
            <a:r>
              <a:rPr lang="en-US"/>
              <a:t>A Producer-Consumer Example</a:t>
            </a:r>
          </a:p>
        </p:txBody>
      </p:sp>
      <p:sp>
        <p:nvSpPr>
          <p:cNvPr id="1471491" name="Text Box 3"/>
          <p:cNvSpPr txBox="1">
            <a:spLocks noChangeArrowheads="1"/>
          </p:cNvSpPr>
          <p:nvPr/>
        </p:nvSpPr>
        <p:spPr bwMode="auto">
          <a:xfrm>
            <a:off x="287338" y="5484813"/>
            <a:ext cx="4652962" cy="7016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The program is written assuming instructions are executed in order. </a:t>
            </a:r>
            <a:endParaRPr lang="en-US" sz="2000" i="1">
              <a:solidFill>
                <a:srgbClr val="56127A"/>
              </a:solidFill>
              <a:latin typeface="Verdana" charset="0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388938" y="3260725"/>
            <a:ext cx="3382962" cy="1616075"/>
            <a:chOff x="245" y="2214"/>
            <a:chExt cx="2131" cy="1018"/>
          </a:xfrm>
        </p:grpSpPr>
        <p:sp>
          <p:nvSpPr>
            <p:cNvPr id="1471493" name="Rectangle 5"/>
            <p:cNvSpPr>
              <a:spLocks noChangeArrowheads="1"/>
            </p:cNvSpPr>
            <p:nvPr/>
          </p:nvSpPr>
          <p:spPr bwMode="auto">
            <a:xfrm>
              <a:off x="809" y="3027"/>
              <a:ext cx="1285" cy="186"/>
            </a:xfrm>
            <a:prstGeom prst="rect">
              <a:avLst/>
            </a:prstGeom>
            <a:solidFill>
              <a:srgbClr val="CFBDC8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endParaRPr lang="en-US" sz="2000" i="1">
                <a:solidFill>
                  <a:schemeClr val="bg2"/>
                </a:solidFill>
                <a:latin typeface="Verdana" charset="0"/>
              </a:endParaRPr>
            </a:p>
          </p:txBody>
        </p:sp>
        <p:sp>
          <p:nvSpPr>
            <p:cNvPr id="1471494" name="Rectangle 6"/>
            <p:cNvSpPr>
              <a:spLocks noChangeArrowheads="1"/>
            </p:cNvSpPr>
            <p:nvPr/>
          </p:nvSpPr>
          <p:spPr bwMode="auto">
            <a:xfrm>
              <a:off x="802" y="2645"/>
              <a:ext cx="1285" cy="186"/>
            </a:xfrm>
            <a:prstGeom prst="rect">
              <a:avLst/>
            </a:prstGeom>
            <a:solidFill>
              <a:srgbClr val="CFBDC8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endParaRPr lang="en-US" sz="2000" i="1">
                <a:solidFill>
                  <a:schemeClr val="bg2"/>
                </a:solidFill>
                <a:latin typeface="Verdana" charset="0"/>
              </a:endParaRPr>
            </a:p>
          </p:txBody>
        </p:sp>
        <p:sp>
          <p:nvSpPr>
            <p:cNvPr id="1471495" name="Text Box 7"/>
            <p:cNvSpPr txBox="1">
              <a:spLocks noChangeArrowheads="1"/>
            </p:cNvSpPr>
            <p:nvPr/>
          </p:nvSpPr>
          <p:spPr bwMode="auto">
            <a:xfrm>
              <a:off x="245" y="2214"/>
              <a:ext cx="2131" cy="1018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>
                  <a:latin typeface="Verdana" charset="0"/>
                </a:rPr>
                <a:t>Producer posting Item x:</a:t>
              </a:r>
            </a:p>
            <a:p>
              <a:pPr algn="l">
                <a:spcBef>
                  <a:spcPct val="0"/>
                </a:spcBef>
              </a:pPr>
              <a:r>
                <a:rPr lang="en-US" sz="2000">
                  <a:latin typeface="Verdana" charset="0"/>
                </a:rPr>
                <a:t>	Load R</a:t>
              </a:r>
              <a:r>
                <a:rPr lang="en-US" sz="2000" baseline="-25000">
                  <a:latin typeface="Verdana" charset="0"/>
                </a:rPr>
                <a:t>tail</a:t>
              </a:r>
              <a:r>
                <a:rPr lang="en-US" sz="2000">
                  <a:latin typeface="Verdana" charset="0"/>
                </a:rPr>
                <a:t>, (tail)</a:t>
              </a:r>
            </a:p>
            <a:p>
              <a:pPr algn="l">
                <a:spcBef>
                  <a:spcPct val="0"/>
                </a:spcBef>
              </a:pPr>
              <a:r>
                <a:rPr lang="en-US" sz="2000">
                  <a:latin typeface="Verdana" charset="0"/>
                </a:rPr>
                <a:t>	Store (R</a:t>
              </a:r>
              <a:r>
                <a:rPr lang="en-US" sz="2000" baseline="-25000">
                  <a:latin typeface="Verdana" charset="0"/>
                </a:rPr>
                <a:t>tail</a:t>
              </a:r>
              <a:r>
                <a:rPr lang="en-US" sz="2000">
                  <a:latin typeface="Verdana" charset="0"/>
                </a:rPr>
                <a:t>), x</a:t>
              </a:r>
            </a:p>
            <a:p>
              <a:pPr algn="l">
                <a:spcBef>
                  <a:spcPct val="0"/>
                </a:spcBef>
              </a:pPr>
              <a:r>
                <a:rPr lang="en-US" sz="2000">
                  <a:latin typeface="Verdana" charset="0"/>
                </a:rPr>
                <a:t>	R</a:t>
              </a:r>
              <a:r>
                <a:rPr lang="en-US" sz="2000" baseline="-25000">
                  <a:latin typeface="Verdana" charset="0"/>
                </a:rPr>
                <a:t>tail</a:t>
              </a:r>
              <a:r>
                <a:rPr lang="en-US" sz="2000">
                  <a:latin typeface="Verdana" charset="0"/>
                </a:rPr>
                <a:t>=R</a:t>
              </a:r>
              <a:r>
                <a:rPr lang="en-US" sz="2000" baseline="-25000">
                  <a:latin typeface="Verdana" charset="0"/>
                </a:rPr>
                <a:t>tail</a:t>
              </a:r>
              <a:r>
                <a:rPr lang="en-US" sz="2000">
                  <a:latin typeface="Verdana" charset="0"/>
                </a:rPr>
                <a:t>+1</a:t>
              </a:r>
            </a:p>
            <a:p>
              <a:pPr algn="l">
                <a:spcBef>
                  <a:spcPct val="0"/>
                </a:spcBef>
              </a:pPr>
              <a:r>
                <a:rPr lang="en-US" sz="2000">
                  <a:latin typeface="Verdana" charset="0"/>
                </a:rPr>
                <a:t>	Store (tail), R</a:t>
              </a:r>
              <a:r>
                <a:rPr lang="en-US" sz="2000" baseline="-25000">
                  <a:latin typeface="Verdana" charset="0"/>
                </a:rPr>
                <a:t>tail</a:t>
              </a:r>
              <a:endParaRPr lang="en-US" sz="2000">
                <a:latin typeface="Verdana" charset="0"/>
              </a:endParaRPr>
            </a:p>
          </p:txBody>
        </p:sp>
      </p:grp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4897438" y="3146425"/>
            <a:ext cx="4010025" cy="2530475"/>
            <a:chOff x="3269" y="2070"/>
            <a:chExt cx="2526" cy="1594"/>
          </a:xfrm>
        </p:grpSpPr>
        <p:sp>
          <p:nvSpPr>
            <p:cNvPr id="1471497" name="Rectangle 9"/>
            <p:cNvSpPr>
              <a:spLocks noChangeArrowheads="1"/>
            </p:cNvSpPr>
            <p:nvPr/>
          </p:nvSpPr>
          <p:spPr bwMode="auto">
            <a:xfrm>
              <a:off x="3849" y="2875"/>
              <a:ext cx="1285" cy="186"/>
            </a:xfrm>
            <a:prstGeom prst="rect">
              <a:avLst/>
            </a:prstGeom>
            <a:solidFill>
              <a:srgbClr val="CFBDC8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endParaRPr lang="en-US" sz="2000" i="1">
                <a:solidFill>
                  <a:schemeClr val="bg2"/>
                </a:solidFill>
                <a:latin typeface="Verdana" charset="0"/>
              </a:endParaRPr>
            </a:p>
          </p:txBody>
        </p:sp>
        <p:sp>
          <p:nvSpPr>
            <p:cNvPr id="1471498" name="Rectangle 10"/>
            <p:cNvSpPr>
              <a:spLocks noChangeArrowheads="1"/>
            </p:cNvSpPr>
            <p:nvPr/>
          </p:nvSpPr>
          <p:spPr bwMode="auto">
            <a:xfrm>
              <a:off x="3842" y="2493"/>
              <a:ext cx="1285" cy="186"/>
            </a:xfrm>
            <a:prstGeom prst="rect">
              <a:avLst/>
            </a:prstGeom>
            <a:solidFill>
              <a:srgbClr val="CFBDC8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endParaRPr lang="en-US" sz="2000" i="1">
                <a:solidFill>
                  <a:schemeClr val="bg2"/>
                </a:solidFill>
                <a:latin typeface="Verdana" charset="0"/>
              </a:endParaRPr>
            </a:p>
          </p:txBody>
        </p:sp>
        <p:sp>
          <p:nvSpPr>
            <p:cNvPr id="1471499" name="Text Box 11"/>
            <p:cNvSpPr txBox="1">
              <a:spLocks noChangeArrowheads="1"/>
            </p:cNvSpPr>
            <p:nvPr/>
          </p:nvSpPr>
          <p:spPr bwMode="auto">
            <a:xfrm>
              <a:off x="3269" y="2070"/>
              <a:ext cx="2526" cy="159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>
                  <a:latin typeface="Verdana" charset="0"/>
                </a:rPr>
                <a:t>Consumer:</a:t>
              </a:r>
            </a:p>
            <a:p>
              <a:pPr algn="l">
                <a:spcBef>
                  <a:spcPct val="0"/>
                </a:spcBef>
              </a:pPr>
              <a:r>
                <a:rPr lang="en-US" sz="2000">
                  <a:latin typeface="Verdana" charset="0"/>
                </a:rPr>
                <a:t>	Load R</a:t>
              </a:r>
              <a:r>
                <a:rPr lang="en-US" sz="2000" baseline="-25000">
                  <a:latin typeface="Verdana" charset="0"/>
                </a:rPr>
                <a:t>head</a:t>
              </a:r>
              <a:r>
                <a:rPr lang="en-US" sz="2000">
                  <a:latin typeface="Verdana" charset="0"/>
                </a:rPr>
                <a:t>, (head)</a:t>
              </a:r>
            </a:p>
            <a:p>
              <a:pPr algn="l">
                <a:spcBef>
                  <a:spcPct val="0"/>
                </a:spcBef>
              </a:pPr>
              <a:r>
                <a:rPr lang="en-US" sz="2000">
                  <a:latin typeface="Verdana" charset="0"/>
                </a:rPr>
                <a:t>spin:	Load R</a:t>
              </a:r>
              <a:r>
                <a:rPr lang="en-US" sz="2000" baseline="-25000">
                  <a:latin typeface="Verdana" charset="0"/>
                </a:rPr>
                <a:t>tail</a:t>
              </a:r>
              <a:r>
                <a:rPr lang="en-US" sz="2000">
                  <a:latin typeface="Verdana" charset="0"/>
                </a:rPr>
                <a:t>, (tail)</a:t>
              </a:r>
            </a:p>
            <a:p>
              <a:pPr algn="l">
                <a:spcBef>
                  <a:spcPct val="0"/>
                </a:spcBef>
              </a:pPr>
              <a:r>
                <a:rPr lang="en-US" sz="2000">
                  <a:latin typeface="Verdana" charset="0"/>
                </a:rPr>
                <a:t>	if R</a:t>
              </a:r>
              <a:r>
                <a:rPr lang="en-US" sz="2000" baseline="-25000">
                  <a:latin typeface="Verdana" charset="0"/>
                </a:rPr>
                <a:t>head</a:t>
              </a:r>
              <a:r>
                <a:rPr lang="en-US" sz="2000">
                  <a:latin typeface="Verdana" charset="0"/>
                </a:rPr>
                <a:t>==R</a:t>
              </a:r>
              <a:r>
                <a:rPr lang="en-US" sz="2000" baseline="-25000">
                  <a:latin typeface="Verdana" charset="0"/>
                </a:rPr>
                <a:t>tail </a:t>
              </a:r>
              <a:r>
                <a:rPr lang="en-US" sz="2000">
                  <a:latin typeface="Verdana" charset="0"/>
                </a:rPr>
                <a:t>goto spin</a:t>
              </a:r>
            </a:p>
            <a:p>
              <a:pPr algn="l">
                <a:spcBef>
                  <a:spcPct val="0"/>
                </a:spcBef>
              </a:pPr>
              <a:r>
                <a:rPr lang="en-US" sz="2000">
                  <a:latin typeface="Verdana" charset="0"/>
                </a:rPr>
                <a:t>	Load R, (R</a:t>
              </a:r>
              <a:r>
                <a:rPr lang="en-US" sz="2000" baseline="-25000">
                  <a:latin typeface="Verdana" charset="0"/>
                </a:rPr>
                <a:t>head</a:t>
              </a:r>
              <a:r>
                <a:rPr lang="en-US" sz="2000">
                  <a:latin typeface="Verdana" charset="0"/>
                </a:rPr>
                <a:t>)</a:t>
              </a:r>
            </a:p>
            <a:p>
              <a:pPr algn="l">
                <a:spcBef>
                  <a:spcPct val="0"/>
                </a:spcBef>
              </a:pPr>
              <a:r>
                <a:rPr lang="en-US" sz="2000">
                  <a:latin typeface="Verdana" charset="0"/>
                </a:rPr>
                <a:t>	R</a:t>
              </a:r>
              <a:r>
                <a:rPr lang="en-US" sz="2000" baseline="-25000">
                  <a:latin typeface="Verdana" charset="0"/>
                </a:rPr>
                <a:t>head</a:t>
              </a:r>
              <a:r>
                <a:rPr lang="en-US" sz="2000">
                  <a:latin typeface="Verdana" charset="0"/>
                </a:rPr>
                <a:t>=R</a:t>
              </a:r>
              <a:r>
                <a:rPr lang="en-US" sz="2000" baseline="-25000">
                  <a:latin typeface="Verdana" charset="0"/>
                </a:rPr>
                <a:t>head</a:t>
              </a:r>
              <a:r>
                <a:rPr lang="en-US" sz="2000">
                  <a:latin typeface="Verdana" charset="0"/>
                </a:rPr>
                <a:t>+1</a:t>
              </a:r>
            </a:p>
            <a:p>
              <a:pPr algn="l">
                <a:spcBef>
                  <a:spcPct val="0"/>
                </a:spcBef>
              </a:pPr>
              <a:r>
                <a:rPr lang="en-US" sz="2000">
                  <a:latin typeface="Verdana" charset="0"/>
                </a:rPr>
                <a:t>	Store (head), R</a:t>
              </a:r>
              <a:r>
                <a:rPr lang="en-US" sz="2000" baseline="-25000">
                  <a:latin typeface="Verdana" charset="0"/>
                </a:rPr>
                <a:t>head</a:t>
              </a:r>
              <a:endParaRPr lang="en-US" sz="2000">
                <a:latin typeface="Verdana" charset="0"/>
              </a:endParaRPr>
            </a:p>
            <a:p>
              <a:pPr algn="l">
                <a:spcBef>
                  <a:spcPct val="0"/>
                </a:spcBef>
              </a:pPr>
              <a:r>
                <a:rPr lang="en-US" sz="2000">
                  <a:latin typeface="Verdana" charset="0"/>
                </a:rPr>
                <a:t>	process(R)</a:t>
              </a:r>
            </a:p>
          </p:txBody>
        </p:sp>
      </p:grp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1739900" y="1104900"/>
            <a:ext cx="6383338" cy="1993900"/>
            <a:chOff x="1096" y="856"/>
            <a:chExt cx="4021" cy="1256"/>
          </a:xfrm>
        </p:grpSpPr>
        <p:sp>
          <p:nvSpPr>
            <p:cNvPr id="1471501" name="Rectangle 13"/>
            <p:cNvSpPr>
              <a:spLocks noChangeArrowheads="1"/>
            </p:cNvSpPr>
            <p:nvPr/>
          </p:nvSpPr>
          <p:spPr bwMode="auto">
            <a:xfrm>
              <a:off x="1968" y="856"/>
              <a:ext cx="1488" cy="1256"/>
            </a:xfrm>
            <a:prstGeom prst="rect">
              <a:avLst/>
            </a:prstGeom>
            <a:solidFill>
              <a:schemeClr val="accent1"/>
            </a:solidFill>
            <a:ln w="317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71502" name="Rectangle 14" descr="75%"/>
            <p:cNvSpPr>
              <a:spLocks noChangeArrowheads="1"/>
            </p:cNvSpPr>
            <p:nvPr/>
          </p:nvSpPr>
          <p:spPr bwMode="auto">
            <a:xfrm>
              <a:off x="2544" y="1488"/>
              <a:ext cx="480" cy="528"/>
            </a:xfrm>
            <a:prstGeom prst="rect">
              <a:avLst/>
            </a:prstGeom>
            <a:pattFill prst="pct75">
              <a:fgClr>
                <a:srgbClr val="FF0000"/>
              </a:fgClr>
              <a:bgClr>
                <a:srgbClr val="FFFFFF"/>
              </a:bgClr>
            </a:patt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71503" name="Oval 15"/>
            <p:cNvSpPr>
              <a:spLocks noChangeArrowheads="1"/>
            </p:cNvSpPr>
            <p:nvPr/>
          </p:nvSpPr>
          <p:spPr bwMode="auto">
            <a:xfrm>
              <a:off x="1096" y="864"/>
              <a:ext cx="736" cy="609"/>
            </a:xfrm>
            <a:prstGeom prst="ellipse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Producer</a:t>
              </a:r>
            </a:p>
          </p:txBody>
        </p:sp>
        <p:sp>
          <p:nvSpPr>
            <p:cNvPr id="1471504" name="Oval 16"/>
            <p:cNvSpPr>
              <a:spLocks noChangeArrowheads="1"/>
            </p:cNvSpPr>
            <p:nvPr/>
          </p:nvSpPr>
          <p:spPr bwMode="auto">
            <a:xfrm>
              <a:off x="3808" y="856"/>
              <a:ext cx="762" cy="629"/>
            </a:xfrm>
            <a:prstGeom prst="ellipse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Consumer</a:t>
              </a:r>
            </a:p>
          </p:txBody>
        </p:sp>
        <p:sp>
          <p:nvSpPr>
            <p:cNvPr id="1471505" name="Line 17"/>
            <p:cNvSpPr>
              <a:spLocks noChangeShapeType="1"/>
            </p:cNvSpPr>
            <p:nvPr/>
          </p:nvSpPr>
          <p:spPr bwMode="auto">
            <a:xfrm>
              <a:off x="2208" y="1488"/>
              <a:ext cx="105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71506" name="Line 18"/>
            <p:cNvSpPr>
              <a:spLocks noChangeShapeType="1"/>
            </p:cNvSpPr>
            <p:nvPr/>
          </p:nvSpPr>
          <p:spPr bwMode="auto">
            <a:xfrm>
              <a:off x="2208" y="2016"/>
              <a:ext cx="105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71507" name="Line 19"/>
            <p:cNvSpPr>
              <a:spLocks noChangeShapeType="1"/>
            </p:cNvSpPr>
            <p:nvPr/>
          </p:nvSpPr>
          <p:spPr bwMode="auto">
            <a:xfrm>
              <a:off x="2544" y="1488"/>
              <a:ext cx="0" cy="52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71508" name="Line 20"/>
            <p:cNvSpPr>
              <a:spLocks noChangeShapeType="1"/>
            </p:cNvSpPr>
            <p:nvPr/>
          </p:nvSpPr>
          <p:spPr bwMode="auto">
            <a:xfrm>
              <a:off x="2640" y="1488"/>
              <a:ext cx="0" cy="52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71509" name="Line 21"/>
            <p:cNvSpPr>
              <a:spLocks noChangeShapeType="1"/>
            </p:cNvSpPr>
            <p:nvPr/>
          </p:nvSpPr>
          <p:spPr bwMode="auto">
            <a:xfrm>
              <a:off x="2736" y="1488"/>
              <a:ext cx="0" cy="52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71510" name="Line 22"/>
            <p:cNvSpPr>
              <a:spLocks noChangeShapeType="1"/>
            </p:cNvSpPr>
            <p:nvPr/>
          </p:nvSpPr>
          <p:spPr bwMode="auto">
            <a:xfrm>
              <a:off x="2832" y="1488"/>
              <a:ext cx="0" cy="52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71511" name="Line 23"/>
            <p:cNvSpPr>
              <a:spLocks noChangeShapeType="1"/>
            </p:cNvSpPr>
            <p:nvPr/>
          </p:nvSpPr>
          <p:spPr bwMode="auto">
            <a:xfrm>
              <a:off x="2928" y="1488"/>
              <a:ext cx="0" cy="52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71512" name="Line 24"/>
            <p:cNvSpPr>
              <a:spLocks noChangeShapeType="1"/>
            </p:cNvSpPr>
            <p:nvPr/>
          </p:nvSpPr>
          <p:spPr bwMode="auto">
            <a:xfrm>
              <a:off x="3024" y="1488"/>
              <a:ext cx="0" cy="52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71513" name="Rectangle 25"/>
            <p:cNvSpPr>
              <a:spLocks noChangeArrowheads="1"/>
            </p:cNvSpPr>
            <p:nvPr/>
          </p:nvSpPr>
          <p:spPr bwMode="auto">
            <a:xfrm>
              <a:off x="2112" y="912"/>
              <a:ext cx="3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000">
                  <a:latin typeface="Verdana" charset="0"/>
                </a:rPr>
                <a:t>tail</a:t>
              </a:r>
            </a:p>
          </p:txBody>
        </p:sp>
        <p:sp>
          <p:nvSpPr>
            <p:cNvPr id="1471514" name="Line 26"/>
            <p:cNvSpPr>
              <a:spLocks noChangeShapeType="1"/>
            </p:cNvSpPr>
            <p:nvPr/>
          </p:nvSpPr>
          <p:spPr bwMode="auto">
            <a:xfrm>
              <a:off x="2304" y="1152"/>
              <a:ext cx="192" cy="33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71515" name="Rectangle 27"/>
            <p:cNvSpPr>
              <a:spLocks noChangeArrowheads="1"/>
            </p:cNvSpPr>
            <p:nvPr/>
          </p:nvSpPr>
          <p:spPr bwMode="auto">
            <a:xfrm>
              <a:off x="2952" y="912"/>
              <a:ext cx="440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r>
                <a:rPr lang="en-US" sz="2000">
                  <a:latin typeface="Verdana" charset="0"/>
                </a:rPr>
                <a:t>head</a:t>
              </a:r>
            </a:p>
          </p:txBody>
        </p:sp>
        <p:sp>
          <p:nvSpPr>
            <p:cNvPr id="1471516" name="Line 28"/>
            <p:cNvSpPr>
              <a:spLocks noChangeShapeType="1"/>
            </p:cNvSpPr>
            <p:nvPr/>
          </p:nvSpPr>
          <p:spPr bwMode="auto">
            <a:xfrm>
              <a:off x="2448" y="1488"/>
              <a:ext cx="0" cy="52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71517" name="Line 29"/>
            <p:cNvSpPr>
              <a:spLocks noChangeShapeType="1"/>
            </p:cNvSpPr>
            <p:nvPr/>
          </p:nvSpPr>
          <p:spPr bwMode="auto">
            <a:xfrm flipH="1">
              <a:off x="2976" y="1152"/>
              <a:ext cx="192" cy="33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71518" name="Rectangle 30"/>
            <p:cNvSpPr>
              <a:spLocks noChangeArrowheads="1"/>
            </p:cNvSpPr>
            <p:nvPr/>
          </p:nvSpPr>
          <p:spPr bwMode="auto">
            <a:xfrm>
              <a:off x="1098" y="1541"/>
              <a:ext cx="507" cy="247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  R</a:t>
              </a:r>
              <a:r>
                <a:rPr lang="en-US" sz="1800" baseline="-25000">
                  <a:latin typeface="Verdana" charset="0"/>
                </a:rPr>
                <a:t>tail</a:t>
              </a:r>
            </a:p>
          </p:txBody>
        </p:sp>
        <p:sp>
          <p:nvSpPr>
            <p:cNvPr id="1471519" name="Rectangle 31"/>
            <p:cNvSpPr>
              <a:spLocks noChangeArrowheads="1"/>
            </p:cNvSpPr>
            <p:nvPr/>
          </p:nvSpPr>
          <p:spPr bwMode="auto">
            <a:xfrm>
              <a:off x="3558" y="1521"/>
              <a:ext cx="499" cy="249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71520" name="Rectangle 32"/>
            <p:cNvSpPr>
              <a:spLocks noChangeArrowheads="1"/>
            </p:cNvSpPr>
            <p:nvPr/>
          </p:nvSpPr>
          <p:spPr bwMode="auto">
            <a:xfrm>
              <a:off x="4618" y="1521"/>
              <a:ext cx="499" cy="2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71521" name="Rectangle 33"/>
            <p:cNvSpPr>
              <a:spLocks noChangeArrowheads="1"/>
            </p:cNvSpPr>
            <p:nvPr/>
          </p:nvSpPr>
          <p:spPr bwMode="auto">
            <a:xfrm>
              <a:off x="3664" y="1526"/>
              <a:ext cx="364" cy="23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R</a:t>
              </a:r>
              <a:r>
                <a:rPr lang="en-US" sz="1800" baseline="-25000">
                  <a:latin typeface="Verdana" charset="0"/>
                </a:rPr>
                <a:t>tail</a:t>
              </a:r>
            </a:p>
          </p:txBody>
        </p:sp>
        <p:sp>
          <p:nvSpPr>
            <p:cNvPr id="1471522" name="Rectangle 34"/>
            <p:cNvSpPr>
              <a:spLocks noChangeArrowheads="1"/>
            </p:cNvSpPr>
            <p:nvPr/>
          </p:nvSpPr>
          <p:spPr bwMode="auto">
            <a:xfrm>
              <a:off x="4079" y="1521"/>
              <a:ext cx="508" cy="247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R</a:t>
              </a:r>
              <a:r>
                <a:rPr lang="en-US" sz="1800" baseline="-25000">
                  <a:latin typeface="Verdana" charset="0"/>
                </a:rPr>
                <a:t>head</a:t>
              </a:r>
            </a:p>
          </p:txBody>
        </p:sp>
        <p:sp>
          <p:nvSpPr>
            <p:cNvPr id="1471523" name="Rectangle 35"/>
            <p:cNvSpPr>
              <a:spLocks noChangeArrowheads="1"/>
            </p:cNvSpPr>
            <p:nvPr/>
          </p:nvSpPr>
          <p:spPr bwMode="auto">
            <a:xfrm>
              <a:off x="4706" y="1526"/>
              <a:ext cx="216" cy="23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R</a:t>
              </a:r>
              <a:endParaRPr lang="en-US" sz="1800" baseline="-25000">
                <a:latin typeface="Verdana" charset="0"/>
              </a:endParaRPr>
            </a:p>
          </p:txBody>
        </p:sp>
      </p:grpSp>
      <p:sp>
        <p:nvSpPr>
          <p:cNvPr id="1471524" name="Text Box 36"/>
          <p:cNvSpPr txBox="1">
            <a:spLocks noChangeArrowheads="1"/>
          </p:cNvSpPr>
          <p:nvPr/>
        </p:nvSpPr>
        <p:spPr bwMode="auto">
          <a:xfrm>
            <a:off x="5969000" y="5889625"/>
            <a:ext cx="1497013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 i="1">
                <a:latin typeface="Verdana" charset="0"/>
              </a:rPr>
              <a:t>Problems?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71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71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1491" grpId="0" autoUpdateAnimBg="0"/>
      <p:bldP spid="1471524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</p:spPr>
        <p:txBody>
          <a:bodyPr/>
          <a:lstStyle/>
          <a:p>
            <a:fld id="{02DF8F14-805A-DE40-88F2-8C1F03D59E2E}" type="slidenum">
              <a:rPr lang="en-US"/>
              <a:pPr/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4735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292975" cy="736600"/>
          </a:xfrm>
        </p:spPr>
        <p:txBody>
          <a:bodyPr/>
          <a:lstStyle/>
          <a:p>
            <a:r>
              <a:rPr lang="en-US"/>
              <a:t>A Producer-Consumer Example </a:t>
            </a:r>
            <a:r>
              <a:rPr lang="en-US" sz="2000" i="1"/>
              <a:t>continued</a:t>
            </a:r>
            <a:endParaRPr lang="en-US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388938" y="1304925"/>
            <a:ext cx="3382962" cy="1616075"/>
            <a:chOff x="245" y="2214"/>
            <a:chExt cx="2131" cy="1018"/>
          </a:xfrm>
        </p:grpSpPr>
        <p:sp>
          <p:nvSpPr>
            <p:cNvPr id="1473540" name="Rectangle 4"/>
            <p:cNvSpPr>
              <a:spLocks noChangeArrowheads="1"/>
            </p:cNvSpPr>
            <p:nvPr/>
          </p:nvSpPr>
          <p:spPr bwMode="auto">
            <a:xfrm>
              <a:off x="809" y="3027"/>
              <a:ext cx="1285" cy="186"/>
            </a:xfrm>
            <a:prstGeom prst="rect">
              <a:avLst/>
            </a:prstGeom>
            <a:solidFill>
              <a:srgbClr val="CFBDC8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endParaRPr lang="en-US" sz="2000" i="1">
                <a:solidFill>
                  <a:schemeClr val="bg2"/>
                </a:solidFill>
                <a:latin typeface="Verdana" charset="0"/>
              </a:endParaRPr>
            </a:p>
          </p:txBody>
        </p:sp>
        <p:sp>
          <p:nvSpPr>
            <p:cNvPr id="1473541" name="Rectangle 5"/>
            <p:cNvSpPr>
              <a:spLocks noChangeArrowheads="1"/>
            </p:cNvSpPr>
            <p:nvPr/>
          </p:nvSpPr>
          <p:spPr bwMode="auto">
            <a:xfrm>
              <a:off x="802" y="2645"/>
              <a:ext cx="1285" cy="186"/>
            </a:xfrm>
            <a:prstGeom prst="rect">
              <a:avLst/>
            </a:prstGeom>
            <a:solidFill>
              <a:srgbClr val="CFBDC8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endParaRPr lang="en-US" sz="2000" i="1">
                <a:solidFill>
                  <a:schemeClr val="bg2"/>
                </a:solidFill>
                <a:latin typeface="Verdana" charset="0"/>
              </a:endParaRPr>
            </a:p>
          </p:txBody>
        </p:sp>
        <p:sp>
          <p:nvSpPr>
            <p:cNvPr id="1473542" name="Text Box 6"/>
            <p:cNvSpPr txBox="1">
              <a:spLocks noChangeArrowheads="1"/>
            </p:cNvSpPr>
            <p:nvPr/>
          </p:nvSpPr>
          <p:spPr bwMode="auto">
            <a:xfrm>
              <a:off x="245" y="2214"/>
              <a:ext cx="2131" cy="1018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>
                  <a:latin typeface="Verdana" charset="0"/>
                </a:rPr>
                <a:t>Producer posting Item x:</a:t>
              </a:r>
            </a:p>
            <a:p>
              <a:pPr algn="l">
                <a:spcBef>
                  <a:spcPct val="0"/>
                </a:spcBef>
              </a:pPr>
              <a:r>
                <a:rPr lang="en-US" sz="2000">
                  <a:latin typeface="Verdana" charset="0"/>
                </a:rPr>
                <a:t>	Load R</a:t>
              </a:r>
              <a:r>
                <a:rPr lang="en-US" sz="2000" baseline="-25000">
                  <a:latin typeface="Verdana" charset="0"/>
                </a:rPr>
                <a:t>tail</a:t>
              </a:r>
              <a:r>
                <a:rPr lang="en-US" sz="2000">
                  <a:latin typeface="Verdana" charset="0"/>
                </a:rPr>
                <a:t>, (tail)</a:t>
              </a:r>
            </a:p>
            <a:p>
              <a:pPr algn="l">
                <a:spcBef>
                  <a:spcPct val="0"/>
                </a:spcBef>
              </a:pPr>
              <a:r>
                <a:rPr lang="en-US" sz="2000">
                  <a:latin typeface="Verdana" charset="0"/>
                </a:rPr>
                <a:t>	Store (R</a:t>
              </a:r>
              <a:r>
                <a:rPr lang="en-US" sz="2000" baseline="-25000">
                  <a:latin typeface="Verdana" charset="0"/>
                </a:rPr>
                <a:t>tail</a:t>
              </a:r>
              <a:r>
                <a:rPr lang="en-US" sz="2000">
                  <a:latin typeface="Verdana" charset="0"/>
                </a:rPr>
                <a:t>), x</a:t>
              </a:r>
            </a:p>
            <a:p>
              <a:pPr algn="l">
                <a:spcBef>
                  <a:spcPct val="0"/>
                </a:spcBef>
              </a:pPr>
              <a:r>
                <a:rPr lang="en-US" sz="2000">
                  <a:latin typeface="Verdana" charset="0"/>
                </a:rPr>
                <a:t>	R</a:t>
              </a:r>
              <a:r>
                <a:rPr lang="en-US" sz="2000" baseline="-25000">
                  <a:latin typeface="Verdana" charset="0"/>
                </a:rPr>
                <a:t>tail</a:t>
              </a:r>
              <a:r>
                <a:rPr lang="en-US" sz="2000">
                  <a:latin typeface="Verdana" charset="0"/>
                </a:rPr>
                <a:t>=R</a:t>
              </a:r>
              <a:r>
                <a:rPr lang="en-US" sz="2000" baseline="-25000">
                  <a:latin typeface="Verdana" charset="0"/>
                </a:rPr>
                <a:t>tail</a:t>
              </a:r>
              <a:r>
                <a:rPr lang="en-US" sz="2000">
                  <a:latin typeface="Verdana" charset="0"/>
                </a:rPr>
                <a:t>+1</a:t>
              </a:r>
            </a:p>
            <a:p>
              <a:pPr algn="l">
                <a:spcBef>
                  <a:spcPct val="0"/>
                </a:spcBef>
              </a:pPr>
              <a:r>
                <a:rPr lang="en-US" sz="2000">
                  <a:latin typeface="Verdana" charset="0"/>
                </a:rPr>
                <a:t>	Store (tail), R</a:t>
              </a:r>
              <a:r>
                <a:rPr lang="en-US" sz="2000" baseline="-25000">
                  <a:latin typeface="Verdana" charset="0"/>
                </a:rPr>
                <a:t>tail</a:t>
              </a:r>
              <a:endParaRPr lang="en-US" sz="2000">
                <a:latin typeface="Verdana" charset="0"/>
              </a:endParaRPr>
            </a:p>
          </p:txBody>
        </p:sp>
      </p:grp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4897438" y="1304925"/>
            <a:ext cx="4010025" cy="2530475"/>
            <a:chOff x="3269" y="2070"/>
            <a:chExt cx="2526" cy="1594"/>
          </a:xfrm>
        </p:grpSpPr>
        <p:sp>
          <p:nvSpPr>
            <p:cNvPr id="1473544" name="Rectangle 8"/>
            <p:cNvSpPr>
              <a:spLocks noChangeArrowheads="1"/>
            </p:cNvSpPr>
            <p:nvPr/>
          </p:nvSpPr>
          <p:spPr bwMode="auto">
            <a:xfrm>
              <a:off x="3849" y="2875"/>
              <a:ext cx="1285" cy="186"/>
            </a:xfrm>
            <a:prstGeom prst="rect">
              <a:avLst/>
            </a:prstGeom>
            <a:solidFill>
              <a:srgbClr val="CFBDC8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endParaRPr lang="en-US" sz="2000" i="1">
                <a:solidFill>
                  <a:schemeClr val="bg2"/>
                </a:solidFill>
                <a:latin typeface="Verdana" charset="0"/>
              </a:endParaRPr>
            </a:p>
          </p:txBody>
        </p:sp>
        <p:sp>
          <p:nvSpPr>
            <p:cNvPr id="1473545" name="Rectangle 9"/>
            <p:cNvSpPr>
              <a:spLocks noChangeArrowheads="1"/>
            </p:cNvSpPr>
            <p:nvPr/>
          </p:nvSpPr>
          <p:spPr bwMode="auto">
            <a:xfrm>
              <a:off x="3842" y="2493"/>
              <a:ext cx="1285" cy="186"/>
            </a:xfrm>
            <a:prstGeom prst="rect">
              <a:avLst/>
            </a:prstGeom>
            <a:solidFill>
              <a:srgbClr val="CFBDC8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</a:pPr>
              <a:endParaRPr lang="en-US" sz="2000" i="1">
                <a:solidFill>
                  <a:schemeClr val="bg2"/>
                </a:solidFill>
                <a:latin typeface="Verdana" charset="0"/>
              </a:endParaRPr>
            </a:p>
          </p:txBody>
        </p:sp>
        <p:sp>
          <p:nvSpPr>
            <p:cNvPr id="1473546" name="Text Box 10"/>
            <p:cNvSpPr txBox="1">
              <a:spLocks noChangeArrowheads="1"/>
            </p:cNvSpPr>
            <p:nvPr/>
          </p:nvSpPr>
          <p:spPr bwMode="auto">
            <a:xfrm>
              <a:off x="3269" y="2070"/>
              <a:ext cx="2526" cy="159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>
                  <a:latin typeface="Verdana" charset="0"/>
                </a:rPr>
                <a:t>Consumer:</a:t>
              </a:r>
            </a:p>
            <a:p>
              <a:pPr algn="l">
                <a:spcBef>
                  <a:spcPct val="0"/>
                </a:spcBef>
              </a:pPr>
              <a:r>
                <a:rPr lang="en-US" sz="2000">
                  <a:latin typeface="Verdana" charset="0"/>
                </a:rPr>
                <a:t>	Load R</a:t>
              </a:r>
              <a:r>
                <a:rPr lang="en-US" sz="2000" baseline="-25000">
                  <a:latin typeface="Verdana" charset="0"/>
                </a:rPr>
                <a:t>head</a:t>
              </a:r>
              <a:r>
                <a:rPr lang="en-US" sz="2000">
                  <a:latin typeface="Verdana" charset="0"/>
                </a:rPr>
                <a:t>, (head)</a:t>
              </a:r>
            </a:p>
            <a:p>
              <a:pPr algn="l">
                <a:spcBef>
                  <a:spcPct val="0"/>
                </a:spcBef>
              </a:pPr>
              <a:r>
                <a:rPr lang="en-US" sz="2000">
                  <a:latin typeface="Verdana" charset="0"/>
                </a:rPr>
                <a:t>spin:	Load R</a:t>
              </a:r>
              <a:r>
                <a:rPr lang="en-US" sz="2000" baseline="-25000">
                  <a:latin typeface="Verdana" charset="0"/>
                </a:rPr>
                <a:t>tail</a:t>
              </a:r>
              <a:r>
                <a:rPr lang="en-US" sz="2000">
                  <a:latin typeface="Verdana" charset="0"/>
                </a:rPr>
                <a:t>, (tail)</a:t>
              </a:r>
            </a:p>
            <a:p>
              <a:pPr algn="l">
                <a:spcBef>
                  <a:spcPct val="0"/>
                </a:spcBef>
              </a:pPr>
              <a:r>
                <a:rPr lang="en-US" sz="2000">
                  <a:latin typeface="Verdana" charset="0"/>
                </a:rPr>
                <a:t>	if R</a:t>
              </a:r>
              <a:r>
                <a:rPr lang="en-US" sz="2000" baseline="-25000">
                  <a:latin typeface="Verdana" charset="0"/>
                </a:rPr>
                <a:t>head</a:t>
              </a:r>
              <a:r>
                <a:rPr lang="en-US" sz="2000">
                  <a:latin typeface="Verdana" charset="0"/>
                </a:rPr>
                <a:t>==R</a:t>
              </a:r>
              <a:r>
                <a:rPr lang="en-US" sz="2000" baseline="-25000">
                  <a:latin typeface="Verdana" charset="0"/>
                </a:rPr>
                <a:t>tail </a:t>
              </a:r>
              <a:r>
                <a:rPr lang="en-US" sz="2000">
                  <a:latin typeface="Verdana" charset="0"/>
                </a:rPr>
                <a:t>goto spin</a:t>
              </a:r>
            </a:p>
            <a:p>
              <a:pPr algn="l">
                <a:spcBef>
                  <a:spcPct val="0"/>
                </a:spcBef>
              </a:pPr>
              <a:r>
                <a:rPr lang="en-US" sz="2000">
                  <a:latin typeface="Verdana" charset="0"/>
                </a:rPr>
                <a:t>	Load R, (R</a:t>
              </a:r>
              <a:r>
                <a:rPr lang="en-US" sz="2000" baseline="-25000">
                  <a:latin typeface="Verdana" charset="0"/>
                </a:rPr>
                <a:t>head</a:t>
              </a:r>
              <a:r>
                <a:rPr lang="en-US" sz="2000">
                  <a:latin typeface="Verdana" charset="0"/>
                </a:rPr>
                <a:t>)</a:t>
              </a:r>
            </a:p>
            <a:p>
              <a:pPr algn="l">
                <a:spcBef>
                  <a:spcPct val="0"/>
                </a:spcBef>
              </a:pPr>
              <a:r>
                <a:rPr lang="en-US" sz="2000">
                  <a:latin typeface="Verdana" charset="0"/>
                </a:rPr>
                <a:t>	R</a:t>
              </a:r>
              <a:r>
                <a:rPr lang="en-US" sz="2000" baseline="-25000">
                  <a:latin typeface="Verdana" charset="0"/>
                </a:rPr>
                <a:t>head</a:t>
              </a:r>
              <a:r>
                <a:rPr lang="en-US" sz="2000">
                  <a:latin typeface="Verdana" charset="0"/>
                </a:rPr>
                <a:t>=R</a:t>
              </a:r>
              <a:r>
                <a:rPr lang="en-US" sz="2000" baseline="-25000">
                  <a:latin typeface="Verdana" charset="0"/>
                </a:rPr>
                <a:t>head</a:t>
              </a:r>
              <a:r>
                <a:rPr lang="en-US" sz="2000">
                  <a:latin typeface="Verdana" charset="0"/>
                </a:rPr>
                <a:t>+1</a:t>
              </a:r>
            </a:p>
            <a:p>
              <a:pPr algn="l">
                <a:spcBef>
                  <a:spcPct val="0"/>
                </a:spcBef>
              </a:pPr>
              <a:r>
                <a:rPr lang="en-US" sz="2000">
                  <a:latin typeface="Verdana" charset="0"/>
                </a:rPr>
                <a:t>	Store (head), R</a:t>
              </a:r>
              <a:r>
                <a:rPr lang="en-US" sz="2000" baseline="-25000">
                  <a:latin typeface="Verdana" charset="0"/>
                </a:rPr>
                <a:t>head</a:t>
              </a:r>
              <a:endParaRPr lang="en-US" sz="2000">
                <a:latin typeface="Verdana" charset="0"/>
              </a:endParaRPr>
            </a:p>
            <a:p>
              <a:pPr algn="l">
                <a:spcBef>
                  <a:spcPct val="0"/>
                </a:spcBef>
              </a:pPr>
              <a:r>
                <a:rPr lang="en-US" sz="2000">
                  <a:latin typeface="Verdana" charset="0"/>
                </a:rPr>
                <a:t>	process(R)</a:t>
              </a:r>
            </a:p>
          </p:txBody>
        </p:sp>
      </p:grpSp>
      <p:sp>
        <p:nvSpPr>
          <p:cNvPr id="1473547" name="Text Box 11"/>
          <p:cNvSpPr txBox="1">
            <a:spLocks noChangeArrowheads="1"/>
          </p:cNvSpPr>
          <p:nvPr/>
        </p:nvSpPr>
        <p:spPr bwMode="auto">
          <a:xfrm>
            <a:off x="584200" y="3248025"/>
            <a:ext cx="4276725" cy="7016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 i="1">
                <a:solidFill>
                  <a:srgbClr val="56127A"/>
                </a:solidFill>
                <a:latin typeface="Verdana" charset="0"/>
              </a:rPr>
              <a:t>Can the tail pointer get updated</a:t>
            </a:r>
          </a:p>
          <a:p>
            <a:pPr algn="l">
              <a:spcBef>
                <a:spcPct val="0"/>
              </a:spcBef>
            </a:pPr>
            <a:r>
              <a:rPr lang="en-US" sz="2000" i="1">
                <a:solidFill>
                  <a:srgbClr val="56127A"/>
                </a:solidFill>
                <a:latin typeface="Verdana" charset="0"/>
              </a:rPr>
              <a:t>before the item x is stored?</a:t>
            </a:r>
          </a:p>
        </p:txBody>
      </p:sp>
      <p:sp>
        <p:nvSpPr>
          <p:cNvPr id="1473548" name="Text Box 12"/>
          <p:cNvSpPr txBox="1">
            <a:spLocks noChangeArrowheads="1"/>
          </p:cNvSpPr>
          <p:nvPr/>
        </p:nvSpPr>
        <p:spPr bwMode="auto">
          <a:xfrm>
            <a:off x="622300" y="4148138"/>
            <a:ext cx="7902575" cy="1920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Programmer assumes that if </a:t>
            </a:r>
            <a:r>
              <a:rPr lang="en-US" sz="2000">
                <a:solidFill>
                  <a:srgbClr val="FF0000"/>
                </a:solidFill>
                <a:latin typeface="Verdana" charset="0"/>
              </a:rPr>
              <a:t>3 </a:t>
            </a:r>
            <a:r>
              <a:rPr lang="en-US" sz="2000">
                <a:latin typeface="Verdana" charset="0"/>
              </a:rPr>
              <a:t>happens after </a:t>
            </a:r>
            <a:r>
              <a:rPr lang="en-US" sz="2000">
                <a:solidFill>
                  <a:srgbClr val="FF0000"/>
                </a:solidFill>
                <a:latin typeface="Verdana" charset="0"/>
              </a:rPr>
              <a:t>2</a:t>
            </a:r>
            <a:r>
              <a:rPr lang="en-US" sz="2000">
                <a:latin typeface="Verdana" charset="0"/>
              </a:rPr>
              <a:t>, then </a:t>
            </a:r>
            <a:r>
              <a:rPr lang="en-US" sz="2000">
                <a:solidFill>
                  <a:srgbClr val="FF0000"/>
                </a:solidFill>
                <a:latin typeface="Verdana" charset="0"/>
              </a:rPr>
              <a:t>4</a:t>
            </a:r>
            <a:r>
              <a:rPr lang="en-US" sz="2000">
                <a:latin typeface="Verdana" charset="0"/>
              </a:rPr>
              <a:t> happens after </a:t>
            </a:r>
            <a:r>
              <a:rPr lang="en-US" sz="2000">
                <a:solidFill>
                  <a:srgbClr val="FF0000"/>
                </a:solidFill>
                <a:latin typeface="Verdana" charset="0"/>
              </a:rPr>
              <a:t>1</a:t>
            </a:r>
            <a:r>
              <a:rPr lang="en-US" sz="2000">
                <a:latin typeface="Verdana" charset="0"/>
              </a:rPr>
              <a:t>.</a:t>
            </a:r>
          </a:p>
          <a:p>
            <a:pPr algn="l">
              <a:spcBef>
                <a:spcPct val="0"/>
              </a:spcBef>
            </a:pPr>
            <a:endParaRPr lang="en-US" sz="2000"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Problem sequences are:</a:t>
            </a:r>
          </a:p>
          <a:p>
            <a:pPr lvl="1"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		</a:t>
            </a:r>
            <a:r>
              <a:rPr lang="en-US" sz="2000">
                <a:solidFill>
                  <a:srgbClr val="FF0000"/>
                </a:solidFill>
                <a:latin typeface="Verdana" charset="0"/>
              </a:rPr>
              <a:t>2, 3, 4, 1</a:t>
            </a:r>
          </a:p>
          <a:p>
            <a:pPr lvl="1" algn="l">
              <a:spcBef>
                <a:spcPct val="0"/>
              </a:spcBef>
            </a:pPr>
            <a:r>
              <a:rPr lang="en-US" sz="2000">
                <a:solidFill>
                  <a:srgbClr val="FF0000"/>
                </a:solidFill>
                <a:latin typeface="Verdana" charset="0"/>
              </a:rPr>
              <a:t>		4, 1, 2, 3</a:t>
            </a:r>
          </a:p>
        </p:txBody>
      </p:sp>
      <p:sp>
        <p:nvSpPr>
          <p:cNvPr id="1473549" name="Text Box 13"/>
          <p:cNvSpPr txBox="1">
            <a:spLocks noChangeArrowheads="1"/>
          </p:cNvSpPr>
          <p:nvPr/>
        </p:nvSpPr>
        <p:spPr bwMode="auto">
          <a:xfrm>
            <a:off x="720725" y="1898650"/>
            <a:ext cx="3460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1" hangingPunct="1">
              <a:spcBef>
                <a:spcPct val="0"/>
              </a:spcBef>
            </a:pPr>
            <a:r>
              <a:rPr lang="en-US" sz="2000" i="1">
                <a:solidFill>
                  <a:srgbClr val="FF0000"/>
                </a:solidFill>
                <a:latin typeface="Verdana" charset="0"/>
              </a:rPr>
              <a:t>1</a:t>
            </a:r>
          </a:p>
        </p:txBody>
      </p:sp>
      <p:sp>
        <p:nvSpPr>
          <p:cNvPr id="1473550" name="Text Box 14"/>
          <p:cNvSpPr txBox="1">
            <a:spLocks noChangeArrowheads="1"/>
          </p:cNvSpPr>
          <p:nvPr/>
        </p:nvSpPr>
        <p:spPr bwMode="auto">
          <a:xfrm>
            <a:off x="720725" y="2533650"/>
            <a:ext cx="3460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1" hangingPunct="1">
              <a:spcBef>
                <a:spcPct val="0"/>
              </a:spcBef>
            </a:pPr>
            <a:r>
              <a:rPr lang="en-US" sz="2000" i="1">
                <a:solidFill>
                  <a:srgbClr val="FF0000"/>
                </a:solidFill>
                <a:latin typeface="Verdana" charset="0"/>
              </a:rPr>
              <a:t>2</a:t>
            </a:r>
          </a:p>
        </p:txBody>
      </p:sp>
      <p:sp>
        <p:nvSpPr>
          <p:cNvPr id="1473551" name="Text Box 15"/>
          <p:cNvSpPr txBox="1">
            <a:spLocks noChangeArrowheads="1"/>
          </p:cNvSpPr>
          <p:nvPr/>
        </p:nvSpPr>
        <p:spPr bwMode="auto">
          <a:xfrm>
            <a:off x="8188325" y="1898650"/>
            <a:ext cx="3460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1" hangingPunct="1">
              <a:spcBef>
                <a:spcPct val="0"/>
              </a:spcBef>
            </a:pPr>
            <a:r>
              <a:rPr lang="en-US" sz="2000" i="1">
                <a:solidFill>
                  <a:srgbClr val="FF0000"/>
                </a:solidFill>
                <a:latin typeface="Verdana" charset="0"/>
              </a:rPr>
              <a:t>3</a:t>
            </a:r>
          </a:p>
        </p:txBody>
      </p:sp>
      <p:sp>
        <p:nvSpPr>
          <p:cNvPr id="1473552" name="Text Box 16"/>
          <p:cNvSpPr txBox="1">
            <a:spLocks noChangeArrowheads="1"/>
          </p:cNvSpPr>
          <p:nvPr/>
        </p:nvSpPr>
        <p:spPr bwMode="auto">
          <a:xfrm>
            <a:off x="8188325" y="2533650"/>
            <a:ext cx="3460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1" hangingPunct="1">
              <a:spcBef>
                <a:spcPct val="0"/>
              </a:spcBef>
            </a:pPr>
            <a:r>
              <a:rPr lang="en-US" sz="2000" i="1">
                <a:solidFill>
                  <a:srgbClr val="FF0000"/>
                </a:solidFill>
                <a:latin typeface="Verdana" charset="0"/>
              </a:rPr>
              <a:t>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735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735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735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735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3548" grpId="0" build="p" bldLvl="2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</p:spPr>
        <p:txBody>
          <a:bodyPr/>
          <a:lstStyle/>
          <a:p>
            <a:fld id="{8CDF5348-E035-4A4B-9099-D37727581228}" type="slidenum">
              <a:rPr lang="en-US"/>
              <a:pPr/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4755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292975" cy="736600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Sequential Consistency</a:t>
            </a:r>
            <a:br>
              <a:rPr lang="en-US"/>
            </a:br>
            <a:r>
              <a:rPr lang="en-US" sz="2000" i="1"/>
              <a:t>A Memory Model</a:t>
            </a:r>
          </a:p>
        </p:txBody>
      </p:sp>
      <p:sp>
        <p:nvSpPr>
          <p:cNvPr id="1475587" name="Rectangle 3"/>
          <p:cNvSpPr>
            <a:spLocks noChangeArrowheads="1"/>
          </p:cNvSpPr>
          <p:nvPr/>
        </p:nvSpPr>
        <p:spPr bwMode="auto">
          <a:xfrm>
            <a:off x="1066800" y="2832100"/>
            <a:ext cx="7096125" cy="31369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“ A system is </a:t>
            </a:r>
            <a:r>
              <a:rPr lang="en-US" sz="2000" i="1">
                <a:solidFill>
                  <a:srgbClr val="56127A"/>
                </a:solidFill>
                <a:latin typeface="Verdana" charset="0"/>
              </a:rPr>
              <a:t>sequentially consistent 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if the result of</a:t>
            </a:r>
          </a:p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any execution is the same as if the operations of all</a:t>
            </a:r>
          </a:p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the processors were executed in some sequential </a:t>
            </a:r>
          </a:p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order, and the operations of each individual processor</a:t>
            </a:r>
          </a:p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appear in the order specified by the program”</a:t>
            </a:r>
          </a:p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					 </a:t>
            </a:r>
            <a:r>
              <a:rPr lang="en-US" sz="2000" i="1">
                <a:solidFill>
                  <a:srgbClr val="56127A"/>
                </a:solidFill>
                <a:latin typeface="Verdana" charset="0"/>
              </a:rPr>
              <a:t>Leslie Lamport</a:t>
            </a:r>
            <a:endParaRPr lang="en-US" sz="2000">
              <a:solidFill>
                <a:srgbClr val="56127A"/>
              </a:solidFill>
              <a:latin typeface="Verdana" charset="0"/>
            </a:endParaRPr>
          </a:p>
          <a:p>
            <a:pPr algn="l">
              <a:spcBef>
                <a:spcPct val="0"/>
              </a:spcBef>
            </a:pPr>
            <a:endParaRPr lang="en-US" sz="2000">
              <a:solidFill>
                <a:srgbClr val="56127A"/>
              </a:solidFill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Sequential Consistency = </a:t>
            </a:r>
          </a:p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	arbitrary </a:t>
            </a:r>
            <a:r>
              <a:rPr lang="en-US" sz="2000" i="1">
                <a:latin typeface="Verdana" charset="0"/>
              </a:rPr>
              <a:t>order-preserving interleaving</a:t>
            </a:r>
            <a:endParaRPr lang="en-US" sz="2000"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	of memory references of sequential programs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955925" y="1206500"/>
            <a:ext cx="3074988" cy="1254125"/>
            <a:chOff x="1862" y="872"/>
            <a:chExt cx="1937" cy="790"/>
          </a:xfrm>
        </p:grpSpPr>
        <p:sp>
          <p:nvSpPr>
            <p:cNvPr id="1475589" name="Rectangle 5"/>
            <p:cNvSpPr>
              <a:spLocks noChangeArrowheads="1"/>
            </p:cNvSpPr>
            <p:nvPr/>
          </p:nvSpPr>
          <p:spPr bwMode="auto">
            <a:xfrm>
              <a:off x="2664" y="1425"/>
              <a:ext cx="243" cy="237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M</a:t>
              </a:r>
            </a:p>
          </p:txBody>
        </p:sp>
        <p:sp>
          <p:nvSpPr>
            <p:cNvPr id="1475590" name="Rectangle 6"/>
            <p:cNvSpPr>
              <a:spLocks noChangeArrowheads="1"/>
            </p:cNvSpPr>
            <p:nvPr/>
          </p:nvSpPr>
          <p:spPr bwMode="auto">
            <a:xfrm>
              <a:off x="1864" y="872"/>
              <a:ext cx="207" cy="23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P</a:t>
              </a:r>
            </a:p>
          </p:txBody>
        </p:sp>
        <p:grpSp>
          <p:nvGrpSpPr>
            <p:cNvPr id="3" name="Group 7"/>
            <p:cNvGrpSpPr>
              <a:grpSpLocks/>
            </p:cNvGrpSpPr>
            <p:nvPr/>
          </p:nvGrpSpPr>
          <p:grpSpPr bwMode="auto">
            <a:xfrm>
              <a:off x="1862" y="1097"/>
              <a:ext cx="1904" cy="330"/>
              <a:chOff x="1894" y="1041"/>
              <a:chExt cx="1840" cy="330"/>
            </a:xfrm>
          </p:grpSpPr>
          <p:sp>
            <p:nvSpPr>
              <p:cNvPr id="1475592" name="Line 8"/>
              <p:cNvSpPr>
                <a:spLocks noChangeShapeType="1"/>
              </p:cNvSpPr>
              <p:nvPr/>
            </p:nvSpPr>
            <p:spPr bwMode="auto">
              <a:xfrm>
                <a:off x="1894" y="1206"/>
                <a:ext cx="1840" cy="0"/>
              </a:xfrm>
              <a:prstGeom prst="line">
                <a:avLst/>
              </a:prstGeom>
              <a:noFill/>
              <a:ln w="508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75593" name="Line 9"/>
              <p:cNvSpPr>
                <a:spLocks noChangeShapeType="1"/>
              </p:cNvSpPr>
              <p:nvPr/>
            </p:nvSpPr>
            <p:spPr bwMode="auto">
              <a:xfrm>
                <a:off x="2790" y="1214"/>
                <a:ext cx="0" cy="157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75594" name="Line 10"/>
              <p:cNvSpPr>
                <a:spLocks noChangeShapeType="1"/>
              </p:cNvSpPr>
              <p:nvPr/>
            </p:nvSpPr>
            <p:spPr bwMode="auto">
              <a:xfrm>
                <a:off x="1974" y="1041"/>
                <a:ext cx="0" cy="157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75595" name="Line 11"/>
              <p:cNvSpPr>
                <a:spLocks noChangeShapeType="1"/>
              </p:cNvSpPr>
              <p:nvPr/>
            </p:nvSpPr>
            <p:spPr bwMode="auto">
              <a:xfrm>
                <a:off x="3654" y="1041"/>
                <a:ext cx="0" cy="157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75596" name="Line 12"/>
              <p:cNvSpPr>
                <a:spLocks noChangeShapeType="1"/>
              </p:cNvSpPr>
              <p:nvPr/>
            </p:nvSpPr>
            <p:spPr bwMode="auto">
              <a:xfrm>
                <a:off x="3318" y="1041"/>
                <a:ext cx="0" cy="157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75597" name="Line 13"/>
              <p:cNvSpPr>
                <a:spLocks noChangeShapeType="1"/>
              </p:cNvSpPr>
              <p:nvPr/>
            </p:nvSpPr>
            <p:spPr bwMode="auto">
              <a:xfrm>
                <a:off x="2646" y="1041"/>
                <a:ext cx="0" cy="157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75598" name="Line 14"/>
              <p:cNvSpPr>
                <a:spLocks noChangeShapeType="1"/>
              </p:cNvSpPr>
              <p:nvPr/>
            </p:nvSpPr>
            <p:spPr bwMode="auto">
              <a:xfrm>
                <a:off x="2982" y="1041"/>
                <a:ext cx="0" cy="157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75599" name="Line 15"/>
              <p:cNvSpPr>
                <a:spLocks noChangeShapeType="1"/>
              </p:cNvSpPr>
              <p:nvPr/>
            </p:nvSpPr>
            <p:spPr bwMode="auto">
              <a:xfrm>
                <a:off x="2310" y="1041"/>
                <a:ext cx="0" cy="157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475600" name="Rectangle 16"/>
            <p:cNvSpPr>
              <a:spLocks noChangeArrowheads="1"/>
            </p:cNvSpPr>
            <p:nvPr/>
          </p:nvSpPr>
          <p:spPr bwMode="auto">
            <a:xfrm>
              <a:off x="2209" y="872"/>
              <a:ext cx="207" cy="23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P</a:t>
              </a:r>
            </a:p>
          </p:txBody>
        </p:sp>
        <p:sp>
          <p:nvSpPr>
            <p:cNvPr id="1475601" name="Rectangle 17"/>
            <p:cNvSpPr>
              <a:spLocks noChangeArrowheads="1"/>
            </p:cNvSpPr>
            <p:nvPr/>
          </p:nvSpPr>
          <p:spPr bwMode="auto">
            <a:xfrm>
              <a:off x="2555" y="872"/>
              <a:ext cx="207" cy="23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P</a:t>
              </a:r>
            </a:p>
          </p:txBody>
        </p:sp>
        <p:sp>
          <p:nvSpPr>
            <p:cNvPr id="1475602" name="Rectangle 18"/>
            <p:cNvSpPr>
              <a:spLocks noChangeArrowheads="1"/>
            </p:cNvSpPr>
            <p:nvPr/>
          </p:nvSpPr>
          <p:spPr bwMode="auto">
            <a:xfrm>
              <a:off x="2900" y="872"/>
              <a:ext cx="207" cy="23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P</a:t>
              </a:r>
            </a:p>
          </p:txBody>
        </p:sp>
        <p:sp>
          <p:nvSpPr>
            <p:cNvPr id="1475603" name="Rectangle 19"/>
            <p:cNvSpPr>
              <a:spLocks noChangeArrowheads="1"/>
            </p:cNvSpPr>
            <p:nvPr/>
          </p:nvSpPr>
          <p:spPr bwMode="auto">
            <a:xfrm>
              <a:off x="3246" y="872"/>
              <a:ext cx="207" cy="23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P</a:t>
              </a:r>
            </a:p>
          </p:txBody>
        </p:sp>
        <p:sp>
          <p:nvSpPr>
            <p:cNvPr id="1475604" name="Rectangle 20"/>
            <p:cNvSpPr>
              <a:spLocks noChangeArrowheads="1"/>
            </p:cNvSpPr>
            <p:nvPr/>
          </p:nvSpPr>
          <p:spPr bwMode="auto">
            <a:xfrm>
              <a:off x="3592" y="872"/>
              <a:ext cx="207" cy="23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P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</p:spPr>
        <p:txBody>
          <a:bodyPr/>
          <a:lstStyle/>
          <a:p>
            <a:fld id="{4D88ACE6-3CB2-6F49-BE03-F1BBE3C274FF}" type="slidenum">
              <a:rPr lang="en-US"/>
              <a:pPr/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477634" name="Rectangle 2"/>
          <p:cNvSpPr>
            <a:spLocks noGrp="1" noChangeArrowheads="1"/>
          </p:cNvSpPr>
          <p:nvPr>
            <p:ph type="title"/>
          </p:nvPr>
        </p:nvSpPr>
        <p:spPr>
          <a:xfrm>
            <a:off x="257175" y="228600"/>
            <a:ext cx="7162800" cy="720725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Sequential Consistency</a:t>
            </a:r>
          </a:p>
        </p:txBody>
      </p:sp>
      <p:sp>
        <p:nvSpPr>
          <p:cNvPr id="1477635" name="Rectangle 3"/>
          <p:cNvSpPr>
            <a:spLocks noChangeArrowheads="1"/>
          </p:cNvSpPr>
          <p:nvPr/>
        </p:nvSpPr>
        <p:spPr bwMode="auto">
          <a:xfrm>
            <a:off x="1047750" y="1169988"/>
            <a:ext cx="7121525" cy="46005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Sequential concurrent tasks:	T1, T2</a:t>
            </a:r>
          </a:p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Shared variables:	X, Y 	(initially X = 0, Y = 10)</a:t>
            </a:r>
          </a:p>
          <a:p>
            <a:pPr algn="l">
              <a:spcBef>
                <a:spcPct val="0"/>
              </a:spcBef>
            </a:pPr>
            <a:endParaRPr lang="en-US" sz="2000">
              <a:latin typeface="Verdana" charset="0"/>
            </a:endParaRPr>
          </a:p>
          <a:p>
            <a:pPr algn="l">
              <a:spcBef>
                <a:spcPct val="0"/>
              </a:spcBef>
            </a:pPr>
            <a:endParaRPr lang="en-US" sz="2000"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T1:				T2:</a:t>
            </a:r>
          </a:p>
          <a:p>
            <a:pPr lvl="1"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Store (X), 1   </a:t>
            </a:r>
            <a:r>
              <a:rPr lang="en-US" sz="2000" i="1">
                <a:solidFill>
                  <a:srgbClr val="56127A"/>
                </a:solidFill>
                <a:latin typeface="Verdana" charset="0"/>
              </a:rPr>
              <a:t>(X =  1)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	      Load R</a:t>
            </a:r>
            <a:r>
              <a:rPr lang="en-US" sz="2000" baseline="-25000">
                <a:solidFill>
                  <a:srgbClr val="56127A"/>
                </a:solidFill>
                <a:latin typeface="Verdana" charset="0"/>
              </a:rPr>
              <a:t>1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, (Y) 	</a:t>
            </a:r>
          </a:p>
          <a:p>
            <a:pPr lvl="1"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Store (Y), 11 </a:t>
            </a:r>
            <a:r>
              <a:rPr lang="en-US" sz="2000" i="1">
                <a:solidFill>
                  <a:srgbClr val="56127A"/>
                </a:solidFill>
                <a:latin typeface="Verdana" charset="0"/>
              </a:rPr>
              <a:t>(Y = 11)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	      Store (Y’), R</a:t>
            </a:r>
            <a:r>
              <a:rPr lang="en-US" sz="2000" baseline="-25000">
                <a:solidFill>
                  <a:srgbClr val="56127A"/>
                </a:solidFill>
                <a:latin typeface="Verdana" charset="0"/>
              </a:rPr>
              <a:t>1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 </a:t>
            </a:r>
            <a:r>
              <a:rPr lang="en-US" sz="2000" i="1">
                <a:solidFill>
                  <a:srgbClr val="56127A"/>
                </a:solidFill>
                <a:latin typeface="Verdana" charset="0"/>
              </a:rPr>
              <a:t>(Y’= Y)</a:t>
            </a:r>
            <a:endParaRPr lang="en-US" sz="2000">
              <a:solidFill>
                <a:srgbClr val="56127A"/>
              </a:solidFill>
              <a:latin typeface="Verdana" charset="0"/>
            </a:endParaRPr>
          </a:p>
          <a:p>
            <a:pPr lvl="1"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				      Load R</a:t>
            </a:r>
            <a:r>
              <a:rPr lang="en-US" sz="2000" baseline="-25000">
                <a:solidFill>
                  <a:srgbClr val="56127A"/>
                </a:solidFill>
                <a:latin typeface="Verdana" charset="0"/>
              </a:rPr>
              <a:t>2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, (X) </a:t>
            </a:r>
          </a:p>
          <a:p>
            <a:pPr lvl="1"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				      Store (X’), R</a:t>
            </a:r>
            <a:r>
              <a:rPr lang="en-US" sz="2000" baseline="-25000">
                <a:solidFill>
                  <a:srgbClr val="56127A"/>
                </a:solidFill>
                <a:latin typeface="Verdana" charset="0"/>
              </a:rPr>
              <a:t>2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 </a:t>
            </a:r>
            <a:r>
              <a:rPr lang="en-US" sz="2000" i="1">
                <a:solidFill>
                  <a:srgbClr val="56127A"/>
                </a:solidFill>
                <a:latin typeface="Verdana" charset="0"/>
              </a:rPr>
              <a:t>(X’= X)</a:t>
            </a:r>
          </a:p>
          <a:p>
            <a:pPr lvl="1" algn="l">
              <a:spcBef>
                <a:spcPct val="0"/>
              </a:spcBef>
            </a:pPr>
            <a:endParaRPr lang="en-US" sz="2000" i="1">
              <a:solidFill>
                <a:srgbClr val="56127A"/>
              </a:solidFill>
              <a:latin typeface="Verdana" charset="0"/>
            </a:endParaRPr>
          </a:p>
          <a:p>
            <a:pPr lvl="1" algn="l">
              <a:spcBef>
                <a:spcPct val="0"/>
              </a:spcBef>
            </a:pPr>
            <a:endParaRPr lang="en-US" sz="2000">
              <a:solidFill>
                <a:srgbClr val="56127A"/>
              </a:solidFill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what are the legitimate answers for X’ and Y’ ?</a:t>
            </a:r>
          </a:p>
          <a:p>
            <a:pPr algn="l">
              <a:spcBef>
                <a:spcPct val="0"/>
              </a:spcBef>
            </a:pPr>
            <a:endParaRPr lang="en-US" sz="2000"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	(X’,Y’) </a:t>
            </a:r>
            <a:r>
              <a:rPr lang="en-US" sz="2000">
                <a:latin typeface="Verdana" charset="0"/>
                <a:sym typeface="Symbol" charset="2"/>
              </a:rPr>
              <a:t> {(</a:t>
            </a:r>
            <a:r>
              <a:rPr lang="en-US" sz="2000">
                <a:latin typeface="Verdana" charset="0"/>
              </a:rPr>
              <a:t>1,11), (0,10), (1,10), (0,11)}  ?</a:t>
            </a:r>
          </a:p>
          <a:p>
            <a:pPr algn="l">
              <a:spcBef>
                <a:spcPct val="0"/>
              </a:spcBef>
            </a:pPr>
            <a:endParaRPr lang="en-US">
              <a:latin typeface="Verdana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</p:spPr>
        <p:txBody>
          <a:bodyPr/>
          <a:lstStyle/>
          <a:p>
            <a:fld id="{77E45E26-A45B-D143-B459-A7381A55A9D2}" type="slidenum">
              <a:rPr lang="en-US"/>
              <a:pPr/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479682" name="Rectangle 2"/>
          <p:cNvSpPr>
            <a:spLocks noGrp="1" noChangeArrowheads="1"/>
          </p:cNvSpPr>
          <p:nvPr>
            <p:ph type="title"/>
          </p:nvPr>
        </p:nvSpPr>
        <p:spPr>
          <a:xfrm>
            <a:off x="257175" y="228600"/>
            <a:ext cx="7162800" cy="720725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Sequential Consistency</a:t>
            </a:r>
          </a:p>
        </p:txBody>
      </p:sp>
      <p:sp>
        <p:nvSpPr>
          <p:cNvPr id="1479683" name="Rectangle 3"/>
          <p:cNvSpPr>
            <a:spLocks noChangeArrowheads="1"/>
          </p:cNvSpPr>
          <p:nvPr/>
        </p:nvSpPr>
        <p:spPr bwMode="auto">
          <a:xfrm>
            <a:off x="1047750" y="1169988"/>
            <a:ext cx="7345363" cy="3441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Sequential consistency imposes more memory ordering constraints than those imposed by uniprocessor program dependencies (     )</a:t>
            </a:r>
          </a:p>
          <a:p>
            <a:pPr algn="l">
              <a:spcBef>
                <a:spcPct val="0"/>
              </a:spcBef>
            </a:pPr>
            <a:endParaRPr lang="en-US" sz="2000"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2000" i="1">
                <a:latin typeface="Verdana" charset="0"/>
              </a:rPr>
              <a:t>      What are these in our example ?</a:t>
            </a:r>
          </a:p>
          <a:p>
            <a:pPr algn="l">
              <a:spcBef>
                <a:spcPct val="0"/>
              </a:spcBef>
            </a:pPr>
            <a:endParaRPr lang="en-US" sz="2000" i="1">
              <a:solidFill>
                <a:schemeClr val="hlink"/>
              </a:solidFill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T1:				T2:</a:t>
            </a:r>
          </a:p>
          <a:p>
            <a:pPr lvl="1"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Store (X), 1   </a:t>
            </a:r>
            <a:r>
              <a:rPr lang="en-US" sz="2000" i="1">
                <a:solidFill>
                  <a:srgbClr val="56127A"/>
                </a:solidFill>
                <a:latin typeface="Verdana" charset="0"/>
              </a:rPr>
              <a:t>(X =  1)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	      Load R</a:t>
            </a:r>
            <a:r>
              <a:rPr lang="en-US" sz="2000" baseline="-25000">
                <a:solidFill>
                  <a:srgbClr val="56127A"/>
                </a:solidFill>
                <a:latin typeface="Verdana" charset="0"/>
              </a:rPr>
              <a:t>1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, (Y) 	</a:t>
            </a:r>
          </a:p>
          <a:p>
            <a:pPr lvl="1"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Store (Y), 11 </a:t>
            </a:r>
            <a:r>
              <a:rPr lang="en-US" sz="2000" i="1">
                <a:solidFill>
                  <a:srgbClr val="56127A"/>
                </a:solidFill>
                <a:latin typeface="Verdana" charset="0"/>
              </a:rPr>
              <a:t>(Y = 11)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	      Store (Y’), R</a:t>
            </a:r>
            <a:r>
              <a:rPr lang="en-US" sz="2000" baseline="-25000">
                <a:solidFill>
                  <a:srgbClr val="56127A"/>
                </a:solidFill>
                <a:latin typeface="Verdana" charset="0"/>
              </a:rPr>
              <a:t>1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 </a:t>
            </a:r>
            <a:r>
              <a:rPr lang="en-US" sz="2000" i="1">
                <a:solidFill>
                  <a:srgbClr val="56127A"/>
                </a:solidFill>
                <a:latin typeface="Verdana" charset="0"/>
              </a:rPr>
              <a:t>(Y’= Y)</a:t>
            </a:r>
            <a:endParaRPr lang="en-US" sz="2000">
              <a:solidFill>
                <a:srgbClr val="56127A"/>
              </a:solidFill>
              <a:latin typeface="Verdana" charset="0"/>
            </a:endParaRPr>
          </a:p>
          <a:p>
            <a:pPr lvl="1"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				      Load R</a:t>
            </a:r>
            <a:r>
              <a:rPr lang="en-US" sz="2000" baseline="-25000">
                <a:solidFill>
                  <a:srgbClr val="56127A"/>
                </a:solidFill>
                <a:latin typeface="Verdana" charset="0"/>
              </a:rPr>
              <a:t>2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, (X) </a:t>
            </a:r>
          </a:p>
          <a:p>
            <a:pPr lvl="1"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				      Store (X’), R</a:t>
            </a:r>
            <a:r>
              <a:rPr lang="en-US" sz="2000" baseline="-25000">
                <a:solidFill>
                  <a:srgbClr val="56127A"/>
                </a:solidFill>
                <a:latin typeface="Verdana" charset="0"/>
              </a:rPr>
              <a:t>2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 </a:t>
            </a:r>
            <a:r>
              <a:rPr lang="en-US" sz="2000" i="1">
                <a:solidFill>
                  <a:srgbClr val="56127A"/>
                </a:solidFill>
                <a:latin typeface="Verdana" charset="0"/>
              </a:rPr>
              <a:t>(X’= X)</a:t>
            </a:r>
            <a:endParaRPr lang="en-US" sz="2000" i="1">
              <a:solidFill>
                <a:schemeClr val="bg2"/>
              </a:solidFill>
              <a:latin typeface="Verdana" charset="0"/>
            </a:endParaRPr>
          </a:p>
        </p:txBody>
      </p:sp>
      <p:sp>
        <p:nvSpPr>
          <p:cNvPr id="1479684" name="Freeform 4"/>
          <p:cNvSpPr>
            <a:spLocks/>
          </p:cNvSpPr>
          <p:nvPr/>
        </p:nvSpPr>
        <p:spPr bwMode="auto">
          <a:xfrm>
            <a:off x="5097463" y="3479800"/>
            <a:ext cx="185737" cy="342900"/>
          </a:xfrm>
          <a:custGeom>
            <a:avLst/>
            <a:gdLst/>
            <a:ahLst/>
            <a:cxnLst>
              <a:cxn ang="0">
                <a:pos x="85" y="0"/>
              </a:cxn>
              <a:cxn ang="0">
                <a:pos x="5" y="104"/>
              </a:cxn>
              <a:cxn ang="0">
                <a:pos x="117" y="216"/>
              </a:cxn>
            </a:cxnLst>
            <a:rect l="0" t="0" r="r" b="b"/>
            <a:pathLst>
              <a:path w="117" h="216">
                <a:moveTo>
                  <a:pt x="85" y="0"/>
                </a:moveTo>
                <a:cubicBezTo>
                  <a:pt x="42" y="34"/>
                  <a:pt x="0" y="68"/>
                  <a:pt x="5" y="104"/>
                </a:cubicBezTo>
                <a:cubicBezTo>
                  <a:pt x="10" y="140"/>
                  <a:pt x="63" y="178"/>
                  <a:pt x="117" y="216"/>
                </a:cubicBezTo>
              </a:path>
            </a:pathLst>
          </a:custGeom>
          <a:noFill/>
          <a:ln w="28575" cap="flat" cmpd="sng">
            <a:solidFill>
              <a:srgbClr val="008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79685" name="Freeform 5"/>
          <p:cNvSpPr>
            <a:spLocks/>
          </p:cNvSpPr>
          <p:nvPr/>
        </p:nvSpPr>
        <p:spPr bwMode="auto">
          <a:xfrm>
            <a:off x="5097463" y="4114800"/>
            <a:ext cx="185737" cy="342900"/>
          </a:xfrm>
          <a:custGeom>
            <a:avLst/>
            <a:gdLst/>
            <a:ahLst/>
            <a:cxnLst>
              <a:cxn ang="0">
                <a:pos x="85" y="0"/>
              </a:cxn>
              <a:cxn ang="0">
                <a:pos x="5" y="104"/>
              </a:cxn>
              <a:cxn ang="0">
                <a:pos x="117" y="216"/>
              </a:cxn>
            </a:cxnLst>
            <a:rect l="0" t="0" r="r" b="b"/>
            <a:pathLst>
              <a:path w="117" h="216">
                <a:moveTo>
                  <a:pt x="85" y="0"/>
                </a:moveTo>
                <a:cubicBezTo>
                  <a:pt x="42" y="34"/>
                  <a:pt x="0" y="68"/>
                  <a:pt x="5" y="104"/>
                </a:cubicBezTo>
                <a:cubicBezTo>
                  <a:pt x="10" y="140"/>
                  <a:pt x="63" y="178"/>
                  <a:pt x="117" y="216"/>
                </a:cubicBezTo>
              </a:path>
            </a:pathLst>
          </a:custGeom>
          <a:noFill/>
          <a:ln w="28575" cap="flat" cmpd="sng">
            <a:solidFill>
              <a:srgbClr val="008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79686" name="Freeform 6"/>
          <p:cNvSpPr>
            <a:spLocks/>
          </p:cNvSpPr>
          <p:nvPr/>
        </p:nvSpPr>
        <p:spPr bwMode="auto">
          <a:xfrm>
            <a:off x="4957763" y="3810000"/>
            <a:ext cx="185737" cy="342900"/>
          </a:xfrm>
          <a:custGeom>
            <a:avLst/>
            <a:gdLst/>
            <a:ahLst/>
            <a:cxnLst>
              <a:cxn ang="0">
                <a:pos x="85" y="0"/>
              </a:cxn>
              <a:cxn ang="0">
                <a:pos x="5" y="104"/>
              </a:cxn>
              <a:cxn ang="0">
                <a:pos x="117" y="216"/>
              </a:cxn>
            </a:cxnLst>
            <a:rect l="0" t="0" r="r" b="b"/>
            <a:pathLst>
              <a:path w="117" h="216">
                <a:moveTo>
                  <a:pt x="85" y="0"/>
                </a:moveTo>
                <a:cubicBezTo>
                  <a:pt x="42" y="34"/>
                  <a:pt x="0" y="68"/>
                  <a:pt x="5" y="104"/>
                </a:cubicBezTo>
                <a:cubicBezTo>
                  <a:pt x="10" y="140"/>
                  <a:pt x="63" y="178"/>
                  <a:pt x="117" y="216"/>
                </a:cubicBezTo>
              </a:path>
            </a:pathLst>
          </a:cu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79687" name="Freeform 7"/>
          <p:cNvSpPr>
            <a:spLocks/>
          </p:cNvSpPr>
          <p:nvPr/>
        </p:nvSpPr>
        <p:spPr bwMode="auto">
          <a:xfrm>
            <a:off x="1376363" y="3517900"/>
            <a:ext cx="185737" cy="342900"/>
          </a:xfrm>
          <a:custGeom>
            <a:avLst/>
            <a:gdLst/>
            <a:ahLst/>
            <a:cxnLst>
              <a:cxn ang="0">
                <a:pos x="85" y="0"/>
              </a:cxn>
              <a:cxn ang="0">
                <a:pos x="5" y="104"/>
              </a:cxn>
              <a:cxn ang="0">
                <a:pos x="117" y="216"/>
              </a:cxn>
            </a:cxnLst>
            <a:rect l="0" t="0" r="r" b="b"/>
            <a:pathLst>
              <a:path w="117" h="216">
                <a:moveTo>
                  <a:pt x="85" y="0"/>
                </a:moveTo>
                <a:cubicBezTo>
                  <a:pt x="42" y="34"/>
                  <a:pt x="0" y="68"/>
                  <a:pt x="5" y="104"/>
                </a:cubicBezTo>
                <a:cubicBezTo>
                  <a:pt x="10" y="140"/>
                  <a:pt x="63" y="178"/>
                  <a:pt x="117" y="216"/>
                </a:cubicBezTo>
              </a:path>
            </a:pathLst>
          </a:cu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79688" name="Line 8"/>
          <p:cNvSpPr>
            <a:spLocks noChangeShapeType="1"/>
          </p:cNvSpPr>
          <p:nvPr/>
        </p:nvSpPr>
        <p:spPr bwMode="auto">
          <a:xfrm>
            <a:off x="4254500" y="2006600"/>
            <a:ext cx="444500" cy="0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406400" y="4248150"/>
            <a:ext cx="4430713" cy="396875"/>
            <a:chOff x="264" y="3884"/>
            <a:chExt cx="2791" cy="250"/>
          </a:xfrm>
        </p:grpSpPr>
        <p:sp>
          <p:nvSpPr>
            <p:cNvPr id="1479690" name="Line 10"/>
            <p:cNvSpPr>
              <a:spLocks noChangeShapeType="1"/>
            </p:cNvSpPr>
            <p:nvPr/>
          </p:nvSpPr>
          <p:spPr bwMode="auto">
            <a:xfrm>
              <a:off x="264" y="4040"/>
              <a:ext cx="424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79691" name="Text Box 11"/>
            <p:cNvSpPr txBox="1">
              <a:spLocks noChangeArrowheads="1"/>
            </p:cNvSpPr>
            <p:nvPr/>
          </p:nvSpPr>
          <p:spPr bwMode="auto">
            <a:xfrm>
              <a:off x="750" y="3884"/>
              <a:ext cx="230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1" hangingPunct="1">
                <a:spcBef>
                  <a:spcPct val="0"/>
                </a:spcBef>
              </a:pPr>
              <a:r>
                <a:rPr lang="en-US" sz="2000">
                  <a:solidFill>
                    <a:srgbClr val="FF0000"/>
                  </a:solidFill>
                  <a:latin typeface="Verdana" charset="0"/>
                </a:rPr>
                <a:t>additional SC requirements</a:t>
              </a:r>
            </a:p>
          </p:txBody>
        </p:sp>
      </p:grpSp>
      <p:sp>
        <p:nvSpPr>
          <p:cNvPr id="1479692" name="Rectangle 12"/>
          <p:cNvSpPr>
            <a:spLocks noChangeArrowheads="1"/>
          </p:cNvSpPr>
          <p:nvPr/>
        </p:nvSpPr>
        <p:spPr bwMode="auto">
          <a:xfrm>
            <a:off x="1047750" y="4852988"/>
            <a:ext cx="7345363" cy="1308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Does (can) a system with caches or out-of-order </a:t>
            </a:r>
          </a:p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execution capability provide a </a:t>
            </a:r>
            <a:r>
              <a:rPr lang="en-US" sz="2000" i="1">
                <a:latin typeface="Verdana" charset="0"/>
              </a:rPr>
              <a:t>sequentially</a:t>
            </a:r>
            <a:r>
              <a:rPr lang="en-US" sz="2000">
                <a:latin typeface="Verdana" charset="0"/>
              </a:rPr>
              <a:t> </a:t>
            </a:r>
            <a:r>
              <a:rPr lang="en-US" sz="2000" i="1">
                <a:latin typeface="Verdana" charset="0"/>
              </a:rPr>
              <a:t>consistent</a:t>
            </a:r>
            <a:r>
              <a:rPr lang="en-US" sz="2000">
                <a:latin typeface="Verdana" charset="0"/>
              </a:rPr>
              <a:t> </a:t>
            </a:r>
          </a:p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view of the memory ?</a:t>
            </a:r>
          </a:p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					</a:t>
            </a:r>
            <a:r>
              <a:rPr lang="en-US" sz="2000" i="1">
                <a:solidFill>
                  <a:schemeClr val="bg2"/>
                </a:solidFill>
                <a:latin typeface="Verdana" charset="0"/>
              </a:rPr>
              <a:t>more on this later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9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479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9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1479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9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000"/>
                                        <p:tgtEl>
                                          <p:spTgt spid="1479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9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000"/>
                                        <p:tgtEl>
                                          <p:spTgt spid="1479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9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9684" grpId="0" animBg="1"/>
      <p:bldP spid="1479685" grpId="0" animBg="1"/>
      <p:bldP spid="1479686" grpId="0" animBg="1"/>
      <p:bldP spid="1479687" grpId="0" animBg="1"/>
      <p:bldP spid="147969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</p:spPr>
        <p:txBody>
          <a:bodyPr/>
          <a:lstStyle/>
          <a:p>
            <a:fld id="{E6769400-564F-7246-B257-CB016A745043}" type="slidenum">
              <a:rPr lang="en-US"/>
              <a:pPr/>
              <a:t>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481730" name="Rectangle 2"/>
          <p:cNvSpPr>
            <a:spLocks noChangeArrowheads="1"/>
          </p:cNvSpPr>
          <p:nvPr/>
        </p:nvSpPr>
        <p:spPr bwMode="auto">
          <a:xfrm>
            <a:off x="5765800" y="3468687"/>
            <a:ext cx="3225800" cy="1892300"/>
          </a:xfrm>
          <a:prstGeom prst="rect">
            <a:avLst/>
          </a:prstGeom>
          <a:solidFill>
            <a:srgbClr val="CFBDC8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1731" name="Rectangle 3"/>
          <p:cNvSpPr>
            <a:spLocks noGrp="1" noChangeArrowheads="1"/>
          </p:cNvSpPr>
          <p:nvPr>
            <p:ph type="title"/>
          </p:nvPr>
        </p:nvSpPr>
        <p:spPr>
          <a:xfrm>
            <a:off x="238125" y="152400"/>
            <a:ext cx="7648575" cy="831850"/>
          </a:xfrm>
        </p:spPr>
        <p:txBody>
          <a:bodyPr/>
          <a:lstStyle/>
          <a:p>
            <a:r>
              <a:rPr lang="en-US"/>
              <a:t>Multiple Consumer Example</a:t>
            </a:r>
          </a:p>
        </p:txBody>
      </p:sp>
      <p:sp>
        <p:nvSpPr>
          <p:cNvPr id="1481732" name="Text Box 4"/>
          <p:cNvSpPr txBox="1">
            <a:spLocks noChangeArrowheads="1"/>
          </p:cNvSpPr>
          <p:nvPr/>
        </p:nvSpPr>
        <p:spPr bwMode="auto">
          <a:xfrm>
            <a:off x="388938" y="3262312"/>
            <a:ext cx="3382962" cy="16160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Producer posting Item x:</a:t>
            </a:r>
          </a:p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	Load R</a:t>
            </a:r>
            <a:r>
              <a:rPr lang="en-US" sz="2000" baseline="-25000">
                <a:solidFill>
                  <a:srgbClr val="56127A"/>
                </a:solidFill>
                <a:latin typeface="Verdana" charset="0"/>
              </a:rPr>
              <a:t>tail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, (tail)</a:t>
            </a:r>
          </a:p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	Store (R</a:t>
            </a:r>
            <a:r>
              <a:rPr lang="en-US" sz="2000" baseline="-25000">
                <a:solidFill>
                  <a:srgbClr val="56127A"/>
                </a:solidFill>
                <a:latin typeface="Verdana" charset="0"/>
              </a:rPr>
              <a:t>tail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), x</a:t>
            </a:r>
          </a:p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	R</a:t>
            </a:r>
            <a:r>
              <a:rPr lang="en-US" sz="2000" baseline="-25000">
                <a:solidFill>
                  <a:srgbClr val="56127A"/>
                </a:solidFill>
                <a:latin typeface="Verdana" charset="0"/>
              </a:rPr>
              <a:t>tail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=R</a:t>
            </a:r>
            <a:r>
              <a:rPr lang="en-US" sz="2000" baseline="-25000">
                <a:solidFill>
                  <a:srgbClr val="56127A"/>
                </a:solidFill>
                <a:latin typeface="Verdana" charset="0"/>
              </a:rPr>
              <a:t>tail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+1</a:t>
            </a:r>
          </a:p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	Store (tail), R</a:t>
            </a:r>
            <a:r>
              <a:rPr lang="en-US" sz="2000" baseline="-25000">
                <a:solidFill>
                  <a:srgbClr val="56127A"/>
                </a:solidFill>
                <a:latin typeface="Verdana" charset="0"/>
              </a:rPr>
              <a:t>tail</a:t>
            </a:r>
            <a:endParaRPr lang="en-US" sz="2000">
              <a:solidFill>
                <a:srgbClr val="56127A"/>
              </a:solidFill>
              <a:latin typeface="Verdana" charset="0"/>
            </a:endParaRPr>
          </a:p>
        </p:txBody>
      </p:sp>
      <p:sp>
        <p:nvSpPr>
          <p:cNvPr id="1481733" name="Text Box 5"/>
          <p:cNvSpPr txBox="1">
            <a:spLocks noChangeArrowheads="1"/>
          </p:cNvSpPr>
          <p:nvPr/>
        </p:nvSpPr>
        <p:spPr bwMode="auto">
          <a:xfrm>
            <a:off x="4897438" y="3148012"/>
            <a:ext cx="4010025" cy="25304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Consumer:</a:t>
            </a:r>
          </a:p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	Load R</a:t>
            </a:r>
            <a:r>
              <a:rPr lang="en-US" sz="2000" baseline="-25000">
                <a:solidFill>
                  <a:srgbClr val="56127A"/>
                </a:solidFill>
                <a:latin typeface="Verdana" charset="0"/>
              </a:rPr>
              <a:t>head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, (head)</a:t>
            </a:r>
          </a:p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spin:	Load R</a:t>
            </a:r>
            <a:r>
              <a:rPr lang="en-US" sz="2000" baseline="-25000">
                <a:solidFill>
                  <a:srgbClr val="56127A"/>
                </a:solidFill>
                <a:latin typeface="Verdana" charset="0"/>
              </a:rPr>
              <a:t>tail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, (tail)</a:t>
            </a:r>
          </a:p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	if R</a:t>
            </a:r>
            <a:r>
              <a:rPr lang="en-US" sz="2000" baseline="-25000">
                <a:solidFill>
                  <a:srgbClr val="56127A"/>
                </a:solidFill>
                <a:latin typeface="Verdana" charset="0"/>
              </a:rPr>
              <a:t>head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==R</a:t>
            </a:r>
            <a:r>
              <a:rPr lang="en-US" sz="2000" baseline="-25000">
                <a:solidFill>
                  <a:srgbClr val="56127A"/>
                </a:solidFill>
                <a:latin typeface="Verdana" charset="0"/>
              </a:rPr>
              <a:t>tail 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goto spin</a:t>
            </a:r>
          </a:p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	Load R, (R</a:t>
            </a:r>
            <a:r>
              <a:rPr lang="en-US" sz="2000" baseline="-25000">
                <a:solidFill>
                  <a:srgbClr val="56127A"/>
                </a:solidFill>
                <a:latin typeface="Verdana" charset="0"/>
              </a:rPr>
              <a:t>head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)</a:t>
            </a:r>
          </a:p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	R</a:t>
            </a:r>
            <a:r>
              <a:rPr lang="en-US" sz="2000" baseline="-25000">
                <a:solidFill>
                  <a:srgbClr val="56127A"/>
                </a:solidFill>
                <a:latin typeface="Verdana" charset="0"/>
              </a:rPr>
              <a:t>head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=R</a:t>
            </a:r>
            <a:r>
              <a:rPr lang="en-US" sz="2000" baseline="-25000">
                <a:solidFill>
                  <a:srgbClr val="56127A"/>
                </a:solidFill>
                <a:latin typeface="Verdana" charset="0"/>
              </a:rPr>
              <a:t>head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+1</a:t>
            </a:r>
          </a:p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	Store (head), R</a:t>
            </a:r>
            <a:r>
              <a:rPr lang="en-US" sz="2000" baseline="-25000">
                <a:solidFill>
                  <a:srgbClr val="56127A"/>
                </a:solidFill>
                <a:latin typeface="Verdana" charset="0"/>
              </a:rPr>
              <a:t>head</a:t>
            </a:r>
            <a:endParaRPr lang="en-US" sz="2000">
              <a:solidFill>
                <a:srgbClr val="56127A"/>
              </a:solidFill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	process(R)</a:t>
            </a:r>
          </a:p>
        </p:txBody>
      </p:sp>
      <p:sp>
        <p:nvSpPr>
          <p:cNvPr id="1481734" name="Text Box 6"/>
          <p:cNvSpPr txBox="1">
            <a:spLocks noChangeArrowheads="1"/>
          </p:cNvSpPr>
          <p:nvPr/>
        </p:nvSpPr>
        <p:spPr bwMode="auto">
          <a:xfrm>
            <a:off x="4889500" y="5827712"/>
            <a:ext cx="4022725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 i="1">
                <a:latin typeface="Verdana" charset="0"/>
              </a:rPr>
              <a:t>What is wrong with this code?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352425" y="4637087"/>
            <a:ext cx="5413375" cy="1530350"/>
            <a:chOff x="222" y="3080"/>
            <a:chExt cx="3410" cy="964"/>
          </a:xfrm>
        </p:grpSpPr>
        <p:sp>
          <p:nvSpPr>
            <p:cNvPr id="1481736" name="Text Box 8"/>
            <p:cNvSpPr txBox="1">
              <a:spLocks noChangeArrowheads="1"/>
            </p:cNvSpPr>
            <p:nvPr/>
          </p:nvSpPr>
          <p:spPr bwMode="auto">
            <a:xfrm>
              <a:off x="222" y="3404"/>
              <a:ext cx="2800" cy="640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l" eaLnBrk="1" hangingPunct="1">
                <a:spcBef>
                  <a:spcPct val="0"/>
                </a:spcBef>
              </a:pPr>
              <a:r>
                <a:rPr lang="en-US" sz="2000" i="1">
                  <a:latin typeface="Verdana" charset="0"/>
                </a:rPr>
                <a:t>Critical section:</a:t>
              </a:r>
            </a:p>
            <a:p>
              <a:pPr algn="l" eaLnBrk="1" hangingPunct="1">
                <a:spcBef>
                  <a:spcPct val="0"/>
                </a:spcBef>
              </a:pPr>
              <a:r>
                <a:rPr lang="en-US" sz="2000" i="1">
                  <a:latin typeface="Verdana" charset="0"/>
                </a:rPr>
                <a:t>Needs to be executed atomically by one consumer </a:t>
              </a:r>
              <a:r>
                <a:rPr lang="en-US" sz="2000" i="1">
                  <a:latin typeface="Verdana" charset="0"/>
                  <a:sym typeface="Symbol" charset="2"/>
                </a:rPr>
                <a:t></a:t>
              </a:r>
              <a:r>
                <a:rPr lang="en-US" sz="2000" i="1">
                  <a:latin typeface="Verdana" charset="0"/>
                </a:rPr>
                <a:t> locks</a:t>
              </a:r>
            </a:p>
          </p:txBody>
        </p:sp>
        <p:sp>
          <p:nvSpPr>
            <p:cNvPr id="1481737" name="Line 9"/>
            <p:cNvSpPr>
              <a:spLocks noChangeShapeType="1"/>
            </p:cNvSpPr>
            <p:nvPr/>
          </p:nvSpPr>
          <p:spPr bwMode="auto">
            <a:xfrm flipV="1">
              <a:off x="3016" y="3080"/>
              <a:ext cx="616" cy="32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1397000" y="1106487"/>
            <a:ext cx="7038975" cy="1993900"/>
            <a:chOff x="880" y="856"/>
            <a:chExt cx="4434" cy="1256"/>
          </a:xfrm>
        </p:grpSpPr>
        <p:grpSp>
          <p:nvGrpSpPr>
            <p:cNvPr id="4" name="Group 11"/>
            <p:cNvGrpSpPr>
              <a:grpSpLocks/>
            </p:cNvGrpSpPr>
            <p:nvPr/>
          </p:nvGrpSpPr>
          <p:grpSpPr bwMode="auto">
            <a:xfrm>
              <a:off x="1752" y="856"/>
              <a:ext cx="1488" cy="1256"/>
              <a:chOff x="1752" y="856"/>
              <a:chExt cx="1488" cy="1256"/>
            </a:xfrm>
          </p:grpSpPr>
          <p:sp>
            <p:nvSpPr>
              <p:cNvPr id="1481740" name="Rectangle 12"/>
              <p:cNvSpPr>
                <a:spLocks noChangeArrowheads="1"/>
              </p:cNvSpPr>
              <p:nvPr/>
            </p:nvSpPr>
            <p:spPr bwMode="auto">
              <a:xfrm>
                <a:off x="1752" y="856"/>
                <a:ext cx="1488" cy="1256"/>
              </a:xfrm>
              <a:prstGeom prst="rect">
                <a:avLst/>
              </a:prstGeom>
              <a:solidFill>
                <a:schemeClr val="accent1"/>
              </a:solidFill>
              <a:ln w="3175">
                <a:solidFill>
                  <a:srgbClr val="FF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81741" name="Rectangle 13" descr="75%"/>
              <p:cNvSpPr>
                <a:spLocks noChangeArrowheads="1"/>
              </p:cNvSpPr>
              <p:nvPr/>
            </p:nvSpPr>
            <p:spPr bwMode="auto">
              <a:xfrm>
                <a:off x="2328" y="1488"/>
                <a:ext cx="480" cy="528"/>
              </a:xfrm>
              <a:prstGeom prst="rect">
                <a:avLst/>
              </a:prstGeom>
              <a:pattFill prst="pct75">
                <a:fgClr>
                  <a:srgbClr val="FF0000"/>
                </a:fgClr>
                <a:bgClr>
                  <a:srgbClr val="FFFFFF"/>
                </a:bgClr>
              </a:pattFill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81742" name="Line 14"/>
              <p:cNvSpPr>
                <a:spLocks noChangeShapeType="1"/>
              </p:cNvSpPr>
              <p:nvPr/>
            </p:nvSpPr>
            <p:spPr bwMode="auto">
              <a:xfrm>
                <a:off x="1992" y="1488"/>
                <a:ext cx="1056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81743" name="Line 15"/>
              <p:cNvSpPr>
                <a:spLocks noChangeShapeType="1"/>
              </p:cNvSpPr>
              <p:nvPr/>
            </p:nvSpPr>
            <p:spPr bwMode="auto">
              <a:xfrm>
                <a:off x="1992" y="2016"/>
                <a:ext cx="1056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81744" name="Line 16"/>
              <p:cNvSpPr>
                <a:spLocks noChangeShapeType="1"/>
              </p:cNvSpPr>
              <p:nvPr/>
            </p:nvSpPr>
            <p:spPr bwMode="auto">
              <a:xfrm>
                <a:off x="2328" y="1488"/>
                <a:ext cx="0" cy="528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81745" name="Line 17"/>
              <p:cNvSpPr>
                <a:spLocks noChangeShapeType="1"/>
              </p:cNvSpPr>
              <p:nvPr/>
            </p:nvSpPr>
            <p:spPr bwMode="auto">
              <a:xfrm>
                <a:off x="2424" y="1488"/>
                <a:ext cx="0" cy="528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81746" name="Line 18"/>
              <p:cNvSpPr>
                <a:spLocks noChangeShapeType="1"/>
              </p:cNvSpPr>
              <p:nvPr/>
            </p:nvSpPr>
            <p:spPr bwMode="auto">
              <a:xfrm>
                <a:off x="2520" y="1488"/>
                <a:ext cx="0" cy="528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81747" name="Line 19"/>
              <p:cNvSpPr>
                <a:spLocks noChangeShapeType="1"/>
              </p:cNvSpPr>
              <p:nvPr/>
            </p:nvSpPr>
            <p:spPr bwMode="auto">
              <a:xfrm>
                <a:off x="2616" y="1488"/>
                <a:ext cx="0" cy="528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81748" name="Line 20"/>
              <p:cNvSpPr>
                <a:spLocks noChangeShapeType="1"/>
              </p:cNvSpPr>
              <p:nvPr/>
            </p:nvSpPr>
            <p:spPr bwMode="auto">
              <a:xfrm>
                <a:off x="2712" y="1488"/>
                <a:ext cx="0" cy="528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81749" name="Line 21"/>
              <p:cNvSpPr>
                <a:spLocks noChangeShapeType="1"/>
              </p:cNvSpPr>
              <p:nvPr/>
            </p:nvSpPr>
            <p:spPr bwMode="auto">
              <a:xfrm>
                <a:off x="2808" y="1488"/>
                <a:ext cx="0" cy="528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81750" name="Rectangle 22"/>
              <p:cNvSpPr>
                <a:spLocks noChangeArrowheads="1"/>
              </p:cNvSpPr>
              <p:nvPr/>
            </p:nvSpPr>
            <p:spPr bwMode="auto">
              <a:xfrm>
                <a:off x="1896" y="912"/>
                <a:ext cx="384" cy="24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2000">
                    <a:latin typeface="Verdana" charset="0"/>
                  </a:rPr>
                  <a:t>tail</a:t>
                </a:r>
              </a:p>
            </p:txBody>
          </p:sp>
          <p:sp>
            <p:nvSpPr>
              <p:cNvPr id="1481751" name="Line 23"/>
              <p:cNvSpPr>
                <a:spLocks noChangeShapeType="1"/>
              </p:cNvSpPr>
              <p:nvPr/>
            </p:nvSpPr>
            <p:spPr bwMode="auto">
              <a:xfrm>
                <a:off x="2088" y="1152"/>
                <a:ext cx="192" cy="33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81752" name="Rectangle 24"/>
              <p:cNvSpPr>
                <a:spLocks noChangeArrowheads="1"/>
              </p:cNvSpPr>
              <p:nvPr/>
            </p:nvSpPr>
            <p:spPr bwMode="auto">
              <a:xfrm>
                <a:off x="2736" y="912"/>
                <a:ext cx="440" cy="24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2000">
                    <a:latin typeface="Verdana" charset="0"/>
                  </a:rPr>
                  <a:t>head</a:t>
                </a:r>
              </a:p>
            </p:txBody>
          </p:sp>
          <p:sp>
            <p:nvSpPr>
              <p:cNvPr id="1481753" name="Line 25"/>
              <p:cNvSpPr>
                <a:spLocks noChangeShapeType="1"/>
              </p:cNvSpPr>
              <p:nvPr/>
            </p:nvSpPr>
            <p:spPr bwMode="auto">
              <a:xfrm>
                <a:off x="2232" y="1488"/>
                <a:ext cx="0" cy="528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81754" name="Line 26"/>
              <p:cNvSpPr>
                <a:spLocks noChangeShapeType="1"/>
              </p:cNvSpPr>
              <p:nvPr/>
            </p:nvSpPr>
            <p:spPr bwMode="auto">
              <a:xfrm flipH="1">
                <a:off x="2760" y="1152"/>
                <a:ext cx="192" cy="33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" name="Group 27"/>
            <p:cNvGrpSpPr>
              <a:grpSpLocks/>
            </p:cNvGrpSpPr>
            <p:nvPr/>
          </p:nvGrpSpPr>
          <p:grpSpPr bwMode="auto">
            <a:xfrm>
              <a:off x="880" y="864"/>
              <a:ext cx="736" cy="924"/>
              <a:chOff x="880" y="864"/>
              <a:chExt cx="736" cy="924"/>
            </a:xfrm>
          </p:grpSpPr>
          <p:sp>
            <p:nvSpPr>
              <p:cNvPr id="1481756" name="Oval 28"/>
              <p:cNvSpPr>
                <a:spLocks noChangeArrowheads="1"/>
              </p:cNvSpPr>
              <p:nvPr/>
            </p:nvSpPr>
            <p:spPr bwMode="auto">
              <a:xfrm>
                <a:off x="880" y="864"/>
                <a:ext cx="736" cy="609"/>
              </a:xfrm>
              <a:prstGeom prst="ellipse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800">
                    <a:latin typeface="Verdana" charset="0"/>
                  </a:rPr>
                  <a:t>Producer</a:t>
                </a:r>
              </a:p>
            </p:txBody>
          </p:sp>
          <p:sp>
            <p:nvSpPr>
              <p:cNvPr id="1481757" name="Rectangle 29"/>
              <p:cNvSpPr>
                <a:spLocks noChangeArrowheads="1"/>
              </p:cNvSpPr>
              <p:nvPr/>
            </p:nvSpPr>
            <p:spPr bwMode="auto">
              <a:xfrm>
                <a:off x="978" y="1541"/>
                <a:ext cx="507" cy="247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sz="1800">
                    <a:latin typeface="Verdana" charset="0"/>
                  </a:rPr>
                  <a:t>  R</a:t>
                </a:r>
                <a:r>
                  <a:rPr lang="en-US" sz="1800" baseline="-25000">
                    <a:latin typeface="Verdana" charset="0"/>
                  </a:rPr>
                  <a:t>tail</a:t>
                </a:r>
              </a:p>
            </p:txBody>
          </p:sp>
        </p:grpSp>
        <p:grpSp>
          <p:nvGrpSpPr>
            <p:cNvPr id="6" name="Group 30"/>
            <p:cNvGrpSpPr>
              <a:grpSpLocks/>
            </p:cNvGrpSpPr>
            <p:nvPr/>
          </p:nvGrpSpPr>
          <p:grpSpPr bwMode="auto">
            <a:xfrm>
              <a:off x="3440" y="857"/>
              <a:ext cx="1874" cy="556"/>
              <a:chOff x="3416" y="857"/>
              <a:chExt cx="1874" cy="556"/>
            </a:xfrm>
          </p:grpSpPr>
          <p:sp>
            <p:nvSpPr>
              <p:cNvPr id="1481759" name="Oval 31"/>
              <p:cNvSpPr>
                <a:spLocks noChangeArrowheads="1"/>
              </p:cNvSpPr>
              <p:nvPr/>
            </p:nvSpPr>
            <p:spPr bwMode="auto">
              <a:xfrm>
                <a:off x="3416" y="864"/>
                <a:ext cx="787" cy="549"/>
              </a:xfrm>
              <a:prstGeom prst="ellipse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spcBef>
                    <a:spcPct val="0"/>
                  </a:spcBef>
                </a:pPr>
                <a:endParaRPr lang="en-US" sz="1800">
                  <a:latin typeface="Verdana" charset="0"/>
                </a:endParaRPr>
              </a:p>
              <a:p>
                <a:pPr>
                  <a:spcBef>
                    <a:spcPct val="0"/>
                  </a:spcBef>
                </a:pPr>
                <a:r>
                  <a:rPr lang="en-US" sz="1800">
                    <a:latin typeface="Verdana" charset="0"/>
                  </a:rPr>
                  <a:t>Consumer</a:t>
                </a:r>
              </a:p>
              <a:p>
                <a:pPr>
                  <a:spcBef>
                    <a:spcPct val="0"/>
                  </a:spcBef>
                </a:pPr>
                <a:r>
                  <a:rPr lang="en-US" sz="1800">
                    <a:latin typeface="Verdana" charset="0"/>
                  </a:rPr>
                  <a:t>1</a:t>
                </a:r>
              </a:p>
            </p:txBody>
          </p:sp>
          <p:grpSp>
            <p:nvGrpSpPr>
              <p:cNvPr id="7" name="Group 32"/>
              <p:cNvGrpSpPr>
                <a:grpSpLocks/>
              </p:cNvGrpSpPr>
              <p:nvPr/>
            </p:nvGrpSpPr>
            <p:grpSpPr bwMode="auto">
              <a:xfrm>
                <a:off x="4300" y="857"/>
                <a:ext cx="990" cy="527"/>
                <a:chOff x="4300" y="857"/>
                <a:chExt cx="990" cy="527"/>
              </a:xfrm>
            </p:grpSpPr>
            <p:sp>
              <p:nvSpPr>
                <p:cNvPr id="1481761" name="Rectangle 33"/>
                <p:cNvSpPr>
                  <a:spLocks noChangeArrowheads="1"/>
                </p:cNvSpPr>
                <p:nvPr/>
              </p:nvSpPr>
              <p:spPr bwMode="auto">
                <a:xfrm>
                  <a:off x="4805" y="857"/>
                  <a:ext cx="485" cy="247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1800">
                      <a:latin typeface="Verdana" charset="0"/>
                    </a:rPr>
                    <a:t>  R   </a:t>
                  </a:r>
                  <a:endParaRPr lang="en-US" sz="1800" baseline="-25000">
                    <a:latin typeface="Verdana" charset="0"/>
                  </a:endParaRPr>
                </a:p>
              </p:txBody>
            </p:sp>
            <p:grpSp>
              <p:nvGrpSpPr>
                <p:cNvPr id="8" name="Group 34"/>
                <p:cNvGrpSpPr>
                  <a:grpSpLocks/>
                </p:cNvGrpSpPr>
                <p:nvPr/>
              </p:nvGrpSpPr>
              <p:grpSpPr bwMode="auto">
                <a:xfrm>
                  <a:off x="4300" y="857"/>
                  <a:ext cx="471" cy="527"/>
                  <a:chOff x="4300" y="857"/>
                  <a:chExt cx="471" cy="527"/>
                </a:xfrm>
              </p:grpSpPr>
              <p:sp>
                <p:nvSpPr>
                  <p:cNvPr id="1481763" name="Rectangle 35"/>
                  <p:cNvSpPr>
                    <a:spLocks noChangeArrowheads="1"/>
                  </p:cNvSpPr>
                  <p:nvPr/>
                </p:nvSpPr>
                <p:spPr bwMode="auto">
                  <a:xfrm>
                    <a:off x="4300" y="857"/>
                    <a:ext cx="471" cy="247"/>
                  </a:xfrm>
                  <a:prstGeom prst="rect">
                    <a:avLst/>
                  </a:prstGeom>
                  <a:noFill/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>
                    <a:prstTxWarp prst="textNoShape">
                      <a:avLst/>
                    </a:prstTxWarp>
                    <a:spAutoFit/>
                  </a:bodyPr>
                  <a:lstStyle/>
                  <a:p>
                    <a:pPr algn="l">
                      <a:spcBef>
                        <a:spcPct val="0"/>
                      </a:spcBef>
                    </a:pPr>
                    <a:r>
                      <a:rPr lang="en-US" sz="1800">
                        <a:latin typeface="Verdana" charset="0"/>
                      </a:rPr>
                      <a:t>R</a:t>
                    </a:r>
                    <a:r>
                      <a:rPr lang="en-US" sz="1800" baseline="-25000">
                        <a:latin typeface="Verdana" charset="0"/>
                      </a:rPr>
                      <a:t>head</a:t>
                    </a:r>
                  </a:p>
                </p:txBody>
              </p:sp>
              <p:sp>
                <p:nvSpPr>
                  <p:cNvPr id="1481764" name="Rectangle 36"/>
                  <p:cNvSpPr>
                    <a:spLocks noChangeArrowheads="1"/>
                  </p:cNvSpPr>
                  <p:nvPr/>
                </p:nvSpPr>
                <p:spPr bwMode="auto">
                  <a:xfrm>
                    <a:off x="4300" y="1137"/>
                    <a:ext cx="471" cy="247"/>
                  </a:xfrm>
                  <a:prstGeom prst="rect">
                    <a:avLst/>
                  </a:prstGeom>
                  <a:noFill/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>
                    <a:prstTxWarp prst="textNoShape">
                      <a:avLst/>
                    </a:prstTxWarp>
                    <a:spAutoFit/>
                  </a:bodyPr>
                  <a:lstStyle/>
                  <a:p>
                    <a:pPr algn="l">
                      <a:spcBef>
                        <a:spcPct val="0"/>
                      </a:spcBef>
                    </a:pPr>
                    <a:r>
                      <a:rPr lang="en-US" sz="1800">
                        <a:latin typeface="Verdana" charset="0"/>
                      </a:rPr>
                      <a:t>R</a:t>
                    </a:r>
                    <a:r>
                      <a:rPr lang="en-US" sz="1800" baseline="-25000">
                        <a:latin typeface="Verdana" charset="0"/>
                      </a:rPr>
                      <a:t>tail   </a:t>
                    </a:r>
                  </a:p>
                </p:txBody>
              </p:sp>
            </p:grpSp>
          </p:grpSp>
        </p:grpSp>
        <p:grpSp>
          <p:nvGrpSpPr>
            <p:cNvPr id="9" name="Group 37"/>
            <p:cNvGrpSpPr>
              <a:grpSpLocks/>
            </p:cNvGrpSpPr>
            <p:nvPr/>
          </p:nvGrpSpPr>
          <p:grpSpPr bwMode="auto">
            <a:xfrm>
              <a:off x="3440" y="1505"/>
              <a:ext cx="1874" cy="556"/>
              <a:chOff x="3416" y="857"/>
              <a:chExt cx="1874" cy="556"/>
            </a:xfrm>
          </p:grpSpPr>
          <p:sp>
            <p:nvSpPr>
              <p:cNvPr id="1481766" name="Oval 38"/>
              <p:cNvSpPr>
                <a:spLocks noChangeArrowheads="1"/>
              </p:cNvSpPr>
              <p:nvPr/>
            </p:nvSpPr>
            <p:spPr bwMode="auto">
              <a:xfrm>
                <a:off x="3416" y="864"/>
                <a:ext cx="787" cy="549"/>
              </a:xfrm>
              <a:prstGeom prst="ellipse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spcBef>
                    <a:spcPct val="0"/>
                  </a:spcBef>
                </a:pPr>
                <a:endParaRPr lang="en-US" sz="1800">
                  <a:latin typeface="Verdana" charset="0"/>
                </a:endParaRPr>
              </a:p>
              <a:p>
                <a:pPr>
                  <a:spcBef>
                    <a:spcPct val="0"/>
                  </a:spcBef>
                </a:pPr>
                <a:r>
                  <a:rPr lang="en-US" sz="1800">
                    <a:latin typeface="Verdana" charset="0"/>
                  </a:rPr>
                  <a:t>Consumer</a:t>
                </a:r>
              </a:p>
              <a:p>
                <a:pPr>
                  <a:spcBef>
                    <a:spcPct val="0"/>
                  </a:spcBef>
                </a:pPr>
                <a:r>
                  <a:rPr lang="en-US" sz="1800">
                    <a:latin typeface="Verdana" charset="0"/>
                  </a:rPr>
                  <a:t>2</a:t>
                </a:r>
              </a:p>
            </p:txBody>
          </p:sp>
          <p:grpSp>
            <p:nvGrpSpPr>
              <p:cNvPr id="10" name="Group 39"/>
              <p:cNvGrpSpPr>
                <a:grpSpLocks/>
              </p:cNvGrpSpPr>
              <p:nvPr/>
            </p:nvGrpSpPr>
            <p:grpSpPr bwMode="auto">
              <a:xfrm>
                <a:off x="4300" y="857"/>
                <a:ext cx="990" cy="527"/>
                <a:chOff x="4300" y="857"/>
                <a:chExt cx="990" cy="527"/>
              </a:xfrm>
            </p:grpSpPr>
            <p:sp>
              <p:nvSpPr>
                <p:cNvPr id="1481768" name="Rectangle 40"/>
                <p:cNvSpPr>
                  <a:spLocks noChangeArrowheads="1"/>
                </p:cNvSpPr>
                <p:nvPr/>
              </p:nvSpPr>
              <p:spPr bwMode="auto">
                <a:xfrm>
                  <a:off x="4805" y="857"/>
                  <a:ext cx="485" cy="247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1800">
                      <a:latin typeface="Verdana" charset="0"/>
                    </a:rPr>
                    <a:t>  R   </a:t>
                  </a:r>
                  <a:endParaRPr lang="en-US" sz="1800" baseline="-25000">
                    <a:latin typeface="Verdana" charset="0"/>
                  </a:endParaRPr>
                </a:p>
              </p:txBody>
            </p:sp>
            <p:grpSp>
              <p:nvGrpSpPr>
                <p:cNvPr id="11" name="Group 41"/>
                <p:cNvGrpSpPr>
                  <a:grpSpLocks/>
                </p:cNvGrpSpPr>
                <p:nvPr/>
              </p:nvGrpSpPr>
              <p:grpSpPr bwMode="auto">
                <a:xfrm>
                  <a:off x="4300" y="857"/>
                  <a:ext cx="471" cy="527"/>
                  <a:chOff x="4300" y="857"/>
                  <a:chExt cx="471" cy="527"/>
                </a:xfrm>
              </p:grpSpPr>
              <p:sp>
                <p:nvSpPr>
                  <p:cNvPr id="1481770" name="Rectangle 42"/>
                  <p:cNvSpPr>
                    <a:spLocks noChangeArrowheads="1"/>
                  </p:cNvSpPr>
                  <p:nvPr/>
                </p:nvSpPr>
                <p:spPr bwMode="auto">
                  <a:xfrm>
                    <a:off x="4300" y="857"/>
                    <a:ext cx="471" cy="247"/>
                  </a:xfrm>
                  <a:prstGeom prst="rect">
                    <a:avLst/>
                  </a:prstGeom>
                  <a:noFill/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>
                    <a:prstTxWarp prst="textNoShape">
                      <a:avLst/>
                    </a:prstTxWarp>
                    <a:spAutoFit/>
                  </a:bodyPr>
                  <a:lstStyle/>
                  <a:p>
                    <a:pPr algn="l">
                      <a:spcBef>
                        <a:spcPct val="0"/>
                      </a:spcBef>
                    </a:pPr>
                    <a:r>
                      <a:rPr lang="en-US" sz="1800">
                        <a:latin typeface="Verdana" charset="0"/>
                      </a:rPr>
                      <a:t>R</a:t>
                    </a:r>
                    <a:r>
                      <a:rPr lang="en-US" sz="1800" baseline="-25000">
                        <a:latin typeface="Verdana" charset="0"/>
                      </a:rPr>
                      <a:t>head</a:t>
                    </a:r>
                  </a:p>
                </p:txBody>
              </p:sp>
              <p:sp>
                <p:nvSpPr>
                  <p:cNvPr id="1481771" name="Rectangle 43"/>
                  <p:cNvSpPr>
                    <a:spLocks noChangeArrowheads="1"/>
                  </p:cNvSpPr>
                  <p:nvPr/>
                </p:nvSpPr>
                <p:spPr bwMode="auto">
                  <a:xfrm>
                    <a:off x="4300" y="1137"/>
                    <a:ext cx="471" cy="247"/>
                  </a:xfrm>
                  <a:prstGeom prst="rect">
                    <a:avLst/>
                  </a:prstGeom>
                  <a:noFill/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>
                    <a:prstTxWarp prst="textNoShape">
                      <a:avLst/>
                    </a:prstTxWarp>
                    <a:spAutoFit/>
                  </a:bodyPr>
                  <a:lstStyle/>
                  <a:p>
                    <a:pPr algn="l">
                      <a:spcBef>
                        <a:spcPct val="0"/>
                      </a:spcBef>
                    </a:pPr>
                    <a:r>
                      <a:rPr lang="en-US" sz="1800">
                        <a:latin typeface="Verdana" charset="0"/>
                      </a:rPr>
                      <a:t>R</a:t>
                    </a:r>
                    <a:r>
                      <a:rPr lang="en-US" sz="1800" baseline="-25000">
                        <a:latin typeface="Verdana" charset="0"/>
                      </a:rPr>
                      <a:t>tail   </a:t>
                    </a:r>
                  </a:p>
                </p:txBody>
              </p:sp>
            </p:grpSp>
          </p:grp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81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1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481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1730" grpId="0" animBg="1"/>
      <p:bldP spid="1481734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</p:spPr>
        <p:txBody>
          <a:bodyPr/>
          <a:lstStyle/>
          <a:p>
            <a:fld id="{67A63265-B366-514C-9027-2F5638CB5126}" type="slidenum">
              <a:rPr lang="en-US"/>
              <a:pPr/>
              <a:t>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483778" name="Rectangle 2"/>
          <p:cNvSpPr>
            <a:spLocks noGrp="1" noChangeArrowheads="1"/>
          </p:cNvSpPr>
          <p:nvPr>
            <p:ph type="title"/>
          </p:nvPr>
        </p:nvSpPr>
        <p:spPr>
          <a:xfrm>
            <a:off x="266700" y="76200"/>
            <a:ext cx="7162800" cy="889000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Locks or Semaphores</a:t>
            </a:r>
            <a:r>
              <a:rPr lang="en-US" sz="2000"/>
              <a:t/>
            </a:r>
            <a:br>
              <a:rPr lang="en-US" sz="2000"/>
            </a:br>
            <a:r>
              <a:rPr lang="en-US" sz="2000" i="1"/>
              <a:t>E. W. Dijkstra, 1965</a:t>
            </a:r>
          </a:p>
        </p:txBody>
      </p:sp>
      <p:sp>
        <p:nvSpPr>
          <p:cNvPr id="1483779" name="Rectangle 3"/>
          <p:cNvSpPr>
            <a:spLocks noChangeArrowheads="1"/>
          </p:cNvSpPr>
          <p:nvPr/>
        </p:nvSpPr>
        <p:spPr bwMode="auto">
          <a:xfrm>
            <a:off x="877888" y="1133475"/>
            <a:ext cx="7496175" cy="3441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A </a:t>
            </a:r>
            <a:r>
              <a:rPr lang="en-US" sz="2000" i="1">
                <a:latin typeface="Verdana" charset="0"/>
              </a:rPr>
              <a:t>semaphore</a:t>
            </a:r>
            <a:r>
              <a:rPr lang="en-US" sz="2000">
                <a:latin typeface="Verdana" charset="0"/>
              </a:rPr>
              <a:t> is a non-negative integer, with the</a:t>
            </a:r>
          </a:p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following operations:</a:t>
            </a:r>
          </a:p>
          <a:p>
            <a:pPr algn="l">
              <a:spcBef>
                <a:spcPct val="0"/>
              </a:spcBef>
            </a:pPr>
            <a:endParaRPr lang="en-US" sz="2000" i="1">
              <a:latin typeface="Verdana" charset="0"/>
            </a:endParaRPr>
          </a:p>
          <a:p>
            <a:pPr lvl="1"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P(s): </a:t>
            </a:r>
            <a:r>
              <a:rPr lang="en-US" sz="2000" i="1">
                <a:solidFill>
                  <a:srgbClr val="56127A"/>
                </a:solidFill>
                <a:latin typeface="Verdana" charset="0"/>
              </a:rPr>
              <a:t>if s&gt;0, decrement s by 1, otherwise wait</a:t>
            </a:r>
          </a:p>
          <a:p>
            <a:pPr lvl="1" algn="l">
              <a:spcBef>
                <a:spcPct val="0"/>
              </a:spcBef>
            </a:pPr>
            <a:endParaRPr lang="en-US" sz="2000">
              <a:solidFill>
                <a:srgbClr val="56127A"/>
              </a:solidFill>
              <a:latin typeface="Verdana" charset="0"/>
            </a:endParaRPr>
          </a:p>
          <a:p>
            <a:pPr lvl="1" algn="l">
              <a:spcBef>
                <a:spcPct val="0"/>
              </a:spcBef>
            </a:pPr>
            <a:r>
              <a:rPr lang="en-US" sz="2000">
                <a:solidFill>
                  <a:srgbClr val="56127A"/>
                </a:solidFill>
                <a:latin typeface="Verdana" charset="0"/>
              </a:rPr>
              <a:t>V(s): </a:t>
            </a:r>
            <a:r>
              <a:rPr lang="en-US" sz="2000" i="1">
                <a:solidFill>
                  <a:srgbClr val="56127A"/>
                </a:solidFill>
                <a:latin typeface="Verdana" charset="0"/>
              </a:rPr>
              <a:t>increment s by 1 and wake up one of </a:t>
            </a:r>
          </a:p>
          <a:p>
            <a:pPr lvl="1" algn="l">
              <a:spcBef>
                <a:spcPct val="0"/>
              </a:spcBef>
            </a:pPr>
            <a:r>
              <a:rPr lang="en-US" sz="2000" i="1">
                <a:solidFill>
                  <a:srgbClr val="56127A"/>
                </a:solidFill>
                <a:latin typeface="Verdana" charset="0"/>
              </a:rPr>
              <a:t>	   the waiting processes</a:t>
            </a:r>
            <a:endParaRPr lang="en-US" sz="2000">
              <a:solidFill>
                <a:srgbClr val="56127A"/>
              </a:solidFill>
              <a:latin typeface="Verdana" charset="0"/>
            </a:endParaRPr>
          </a:p>
          <a:p>
            <a:pPr algn="l">
              <a:spcBef>
                <a:spcPct val="0"/>
              </a:spcBef>
            </a:pPr>
            <a:endParaRPr lang="en-US" sz="2000">
              <a:latin typeface="Verdana" charset="0"/>
            </a:endParaRPr>
          </a:p>
          <a:p>
            <a:pPr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P’s and V’s must be executed atomically, i.e., without</a:t>
            </a:r>
            <a:endParaRPr lang="en-US" sz="2000" i="1">
              <a:latin typeface="Verdana" charset="0"/>
            </a:endParaRPr>
          </a:p>
          <a:p>
            <a:pPr lvl="1" algn="l">
              <a:spcBef>
                <a:spcPct val="0"/>
              </a:spcBef>
              <a:buFontTx/>
              <a:buChar char="•"/>
            </a:pPr>
            <a:r>
              <a:rPr lang="en-US" sz="2000" i="1">
                <a:latin typeface="Verdana" charset="0"/>
              </a:rPr>
              <a:t> interruptions </a:t>
            </a:r>
            <a:r>
              <a:rPr lang="en-US" sz="2000">
                <a:latin typeface="Verdana" charset="0"/>
              </a:rPr>
              <a:t>or</a:t>
            </a:r>
            <a:endParaRPr lang="en-US" sz="2000" i="1">
              <a:latin typeface="Verdana" charset="0"/>
            </a:endParaRPr>
          </a:p>
          <a:p>
            <a:pPr lvl="1" algn="l">
              <a:spcBef>
                <a:spcPct val="0"/>
              </a:spcBef>
              <a:buFontTx/>
              <a:buChar char="•"/>
            </a:pPr>
            <a:r>
              <a:rPr lang="en-US" sz="2000" i="1">
                <a:latin typeface="Verdana" charset="0"/>
              </a:rPr>
              <a:t> interleaved accesses to s </a:t>
            </a:r>
            <a:r>
              <a:rPr lang="en-US" sz="2000">
                <a:latin typeface="Verdana" charset="0"/>
              </a:rPr>
              <a:t>by other processors	</a:t>
            </a:r>
          </a:p>
        </p:txBody>
      </p:sp>
      <p:sp>
        <p:nvSpPr>
          <p:cNvPr id="1483780" name="Text Box 4"/>
          <p:cNvSpPr txBox="1">
            <a:spLocks noChangeArrowheads="1"/>
          </p:cNvSpPr>
          <p:nvPr/>
        </p:nvSpPr>
        <p:spPr bwMode="auto">
          <a:xfrm>
            <a:off x="4629150" y="4995863"/>
            <a:ext cx="4132263" cy="10064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 i="1">
                <a:latin typeface="Verdana" charset="0"/>
              </a:rPr>
              <a:t>initial value of s determines </a:t>
            </a:r>
          </a:p>
          <a:p>
            <a:pPr algn="l">
              <a:spcBef>
                <a:spcPct val="0"/>
              </a:spcBef>
            </a:pPr>
            <a:r>
              <a:rPr lang="en-US" sz="2000" i="1">
                <a:latin typeface="Verdana" charset="0"/>
              </a:rPr>
              <a:t>the maximum no. of processes</a:t>
            </a:r>
          </a:p>
          <a:p>
            <a:pPr algn="l">
              <a:spcBef>
                <a:spcPct val="0"/>
              </a:spcBef>
            </a:pPr>
            <a:r>
              <a:rPr lang="en-US" sz="2000" i="1">
                <a:latin typeface="Verdana" charset="0"/>
              </a:rPr>
              <a:t>in the critical section</a:t>
            </a:r>
          </a:p>
        </p:txBody>
      </p:sp>
      <p:sp>
        <p:nvSpPr>
          <p:cNvPr id="1483781" name="Text Box 5"/>
          <p:cNvSpPr txBox="1">
            <a:spLocks noChangeArrowheads="1"/>
          </p:cNvSpPr>
          <p:nvPr/>
        </p:nvSpPr>
        <p:spPr bwMode="auto">
          <a:xfrm>
            <a:off x="873125" y="4857750"/>
            <a:ext cx="3248025" cy="13208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000" i="1">
                <a:latin typeface="Verdana" charset="0"/>
              </a:rPr>
              <a:t>Process i	</a:t>
            </a:r>
          </a:p>
          <a:p>
            <a:pPr lvl="1"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P(s)</a:t>
            </a:r>
          </a:p>
          <a:p>
            <a:pPr lvl="1"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    &lt;critical section&gt;</a:t>
            </a:r>
          </a:p>
          <a:p>
            <a:pPr lvl="1" algn="l">
              <a:spcBef>
                <a:spcPct val="0"/>
              </a:spcBef>
            </a:pPr>
            <a:r>
              <a:rPr lang="en-US" sz="2000">
                <a:latin typeface="Verdana" charset="0"/>
              </a:rPr>
              <a:t>V(s)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83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83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3780" grpId="0" autoUpdateAnimBg="0"/>
      <p:bldP spid="1483781" grpId="0" animBg="1" autoUpdateAnimBg="0"/>
    </p:bld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5299</TotalTime>
  <Pages>12</Pages>
  <Words>1235</Words>
  <Application>Microsoft Macintosh PowerPoint</Application>
  <PresentationFormat>Letter Paper (8.5x11 in)</PresentationFormat>
  <Paragraphs>225</Paragraphs>
  <Slides>12</Slides>
  <Notes>12</Notes>
  <HiddenSlides>0</HiddenSlides>
  <MMClips>0</MMClips>
  <ScaleCrop>false</ScaleCrop>
  <HeadingPairs>
    <vt:vector size="4" baseType="variant">
      <vt:variant>
        <vt:lpstr>Design Template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CS252-template</vt:lpstr>
      <vt:lpstr>Office Theme</vt:lpstr>
      <vt:lpstr>CSE 490/590 Computer Architecture  Synchronization and Consistency I</vt:lpstr>
      <vt:lpstr>Last time…</vt:lpstr>
      <vt:lpstr>A Producer-Consumer Example</vt:lpstr>
      <vt:lpstr>A Producer-Consumer Example continued</vt:lpstr>
      <vt:lpstr>Sequential Consistency A Memory Model</vt:lpstr>
      <vt:lpstr>Sequential Consistency</vt:lpstr>
      <vt:lpstr>Sequential Consistency</vt:lpstr>
      <vt:lpstr>Multiple Consumer Example</vt:lpstr>
      <vt:lpstr>Locks or Semaphores E. W. Dijkstra, 1965</vt:lpstr>
      <vt:lpstr>Implementation of Semaphores</vt:lpstr>
      <vt:lpstr>CSE 490/590 Administrivia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358</cp:revision>
  <cp:lastPrinted>2011-03-30T13:15:49Z</cp:lastPrinted>
  <dcterms:created xsi:type="dcterms:W3CDTF">2011-04-11T14:01:24Z</dcterms:created>
  <dcterms:modified xsi:type="dcterms:W3CDTF">2011-04-11T14:01:35Z</dcterms:modified>
  <cp:category/>
</cp:coreProperties>
</file>