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322" r:id="rId3"/>
    <p:sldId id="712" r:id="rId4"/>
    <p:sldId id="775" r:id="rId5"/>
    <p:sldId id="776" r:id="rId6"/>
    <p:sldId id="777" r:id="rId7"/>
    <p:sldId id="778" r:id="rId8"/>
    <p:sldId id="779" r:id="rId9"/>
    <p:sldId id="780" r:id="rId10"/>
    <p:sldId id="781" r:id="rId11"/>
    <p:sldId id="782" r:id="rId12"/>
    <p:sldId id="774" r:id="rId13"/>
    <p:sldId id="543" r:id="rId1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5CA56-5C6C-E148-A82F-42C0DDFA33B2}" type="slidenum">
              <a:rPr lang="en-US"/>
              <a:pPr/>
              <a:t>10</a:t>
            </a:fld>
            <a:endParaRPr lang="en-US"/>
          </a:p>
        </p:txBody>
      </p:sp>
      <p:sp>
        <p:nvSpPr>
          <p:cNvPr id="1486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40E5D-A85E-C341-B4E0-847DD25CB93E}" type="slidenum">
              <a:rPr lang="en-US"/>
              <a:pPr/>
              <a:t>3</a:t>
            </a:fld>
            <a:endParaRPr lang="en-US"/>
          </a:p>
        </p:txBody>
      </p:sp>
      <p:sp>
        <p:nvSpPr>
          <p:cNvPr id="147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1FC0E-B730-FE47-9F67-9DE6D90302F9}" type="slidenum">
              <a:rPr lang="en-US"/>
              <a:pPr/>
              <a:t>4</a:t>
            </a:fld>
            <a:endParaRPr lang="en-US"/>
          </a:p>
        </p:txBody>
      </p:sp>
      <p:sp>
        <p:nvSpPr>
          <p:cNvPr id="147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A3ABE-25B4-C54A-8054-BD605336B70D}" type="slidenum">
              <a:rPr lang="en-US"/>
              <a:pPr/>
              <a:t>5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E6276-1E9C-7F40-8D45-0106CF87316D}" type="slidenum">
              <a:rPr lang="en-US"/>
              <a:pPr/>
              <a:t>6</a:t>
            </a:fld>
            <a:endParaRPr lang="en-US"/>
          </a:p>
        </p:txBody>
      </p:sp>
      <p:sp>
        <p:nvSpPr>
          <p:cNvPr id="147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6629C-12EB-524E-837D-DE256F4CC04B}" type="slidenum">
              <a:rPr lang="en-US"/>
              <a:pPr/>
              <a:t>7</a:t>
            </a:fld>
            <a:endParaRPr lang="en-US"/>
          </a:p>
        </p:txBody>
      </p:sp>
      <p:sp>
        <p:nvSpPr>
          <p:cNvPr id="148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C79FB-7B91-464C-BEB9-C7580BC5D8DB}" type="slidenum">
              <a:rPr lang="en-US"/>
              <a:pPr/>
              <a:t>8</a:t>
            </a:fld>
            <a:endParaRPr lang="en-US"/>
          </a:p>
        </p:txBody>
      </p:sp>
      <p:sp>
        <p:nvSpPr>
          <p:cNvPr id="148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F6345-F524-EC48-8C43-B1078B8854F8}" type="slidenum">
              <a:rPr lang="en-US"/>
              <a:pPr/>
              <a:t>9</a:t>
            </a:fld>
            <a:endParaRPr lang="en-US"/>
          </a:p>
        </p:txBody>
      </p:sp>
      <p:sp>
        <p:nvSpPr>
          <p:cNvPr id="148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Synchronization </a:t>
            </a:r>
            <a:r>
              <a:rPr lang="en-US" smtClean="0"/>
              <a:t>and Consistency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3D661841-8BBB-334F-80AC-461595C5A14D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152400"/>
            <a:ext cx="7937500" cy="89058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Implementation of Semaphores</a:t>
            </a:r>
            <a:endParaRPr lang="en-US" sz="2000" i="1"/>
          </a:p>
        </p:txBody>
      </p:sp>
      <p:sp>
        <p:nvSpPr>
          <p:cNvPr id="1485827" name="Rectangle 3"/>
          <p:cNvSpPr>
            <a:spLocks noChangeArrowheads="1"/>
          </p:cNvSpPr>
          <p:nvPr/>
        </p:nvSpPr>
        <p:spPr bwMode="auto">
          <a:xfrm>
            <a:off x="836613" y="1181100"/>
            <a:ext cx="7107237" cy="2162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Semaphores (mutual exclusion) can be implemented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using ordinary Load and Store instructions in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memory model. However,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protocols for mutual exclusion are difficult to design...</a:t>
            </a:r>
          </a:p>
          <a:p>
            <a:pPr algn="l">
              <a:spcBef>
                <a:spcPct val="0"/>
              </a:spcBef>
            </a:pPr>
            <a:endParaRPr lang="en-US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Simpler solution: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</a:t>
            </a:r>
            <a:r>
              <a:rPr lang="en-US" sz="2000" i="1">
                <a:latin typeface="Verdana" charset="0"/>
              </a:rPr>
              <a:t>atomic read-modify-write instructions</a:t>
            </a:r>
            <a:endParaRPr lang="en-US" sz="1000">
              <a:latin typeface="Verdana" charset="0"/>
            </a:endParaRPr>
          </a:p>
        </p:txBody>
      </p:sp>
      <p:sp>
        <p:nvSpPr>
          <p:cNvPr id="1485828" name="Rectangle 4"/>
          <p:cNvSpPr>
            <a:spLocks noChangeArrowheads="1"/>
          </p:cNvSpPr>
          <p:nvPr/>
        </p:nvSpPr>
        <p:spPr bwMode="auto">
          <a:xfrm>
            <a:off x="255588" y="4383088"/>
            <a:ext cx="2582862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Test&amp;Set (m), R: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R==0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then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1;</a:t>
            </a:r>
          </a:p>
        </p:txBody>
      </p:sp>
      <p:sp>
        <p:nvSpPr>
          <p:cNvPr id="1485829" name="Rectangle 5"/>
          <p:cNvSpPr>
            <a:spLocks noChangeArrowheads="1"/>
          </p:cNvSpPr>
          <p:nvPr/>
        </p:nvSpPr>
        <p:spPr bwMode="auto">
          <a:xfrm>
            <a:off x="6529388" y="4383088"/>
            <a:ext cx="2192337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Swap (m), R: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</a:p>
        </p:txBody>
      </p:sp>
      <p:sp>
        <p:nvSpPr>
          <p:cNvPr id="1485830" name="Rectangle 6"/>
          <p:cNvSpPr>
            <a:spLocks noChangeArrowheads="1"/>
          </p:cNvSpPr>
          <p:nvPr/>
        </p:nvSpPr>
        <p:spPr bwMode="auto">
          <a:xfrm>
            <a:off x="3184525" y="4383088"/>
            <a:ext cx="307022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Fetch&amp;Add (m),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V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R: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M[m];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M[m]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 +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V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;</a:t>
            </a:r>
          </a:p>
        </p:txBody>
      </p:sp>
      <p:sp>
        <p:nvSpPr>
          <p:cNvPr id="1485831" name="Text Box 7"/>
          <p:cNvSpPr txBox="1">
            <a:spLocks noChangeArrowheads="1"/>
          </p:cNvSpPr>
          <p:nvPr/>
        </p:nvSpPr>
        <p:spPr bwMode="auto">
          <a:xfrm>
            <a:off x="835025" y="3487738"/>
            <a:ext cx="6581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Examples: </a:t>
            </a:r>
            <a:r>
              <a:rPr lang="en-US" sz="2000" i="1">
                <a:latin typeface="Verdana" charset="0"/>
              </a:rPr>
              <a:t>m is a memory location, R is a register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8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8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828" grpId="0" animBg="1" autoUpdateAnimBg="0"/>
      <p:bldP spid="1485829" grpId="0" animBg="1" autoUpdateAnimBg="0"/>
      <p:bldP spid="1485830" grpId="0" animBg="1" autoUpdateAnimBg="0"/>
      <p:bldP spid="14858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11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Quiz 2 (Friday 4/8): After midterm until today</a:t>
            </a:r>
          </a:p>
          <a:p>
            <a:r>
              <a:rPr lang="en-US" dirty="0" smtClean="0"/>
              <a:t>Project 1 </a:t>
            </a:r>
            <a:r>
              <a:rPr lang="en-US" dirty="0" err="1" smtClean="0"/>
              <a:t>regrading</a:t>
            </a:r>
            <a:endParaRPr lang="en-US" dirty="0" smtClean="0"/>
          </a:p>
          <a:p>
            <a:pPr lvl="1"/>
            <a:r>
              <a:rPr lang="en-US" dirty="0" smtClean="0"/>
              <a:t>Email and talk to both me and </a:t>
            </a:r>
            <a:r>
              <a:rPr lang="en-US" dirty="0" err="1" smtClean="0"/>
              <a:t>Jangyoung</a:t>
            </a:r>
            <a:endParaRPr lang="en-US" dirty="0" smtClean="0"/>
          </a:p>
          <a:p>
            <a:r>
              <a:rPr lang="en-US" dirty="0" smtClean="0"/>
              <a:t>Project 2 revision up soon (with some clarification)</a:t>
            </a:r>
          </a:p>
          <a:p>
            <a:pPr lvl="1"/>
            <a:r>
              <a:rPr lang="en-US" dirty="0" smtClean="0"/>
              <a:t>Always email me and the TAs together for project-related questions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(define-your-own) deadline this Wed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Multithreading executes instructions from different threads</a:t>
            </a:r>
          </a:p>
          <a:p>
            <a:r>
              <a:rPr lang="en-US" dirty="0" smtClean="0"/>
              <a:t>Coarse-grained multithreading switches threads on cache misses</a:t>
            </a:r>
          </a:p>
          <a:p>
            <a:r>
              <a:rPr lang="en-US" dirty="0" smtClean="0"/>
              <a:t>Most of the </a:t>
            </a:r>
            <a:r>
              <a:rPr lang="en-US" dirty="0" err="1" smtClean="0"/>
              <a:t>OoO</a:t>
            </a:r>
            <a:r>
              <a:rPr lang="en-US" dirty="0" smtClean="0"/>
              <a:t> superscalar units are idle.</a:t>
            </a:r>
          </a:p>
          <a:p>
            <a:r>
              <a:rPr lang="en-US" dirty="0" smtClean="0"/>
              <a:t>SMT utilizes most of the circuitry already present.</a:t>
            </a:r>
          </a:p>
          <a:p>
            <a:r>
              <a:rPr lang="en-US" dirty="0" smtClean="0"/>
              <a:t>Levels of multithreading</a:t>
            </a:r>
          </a:p>
          <a:p>
            <a:pPr lvl="1"/>
            <a:r>
              <a:rPr lang="en-US" dirty="0" err="1" smtClean="0"/>
              <a:t>OoO</a:t>
            </a:r>
            <a:r>
              <a:rPr lang="en-US" dirty="0" smtClean="0"/>
              <a:t> superscalar</a:t>
            </a:r>
          </a:p>
          <a:p>
            <a:pPr lvl="1"/>
            <a:r>
              <a:rPr lang="en-US" dirty="0" smtClean="0"/>
              <a:t>Fine-grained</a:t>
            </a:r>
          </a:p>
          <a:p>
            <a:pPr lvl="1"/>
            <a:r>
              <a:rPr lang="en-US" dirty="0" smtClean="0"/>
              <a:t>Coarse-grained</a:t>
            </a:r>
          </a:p>
          <a:p>
            <a:pPr lvl="1"/>
            <a:r>
              <a:rPr lang="en-US" dirty="0" smtClean="0"/>
              <a:t>Multiprocessing</a:t>
            </a:r>
          </a:p>
          <a:p>
            <a:pPr lvl="1"/>
            <a:r>
              <a:rPr lang="en-US" smtClean="0"/>
              <a:t>SMT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7492C3F8-8FDE-144A-AF79-C6E9415C3A9B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A Producer-Consumer Example</a:t>
            </a:r>
          </a:p>
        </p:txBody>
      </p:sp>
      <p:sp>
        <p:nvSpPr>
          <p:cNvPr id="1471491" name="Text Box 3"/>
          <p:cNvSpPr txBox="1">
            <a:spLocks noChangeArrowheads="1"/>
          </p:cNvSpPr>
          <p:nvPr/>
        </p:nvSpPr>
        <p:spPr bwMode="auto">
          <a:xfrm>
            <a:off x="287338" y="5484813"/>
            <a:ext cx="4652962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program is written assuming instructions are executed in order. 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938" y="3260725"/>
            <a:ext cx="3382962" cy="1616075"/>
            <a:chOff x="245" y="2214"/>
            <a:chExt cx="2131" cy="1018"/>
          </a:xfrm>
        </p:grpSpPr>
        <p:sp>
          <p:nvSpPr>
            <p:cNvPr id="1471493" name="Rectangle 5"/>
            <p:cNvSpPr>
              <a:spLocks noChangeArrowheads="1"/>
            </p:cNvSpPr>
            <p:nvPr/>
          </p:nvSpPr>
          <p:spPr bwMode="auto">
            <a:xfrm>
              <a:off x="809" y="3027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4" name="Rectangle 6"/>
            <p:cNvSpPr>
              <a:spLocks noChangeArrowheads="1"/>
            </p:cNvSpPr>
            <p:nvPr/>
          </p:nvSpPr>
          <p:spPr bwMode="auto">
            <a:xfrm>
              <a:off x="802" y="264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5" name="Text Box 7"/>
            <p:cNvSpPr txBox="1">
              <a:spLocks noChangeArrowheads="1"/>
            </p:cNvSpPr>
            <p:nvPr/>
          </p:nvSpPr>
          <p:spPr bwMode="auto">
            <a:xfrm>
              <a:off x="245" y="2214"/>
              <a:ext cx="2131" cy="10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Producer posting Item x: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), x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(tail), R</a:t>
              </a:r>
              <a:r>
                <a:rPr lang="en-US" sz="2000" baseline="-25000">
                  <a:latin typeface="Verdana" charset="0"/>
                </a:rPr>
                <a:t>tail</a:t>
              </a:r>
              <a:endParaRPr lang="en-US" sz="2000">
                <a:latin typeface="Verdana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897438" y="3146425"/>
            <a:ext cx="4010025" cy="2530475"/>
            <a:chOff x="3269" y="2070"/>
            <a:chExt cx="2526" cy="1594"/>
          </a:xfrm>
        </p:grpSpPr>
        <p:sp>
          <p:nvSpPr>
            <p:cNvPr id="1471497" name="Rectangle 9"/>
            <p:cNvSpPr>
              <a:spLocks noChangeArrowheads="1"/>
            </p:cNvSpPr>
            <p:nvPr/>
          </p:nvSpPr>
          <p:spPr bwMode="auto">
            <a:xfrm>
              <a:off x="3849" y="287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8" name="Rectangle 10"/>
            <p:cNvSpPr>
              <a:spLocks noChangeArrowheads="1"/>
            </p:cNvSpPr>
            <p:nvPr/>
          </p:nvSpPr>
          <p:spPr bwMode="auto">
            <a:xfrm>
              <a:off x="3842" y="2493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1499" name="Text Box 11"/>
            <p:cNvSpPr txBox="1">
              <a:spLocks noChangeArrowheads="1"/>
            </p:cNvSpPr>
            <p:nvPr/>
          </p:nvSpPr>
          <p:spPr bwMode="auto">
            <a:xfrm>
              <a:off x="3269" y="2070"/>
              <a:ext cx="2526" cy="15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Consumer: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spin: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if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==R</a:t>
              </a:r>
              <a:r>
                <a:rPr lang="en-US" sz="2000" baseline="-25000">
                  <a:latin typeface="Verdana" charset="0"/>
                </a:rPr>
                <a:t>tail </a:t>
              </a:r>
              <a:r>
                <a:rPr lang="en-US" sz="2000">
                  <a:latin typeface="Verdana" charset="0"/>
                </a:rPr>
                <a:t>goto spin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R, (R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(head), R</a:t>
              </a:r>
              <a:r>
                <a:rPr lang="en-US" sz="2000" baseline="-25000">
                  <a:latin typeface="Verdana" charset="0"/>
                </a:rPr>
                <a:t>head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process(R)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739900" y="1104900"/>
            <a:ext cx="6383338" cy="1993900"/>
            <a:chOff x="1096" y="856"/>
            <a:chExt cx="4021" cy="1256"/>
          </a:xfrm>
        </p:grpSpPr>
        <p:sp>
          <p:nvSpPr>
            <p:cNvPr id="1471501" name="Rectangle 13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2" name="Rectangle 14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3" name="Oval 15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471504" name="Oval 16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471505" name="Line 17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6" name="Line 18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7" name="Line 19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8" name="Line 20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09" name="Line 21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0" name="Line 22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1" name="Line 23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2" name="Line 24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3" name="Rectangle 25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471514" name="Line 26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5" name="Rectangle 27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471516" name="Line 28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7" name="Line 29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18" name="Rectangle 30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471519" name="Rectangle 31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20" name="Rectangle 32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521" name="Rectangle 33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471522" name="Rectangle 34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471523" name="Rectangle 35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sp>
        <p:nvSpPr>
          <p:cNvPr id="1471524" name="Text Box 36"/>
          <p:cNvSpPr txBox="1">
            <a:spLocks noChangeArrowheads="1"/>
          </p:cNvSpPr>
          <p:nvPr/>
        </p:nvSpPr>
        <p:spPr bwMode="auto">
          <a:xfrm>
            <a:off x="5969000" y="5889625"/>
            <a:ext cx="1497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1491" grpId="0" autoUpdateAnimBg="0"/>
      <p:bldP spid="14715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2DF8F14-805A-DE40-88F2-8C1F03D59E2E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A Producer-Consumer Example </a:t>
            </a:r>
            <a:r>
              <a:rPr lang="en-US" sz="2000" i="1"/>
              <a:t>continued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8938" y="1304925"/>
            <a:ext cx="3382962" cy="1616075"/>
            <a:chOff x="245" y="2214"/>
            <a:chExt cx="2131" cy="1018"/>
          </a:xfrm>
        </p:grpSpPr>
        <p:sp>
          <p:nvSpPr>
            <p:cNvPr id="1473540" name="Rectangle 4"/>
            <p:cNvSpPr>
              <a:spLocks noChangeArrowheads="1"/>
            </p:cNvSpPr>
            <p:nvPr/>
          </p:nvSpPr>
          <p:spPr bwMode="auto">
            <a:xfrm>
              <a:off x="809" y="3027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1" name="Rectangle 5"/>
            <p:cNvSpPr>
              <a:spLocks noChangeArrowheads="1"/>
            </p:cNvSpPr>
            <p:nvPr/>
          </p:nvSpPr>
          <p:spPr bwMode="auto">
            <a:xfrm>
              <a:off x="802" y="264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2" name="Text Box 6"/>
            <p:cNvSpPr txBox="1">
              <a:spLocks noChangeArrowheads="1"/>
            </p:cNvSpPr>
            <p:nvPr/>
          </p:nvSpPr>
          <p:spPr bwMode="auto">
            <a:xfrm>
              <a:off x="245" y="2214"/>
              <a:ext cx="2131" cy="10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Producer posting Item x: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), x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(tail), R</a:t>
              </a:r>
              <a:r>
                <a:rPr lang="en-US" sz="2000" baseline="-25000">
                  <a:latin typeface="Verdana" charset="0"/>
                </a:rPr>
                <a:t>tail</a:t>
              </a:r>
              <a:endParaRPr lang="en-US" sz="2000">
                <a:latin typeface="Verdana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897438" y="1304925"/>
            <a:ext cx="4010025" cy="2530475"/>
            <a:chOff x="3269" y="2070"/>
            <a:chExt cx="2526" cy="1594"/>
          </a:xfrm>
        </p:grpSpPr>
        <p:sp>
          <p:nvSpPr>
            <p:cNvPr id="1473544" name="Rectangle 8"/>
            <p:cNvSpPr>
              <a:spLocks noChangeArrowheads="1"/>
            </p:cNvSpPr>
            <p:nvPr/>
          </p:nvSpPr>
          <p:spPr bwMode="auto">
            <a:xfrm>
              <a:off x="3849" y="2875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5" name="Rectangle 9"/>
            <p:cNvSpPr>
              <a:spLocks noChangeArrowheads="1"/>
            </p:cNvSpPr>
            <p:nvPr/>
          </p:nvSpPr>
          <p:spPr bwMode="auto">
            <a:xfrm>
              <a:off x="3842" y="2493"/>
              <a:ext cx="1285" cy="186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473546" name="Text Box 10"/>
            <p:cNvSpPr txBox="1">
              <a:spLocks noChangeArrowheads="1"/>
            </p:cNvSpPr>
            <p:nvPr/>
          </p:nvSpPr>
          <p:spPr bwMode="auto">
            <a:xfrm>
              <a:off x="3269" y="2070"/>
              <a:ext cx="2526" cy="15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Consumer: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, (head)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spin:	Load R</a:t>
              </a:r>
              <a:r>
                <a:rPr lang="en-US" sz="2000" baseline="-25000">
                  <a:latin typeface="Verdana" charset="0"/>
                </a:rPr>
                <a:t>tail</a:t>
              </a:r>
              <a:r>
                <a:rPr lang="en-US" sz="2000">
                  <a:latin typeface="Verdana" charset="0"/>
                </a:rPr>
                <a:t>, (tail)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if 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==R</a:t>
              </a:r>
              <a:r>
                <a:rPr lang="en-US" sz="2000" baseline="-25000">
                  <a:latin typeface="Verdana" charset="0"/>
                </a:rPr>
                <a:t>tail </a:t>
              </a:r>
              <a:r>
                <a:rPr lang="en-US" sz="2000">
                  <a:latin typeface="Verdana" charset="0"/>
                </a:rPr>
                <a:t>goto spin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Load R, (R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)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=R</a:t>
              </a:r>
              <a:r>
                <a:rPr lang="en-US" sz="2000" baseline="-25000">
                  <a:latin typeface="Verdana" charset="0"/>
                </a:rPr>
                <a:t>head</a:t>
              </a:r>
              <a:r>
                <a:rPr lang="en-US" sz="2000">
                  <a:latin typeface="Verdana" charset="0"/>
                </a:rPr>
                <a:t>+1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Store (head), R</a:t>
              </a:r>
              <a:r>
                <a:rPr lang="en-US" sz="2000" baseline="-25000">
                  <a:latin typeface="Verdana" charset="0"/>
                </a:rPr>
                <a:t>head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	process(R)</a:t>
              </a:r>
            </a:p>
          </p:txBody>
        </p:sp>
      </p:grpSp>
      <p:sp>
        <p:nvSpPr>
          <p:cNvPr id="1473547" name="Text Box 11"/>
          <p:cNvSpPr txBox="1">
            <a:spLocks noChangeArrowheads="1"/>
          </p:cNvSpPr>
          <p:nvPr/>
        </p:nvSpPr>
        <p:spPr bwMode="auto">
          <a:xfrm>
            <a:off x="584200" y="3248025"/>
            <a:ext cx="427672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Can the tail pointer get updated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before the item x is stored?</a:t>
            </a:r>
          </a:p>
        </p:txBody>
      </p:sp>
      <p:sp>
        <p:nvSpPr>
          <p:cNvPr id="1473548" name="Text Box 12"/>
          <p:cNvSpPr txBox="1">
            <a:spLocks noChangeArrowheads="1"/>
          </p:cNvSpPr>
          <p:nvPr/>
        </p:nvSpPr>
        <p:spPr bwMode="auto">
          <a:xfrm>
            <a:off x="622300" y="4148138"/>
            <a:ext cx="7902575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Programmer assumes that if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3 </a:t>
            </a:r>
            <a:r>
              <a:rPr lang="en-US" sz="2000">
                <a:latin typeface="Verdana" charset="0"/>
              </a:rPr>
              <a:t>happens after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2</a:t>
            </a:r>
            <a:r>
              <a:rPr lang="en-US" sz="2000">
                <a:latin typeface="Verdana" charset="0"/>
              </a:rPr>
              <a:t>, then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happens after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Problem sequences are: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2, 3, 4, 1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		4, 1, 2, 3</a:t>
            </a:r>
          </a:p>
        </p:txBody>
      </p:sp>
      <p:sp>
        <p:nvSpPr>
          <p:cNvPr id="1473549" name="Text Box 13"/>
          <p:cNvSpPr txBox="1">
            <a:spLocks noChangeArrowheads="1"/>
          </p:cNvSpPr>
          <p:nvPr/>
        </p:nvSpPr>
        <p:spPr bwMode="auto">
          <a:xfrm>
            <a:off x="720725" y="1898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1</a:t>
            </a:r>
          </a:p>
        </p:txBody>
      </p:sp>
      <p:sp>
        <p:nvSpPr>
          <p:cNvPr id="1473550" name="Text Box 14"/>
          <p:cNvSpPr txBox="1">
            <a:spLocks noChangeArrowheads="1"/>
          </p:cNvSpPr>
          <p:nvPr/>
        </p:nvSpPr>
        <p:spPr bwMode="auto">
          <a:xfrm>
            <a:off x="720725" y="2533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2</a:t>
            </a:r>
          </a:p>
        </p:txBody>
      </p:sp>
      <p:sp>
        <p:nvSpPr>
          <p:cNvPr id="1473551" name="Text Box 15"/>
          <p:cNvSpPr txBox="1">
            <a:spLocks noChangeArrowheads="1"/>
          </p:cNvSpPr>
          <p:nvPr/>
        </p:nvSpPr>
        <p:spPr bwMode="auto">
          <a:xfrm>
            <a:off x="8188325" y="1898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3</a:t>
            </a:r>
          </a:p>
        </p:txBody>
      </p:sp>
      <p:sp>
        <p:nvSpPr>
          <p:cNvPr id="1473552" name="Text Box 16"/>
          <p:cNvSpPr txBox="1">
            <a:spLocks noChangeArrowheads="1"/>
          </p:cNvSpPr>
          <p:nvPr/>
        </p:nvSpPr>
        <p:spPr bwMode="auto">
          <a:xfrm>
            <a:off x="8188325" y="2533650"/>
            <a:ext cx="34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3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3548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CDF5348-E035-4A4B-9099-D3772758122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  <a:br>
              <a:rPr lang="en-US"/>
            </a:br>
            <a:r>
              <a:rPr lang="en-US" sz="2000" i="1"/>
              <a:t>A Memory Model</a:t>
            </a:r>
          </a:p>
        </p:txBody>
      </p:sp>
      <p:sp>
        <p:nvSpPr>
          <p:cNvPr id="1475587" name="Rectangle 3"/>
          <p:cNvSpPr>
            <a:spLocks noChangeArrowheads="1"/>
          </p:cNvSpPr>
          <p:nvPr/>
        </p:nvSpPr>
        <p:spPr bwMode="auto">
          <a:xfrm>
            <a:off x="1066800" y="2832100"/>
            <a:ext cx="7096125" cy="3136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“ A system is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sequentially consistent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if the result of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any execution is the same as if the operations of all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processors were executed in some sequential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order, and the operations of each individual processor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appear in the order specified by the program”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Leslie Lamport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=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arbitrary </a:t>
            </a:r>
            <a:r>
              <a:rPr lang="en-US" sz="2000" i="1">
                <a:latin typeface="Verdana" charset="0"/>
              </a:rPr>
              <a:t>order-preserving interleaving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of memory references of sequential programs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55925" y="1206500"/>
            <a:ext cx="3074988" cy="1254125"/>
            <a:chOff x="1862" y="872"/>
            <a:chExt cx="1937" cy="790"/>
          </a:xfrm>
        </p:grpSpPr>
        <p:sp>
          <p:nvSpPr>
            <p:cNvPr id="1475589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</a:t>
              </a:r>
            </a:p>
          </p:txBody>
        </p:sp>
        <p:sp>
          <p:nvSpPr>
            <p:cNvPr id="1475590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475592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3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4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5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6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7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8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5599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75600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1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2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3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475604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4D88ACE6-3CB2-6F49-BE03-F1BBE3C274FF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2286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</a:p>
        </p:txBody>
      </p:sp>
      <p:sp>
        <p:nvSpPr>
          <p:cNvPr id="1477635" name="Rectangle 3"/>
          <p:cNvSpPr>
            <a:spLocks noChangeArrowheads="1"/>
          </p:cNvSpPr>
          <p:nvPr/>
        </p:nvSpPr>
        <p:spPr bwMode="auto">
          <a:xfrm>
            <a:off x="1047750" y="1169988"/>
            <a:ext cx="7121525" cy="4600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concurrent tasks:	T1, T2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Shared variables:	X, Y 	(initially X = 0, Y = 10)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</a:p>
          <a:p>
            <a:pPr lvl="1" algn="l">
              <a:spcBef>
                <a:spcPct val="0"/>
              </a:spcBef>
            </a:pP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what are the legitimate answers for X’ and Y’ ?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(X’,Y’) </a:t>
            </a:r>
            <a:r>
              <a:rPr lang="en-US" sz="2000">
                <a:latin typeface="Verdana" charset="0"/>
                <a:sym typeface="Symbol" charset="2"/>
              </a:rPr>
              <a:t> {(</a:t>
            </a:r>
            <a:r>
              <a:rPr lang="en-US" sz="2000">
                <a:latin typeface="Verdana" charset="0"/>
              </a:rPr>
              <a:t>1,11), (0,10), (1,10), (0,11)}  ?</a:t>
            </a:r>
          </a:p>
          <a:p>
            <a:pPr algn="l">
              <a:spcBef>
                <a:spcPct val="0"/>
              </a:spcBef>
            </a:pPr>
            <a:endParaRPr lang="en-US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77E45E26-A45B-D143-B459-A7381A55A9D2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7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2286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Sequential Consistency</a:t>
            </a:r>
          </a:p>
        </p:txBody>
      </p:sp>
      <p:sp>
        <p:nvSpPr>
          <p:cNvPr id="1479683" name="Rectangle 3"/>
          <p:cNvSpPr>
            <a:spLocks noChangeArrowheads="1"/>
          </p:cNvSpPr>
          <p:nvPr/>
        </p:nvSpPr>
        <p:spPr bwMode="auto">
          <a:xfrm>
            <a:off x="1047750" y="1169988"/>
            <a:ext cx="7345363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imposes more memory ordering constraints than those imposed by uniprocessor program dependencies (     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What are these in our example ?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chemeClr val="hlink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479684" name="Freeform 4"/>
          <p:cNvSpPr>
            <a:spLocks/>
          </p:cNvSpPr>
          <p:nvPr/>
        </p:nvSpPr>
        <p:spPr bwMode="auto">
          <a:xfrm>
            <a:off x="5097463" y="34798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5" name="Freeform 5"/>
          <p:cNvSpPr>
            <a:spLocks/>
          </p:cNvSpPr>
          <p:nvPr/>
        </p:nvSpPr>
        <p:spPr bwMode="auto">
          <a:xfrm>
            <a:off x="5097463" y="41148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6" name="Freeform 6"/>
          <p:cNvSpPr>
            <a:spLocks/>
          </p:cNvSpPr>
          <p:nvPr/>
        </p:nvSpPr>
        <p:spPr bwMode="auto">
          <a:xfrm>
            <a:off x="4957763" y="38100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7" name="Freeform 7"/>
          <p:cNvSpPr>
            <a:spLocks/>
          </p:cNvSpPr>
          <p:nvPr/>
        </p:nvSpPr>
        <p:spPr bwMode="auto">
          <a:xfrm>
            <a:off x="1376363" y="35179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9688" name="Line 8"/>
          <p:cNvSpPr>
            <a:spLocks noChangeShapeType="1"/>
          </p:cNvSpPr>
          <p:nvPr/>
        </p:nvSpPr>
        <p:spPr bwMode="auto">
          <a:xfrm>
            <a:off x="4254500" y="2006600"/>
            <a:ext cx="4445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06400" y="4248150"/>
            <a:ext cx="4430713" cy="396875"/>
            <a:chOff x="264" y="3884"/>
            <a:chExt cx="2791" cy="250"/>
          </a:xfrm>
        </p:grpSpPr>
        <p:sp>
          <p:nvSpPr>
            <p:cNvPr id="1479690" name="Line 10"/>
            <p:cNvSpPr>
              <a:spLocks noChangeShapeType="1"/>
            </p:cNvSpPr>
            <p:nvPr/>
          </p:nvSpPr>
          <p:spPr bwMode="auto">
            <a:xfrm>
              <a:off x="264" y="4040"/>
              <a:ext cx="4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691" name="Text Box 11"/>
            <p:cNvSpPr txBox="1">
              <a:spLocks noChangeArrowheads="1"/>
            </p:cNvSpPr>
            <p:nvPr/>
          </p:nvSpPr>
          <p:spPr bwMode="auto">
            <a:xfrm>
              <a:off x="750" y="3884"/>
              <a:ext cx="23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additional SC requirements</a:t>
              </a:r>
            </a:p>
          </p:txBody>
        </p:sp>
      </p:grpSp>
      <p:sp>
        <p:nvSpPr>
          <p:cNvPr id="1479692" name="Rectangle 12"/>
          <p:cNvSpPr>
            <a:spLocks noChangeArrowheads="1"/>
          </p:cNvSpPr>
          <p:nvPr/>
        </p:nvSpPr>
        <p:spPr bwMode="auto">
          <a:xfrm>
            <a:off x="1047750" y="4852988"/>
            <a:ext cx="7345363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Does (can) a system with caches or out-of-order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execution capability provide a </a:t>
            </a:r>
            <a:r>
              <a:rPr lang="en-US" sz="2000" i="1">
                <a:latin typeface="Verdana" charset="0"/>
              </a:rPr>
              <a:t>sequentially</a:t>
            </a:r>
            <a:r>
              <a:rPr lang="en-US" sz="2000">
                <a:latin typeface="Verdana" charset="0"/>
              </a:rPr>
              <a:t> </a:t>
            </a:r>
            <a:r>
              <a:rPr lang="en-US" sz="2000" i="1">
                <a:latin typeface="Verdana" charset="0"/>
              </a:rPr>
              <a:t>consistent</a:t>
            </a:r>
            <a:r>
              <a:rPr lang="en-US" sz="20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view of the memory ?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		</a:t>
            </a:r>
            <a:r>
              <a:rPr lang="en-US" sz="2000" i="1">
                <a:solidFill>
                  <a:schemeClr val="bg2"/>
                </a:solidFill>
                <a:latin typeface="Verdana" charset="0"/>
              </a:rPr>
              <a:t>more on this later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7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7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7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47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9684" grpId="0" animBg="1"/>
      <p:bldP spid="1479685" grpId="0" animBg="1"/>
      <p:bldP spid="1479686" grpId="0" animBg="1"/>
      <p:bldP spid="1479687" grpId="0" animBg="1"/>
      <p:bldP spid="14796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6769400-564F-7246-B257-CB016A745043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1730" name="Rectangle 2"/>
          <p:cNvSpPr>
            <a:spLocks noChangeArrowheads="1"/>
          </p:cNvSpPr>
          <p:nvPr/>
        </p:nvSpPr>
        <p:spPr bwMode="auto">
          <a:xfrm>
            <a:off x="5765800" y="3468687"/>
            <a:ext cx="3225800" cy="1892300"/>
          </a:xfrm>
          <a:prstGeom prst="rect">
            <a:avLst/>
          </a:prstGeom>
          <a:solidFill>
            <a:srgbClr val="CFBDC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title"/>
          </p:nvPr>
        </p:nvSpPr>
        <p:spPr>
          <a:xfrm>
            <a:off x="238125" y="152400"/>
            <a:ext cx="7648575" cy="831850"/>
          </a:xfrm>
        </p:spPr>
        <p:txBody>
          <a:bodyPr/>
          <a:lstStyle/>
          <a:p>
            <a:r>
              <a:rPr lang="en-US"/>
              <a:t>Multiple Consumer Example</a:t>
            </a:r>
          </a:p>
        </p:txBody>
      </p:sp>
      <p:sp>
        <p:nvSpPr>
          <p:cNvPr id="1481732" name="Text Box 4"/>
          <p:cNvSpPr txBox="1">
            <a:spLocks noChangeArrowheads="1"/>
          </p:cNvSpPr>
          <p:nvPr/>
        </p:nvSpPr>
        <p:spPr bwMode="auto">
          <a:xfrm>
            <a:off x="388938" y="3262312"/>
            <a:ext cx="3382962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(tail),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81733" name="Text Box 5"/>
          <p:cNvSpPr txBox="1">
            <a:spLocks noChangeArrowheads="1"/>
          </p:cNvSpPr>
          <p:nvPr/>
        </p:nvSpPr>
        <p:spPr bwMode="auto">
          <a:xfrm>
            <a:off x="4897438" y="3148012"/>
            <a:ext cx="4010025" cy="2530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spin:	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if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tail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Load R, (R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Store (head),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head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process(R)</a:t>
            </a:r>
          </a:p>
        </p:txBody>
      </p:sp>
      <p:sp>
        <p:nvSpPr>
          <p:cNvPr id="1481734" name="Text Box 6"/>
          <p:cNvSpPr txBox="1">
            <a:spLocks noChangeArrowheads="1"/>
          </p:cNvSpPr>
          <p:nvPr/>
        </p:nvSpPr>
        <p:spPr bwMode="auto">
          <a:xfrm>
            <a:off x="4889500" y="5827712"/>
            <a:ext cx="40227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What is wrong with this code?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2425" y="4637087"/>
            <a:ext cx="5413375" cy="1530350"/>
            <a:chOff x="222" y="3080"/>
            <a:chExt cx="3410" cy="964"/>
          </a:xfrm>
        </p:grpSpPr>
        <p:sp>
          <p:nvSpPr>
            <p:cNvPr id="1481736" name="Text Box 8"/>
            <p:cNvSpPr txBox="1">
              <a:spLocks noChangeArrowheads="1"/>
            </p:cNvSpPr>
            <p:nvPr/>
          </p:nvSpPr>
          <p:spPr bwMode="auto">
            <a:xfrm>
              <a:off x="222" y="3404"/>
              <a:ext cx="2800" cy="6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Critical section: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Needs to be executed atomically by one consumer </a:t>
              </a:r>
              <a:r>
                <a:rPr lang="en-US" sz="2000" i="1">
                  <a:latin typeface="Verdana" charset="0"/>
                  <a:sym typeface="Symbol" charset="2"/>
                </a:rPr>
                <a:t></a:t>
              </a:r>
              <a:r>
                <a:rPr lang="en-US" sz="2000" i="1">
                  <a:latin typeface="Verdana" charset="0"/>
                </a:rPr>
                <a:t> locks</a:t>
              </a:r>
            </a:p>
          </p:txBody>
        </p:sp>
        <p:sp>
          <p:nvSpPr>
            <p:cNvPr id="1481737" name="Line 9"/>
            <p:cNvSpPr>
              <a:spLocks noChangeShapeType="1"/>
            </p:cNvSpPr>
            <p:nvPr/>
          </p:nvSpPr>
          <p:spPr bwMode="auto">
            <a:xfrm flipV="1">
              <a:off x="3016" y="3080"/>
              <a:ext cx="616" cy="3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397000" y="1106487"/>
            <a:ext cx="7038975" cy="1993900"/>
            <a:chOff x="880" y="856"/>
            <a:chExt cx="4434" cy="1256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752" y="856"/>
              <a:ext cx="1488" cy="1256"/>
              <a:chOff x="1752" y="856"/>
              <a:chExt cx="1488" cy="1256"/>
            </a:xfrm>
          </p:grpSpPr>
          <p:sp>
            <p:nvSpPr>
              <p:cNvPr id="1481740" name="Rectangle 12"/>
              <p:cNvSpPr>
                <a:spLocks noChangeArrowheads="1"/>
              </p:cNvSpPr>
              <p:nvPr/>
            </p:nvSpPr>
            <p:spPr bwMode="auto">
              <a:xfrm>
                <a:off x="1752" y="856"/>
                <a:ext cx="1488" cy="1256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1" name="Rectangle 13" descr="75%"/>
              <p:cNvSpPr>
                <a:spLocks noChangeArrowheads="1"/>
              </p:cNvSpPr>
              <p:nvPr/>
            </p:nvSpPr>
            <p:spPr bwMode="auto">
              <a:xfrm>
                <a:off x="2328" y="1488"/>
                <a:ext cx="480" cy="528"/>
              </a:xfrm>
              <a:prstGeom prst="rect">
                <a:avLst/>
              </a:prstGeom>
              <a:pattFill prst="pct75">
                <a:fgClr>
                  <a:srgbClr val="FF0000"/>
                </a:fgClr>
                <a:bgClr>
                  <a:srgbClr val="FFFFFF"/>
                </a:bgClr>
              </a:patt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2" name="Line 14"/>
              <p:cNvSpPr>
                <a:spLocks noChangeShapeType="1"/>
              </p:cNvSpPr>
              <p:nvPr/>
            </p:nvSpPr>
            <p:spPr bwMode="auto">
              <a:xfrm>
                <a:off x="1992" y="1488"/>
                <a:ext cx="10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3" name="Line 15"/>
              <p:cNvSpPr>
                <a:spLocks noChangeShapeType="1"/>
              </p:cNvSpPr>
              <p:nvPr/>
            </p:nvSpPr>
            <p:spPr bwMode="auto">
              <a:xfrm>
                <a:off x="1992" y="2016"/>
                <a:ext cx="10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4" name="Line 16"/>
              <p:cNvSpPr>
                <a:spLocks noChangeShapeType="1"/>
              </p:cNvSpPr>
              <p:nvPr/>
            </p:nvSpPr>
            <p:spPr bwMode="auto">
              <a:xfrm>
                <a:off x="2328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5" name="Line 17"/>
              <p:cNvSpPr>
                <a:spLocks noChangeShapeType="1"/>
              </p:cNvSpPr>
              <p:nvPr/>
            </p:nvSpPr>
            <p:spPr bwMode="auto">
              <a:xfrm>
                <a:off x="2424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6" name="Line 18"/>
              <p:cNvSpPr>
                <a:spLocks noChangeShapeType="1"/>
              </p:cNvSpPr>
              <p:nvPr/>
            </p:nvSpPr>
            <p:spPr bwMode="auto">
              <a:xfrm>
                <a:off x="2520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7" name="Line 19"/>
              <p:cNvSpPr>
                <a:spLocks noChangeShapeType="1"/>
              </p:cNvSpPr>
              <p:nvPr/>
            </p:nvSpPr>
            <p:spPr bwMode="auto">
              <a:xfrm>
                <a:off x="2616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8" name="Line 20"/>
              <p:cNvSpPr>
                <a:spLocks noChangeShapeType="1"/>
              </p:cNvSpPr>
              <p:nvPr/>
            </p:nvSpPr>
            <p:spPr bwMode="auto">
              <a:xfrm>
                <a:off x="2712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49" name="Line 21"/>
              <p:cNvSpPr>
                <a:spLocks noChangeShapeType="1"/>
              </p:cNvSpPr>
              <p:nvPr/>
            </p:nvSpPr>
            <p:spPr bwMode="auto">
              <a:xfrm>
                <a:off x="2808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50" name="Rectangle 22"/>
              <p:cNvSpPr>
                <a:spLocks noChangeArrowheads="1"/>
              </p:cNvSpPr>
              <p:nvPr/>
            </p:nvSpPr>
            <p:spPr bwMode="auto">
              <a:xfrm>
                <a:off x="1896" y="912"/>
                <a:ext cx="384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tail</a:t>
                </a:r>
              </a:p>
            </p:txBody>
          </p:sp>
          <p:sp>
            <p:nvSpPr>
              <p:cNvPr id="1481751" name="Line 23"/>
              <p:cNvSpPr>
                <a:spLocks noChangeShapeType="1"/>
              </p:cNvSpPr>
              <p:nvPr/>
            </p:nvSpPr>
            <p:spPr bwMode="auto">
              <a:xfrm>
                <a:off x="2088" y="1152"/>
                <a:ext cx="192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52" name="Rectangle 24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440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Verdana" charset="0"/>
                  </a:rPr>
                  <a:t>head</a:t>
                </a:r>
              </a:p>
            </p:txBody>
          </p:sp>
          <p:sp>
            <p:nvSpPr>
              <p:cNvPr id="1481753" name="Line 25"/>
              <p:cNvSpPr>
                <a:spLocks noChangeShapeType="1"/>
              </p:cNvSpPr>
              <p:nvPr/>
            </p:nvSpPr>
            <p:spPr bwMode="auto">
              <a:xfrm>
                <a:off x="2232" y="1488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1754" name="Line 26"/>
              <p:cNvSpPr>
                <a:spLocks noChangeShapeType="1"/>
              </p:cNvSpPr>
              <p:nvPr/>
            </p:nvSpPr>
            <p:spPr bwMode="auto">
              <a:xfrm flipH="1">
                <a:off x="2760" y="1152"/>
                <a:ext cx="192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880" y="864"/>
              <a:ext cx="736" cy="924"/>
              <a:chOff x="880" y="864"/>
              <a:chExt cx="736" cy="924"/>
            </a:xfrm>
          </p:grpSpPr>
          <p:sp>
            <p:nvSpPr>
              <p:cNvPr id="1481756" name="Oval 28"/>
              <p:cNvSpPr>
                <a:spLocks noChangeArrowheads="1"/>
              </p:cNvSpPr>
              <p:nvPr/>
            </p:nvSpPr>
            <p:spPr bwMode="auto">
              <a:xfrm>
                <a:off x="880" y="864"/>
                <a:ext cx="736" cy="60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Producer</a:t>
                </a:r>
              </a:p>
            </p:txBody>
          </p:sp>
          <p:sp>
            <p:nvSpPr>
              <p:cNvPr id="1481757" name="Rectangle 29"/>
              <p:cNvSpPr>
                <a:spLocks noChangeArrowheads="1"/>
              </p:cNvSpPr>
              <p:nvPr/>
            </p:nvSpPr>
            <p:spPr bwMode="auto">
              <a:xfrm>
                <a:off x="978" y="1541"/>
                <a:ext cx="507" cy="24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 R</a:t>
                </a:r>
                <a:r>
                  <a:rPr lang="en-US" sz="1800" baseline="-25000">
                    <a:latin typeface="Verdana" charset="0"/>
                  </a:rPr>
                  <a:t>tail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3440" y="857"/>
              <a:ext cx="1874" cy="556"/>
              <a:chOff x="3416" y="857"/>
              <a:chExt cx="1874" cy="556"/>
            </a:xfrm>
          </p:grpSpPr>
          <p:sp>
            <p:nvSpPr>
              <p:cNvPr id="1481759" name="Oval 31"/>
              <p:cNvSpPr>
                <a:spLocks noChangeArrowheads="1"/>
              </p:cNvSpPr>
              <p:nvPr/>
            </p:nvSpPr>
            <p:spPr bwMode="auto">
              <a:xfrm>
                <a:off x="3416" y="864"/>
                <a:ext cx="787" cy="54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800">
                  <a:latin typeface="Verdana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Consumer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1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4300" y="857"/>
                <a:ext cx="990" cy="527"/>
                <a:chOff x="4300" y="857"/>
                <a:chExt cx="990" cy="527"/>
              </a:xfrm>
            </p:grpSpPr>
            <p:sp>
              <p:nvSpPr>
                <p:cNvPr id="1481761" name="Rectangle 33"/>
                <p:cNvSpPr>
                  <a:spLocks noChangeArrowheads="1"/>
                </p:cNvSpPr>
                <p:nvPr/>
              </p:nvSpPr>
              <p:spPr bwMode="auto">
                <a:xfrm>
                  <a:off x="4805" y="857"/>
                  <a:ext cx="485" cy="24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>
                      <a:latin typeface="Verdana" charset="0"/>
                    </a:rPr>
                    <a:t>  R   </a:t>
                  </a:r>
                  <a:endParaRPr lang="en-US" sz="1800" baseline="-25000">
                    <a:latin typeface="Verdana" charset="0"/>
                  </a:endParaRPr>
                </a:p>
              </p:txBody>
            </p:sp>
            <p:grpSp>
              <p:nvGrpSpPr>
                <p:cNvPr id="8" name="Group 34"/>
                <p:cNvGrpSpPr>
                  <a:grpSpLocks/>
                </p:cNvGrpSpPr>
                <p:nvPr/>
              </p:nvGrpSpPr>
              <p:grpSpPr bwMode="auto">
                <a:xfrm>
                  <a:off x="4300" y="857"/>
                  <a:ext cx="471" cy="527"/>
                  <a:chOff x="4300" y="857"/>
                  <a:chExt cx="471" cy="527"/>
                </a:xfrm>
              </p:grpSpPr>
              <p:sp>
                <p:nvSpPr>
                  <p:cNvPr id="148176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85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head</a:t>
                    </a:r>
                  </a:p>
                </p:txBody>
              </p:sp>
              <p:sp>
                <p:nvSpPr>
                  <p:cNvPr id="148176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113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tail   </a:t>
                    </a:r>
                  </a:p>
                </p:txBody>
              </p:sp>
            </p:grpSp>
          </p:grp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3440" y="1505"/>
              <a:ext cx="1874" cy="556"/>
              <a:chOff x="3416" y="857"/>
              <a:chExt cx="1874" cy="556"/>
            </a:xfrm>
          </p:grpSpPr>
          <p:sp>
            <p:nvSpPr>
              <p:cNvPr id="1481766" name="Oval 38"/>
              <p:cNvSpPr>
                <a:spLocks noChangeArrowheads="1"/>
              </p:cNvSpPr>
              <p:nvPr/>
            </p:nvSpPr>
            <p:spPr bwMode="auto">
              <a:xfrm>
                <a:off x="3416" y="864"/>
                <a:ext cx="787" cy="54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800">
                  <a:latin typeface="Verdana" charset="0"/>
                </a:endParaRP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Consumer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2</a:t>
                </a:r>
              </a:p>
            </p:txBody>
          </p:sp>
          <p:grpSp>
            <p:nvGrpSpPr>
              <p:cNvPr id="10" name="Group 39"/>
              <p:cNvGrpSpPr>
                <a:grpSpLocks/>
              </p:cNvGrpSpPr>
              <p:nvPr/>
            </p:nvGrpSpPr>
            <p:grpSpPr bwMode="auto">
              <a:xfrm>
                <a:off x="4300" y="857"/>
                <a:ext cx="990" cy="527"/>
                <a:chOff x="4300" y="857"/>
                <a:chExt cx="990" cy="527"/>
              </a:xfrm>
            </p:grpSpPr>
            <p:sp>
              <p:nvSpPr>
                <p:cNvPr id="1481768" name="Rectangle 40"/>
                <p:cNvSpPr>
                  <a:spLocks noChangeArrowheads="1"/>
                </p:cNvSpPr>
                <p:nvPr/>
              </p:nvSpPr>
              <p:spPr bwMode="auto">
                <a:xfrm>
                  <a:off x="4805" y="857"/>
                  <a:ext cx="485" cy="24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800">
                      <a:latin typeface="Verdana" charset="0"/>
                    </a:rPr>
                    <a:t>  R   </a:t>
                  </a:r>
                  <a:endParaRPr lang="en-US" sz="1800" baseline="-25000">
                    <a:latin typeface="Verdana" charset="0"/>
                  </a:endParaRPr>
                </a:p>
              </p:txBody>
            </p:sp>
            <p:grpSp>
              <p:nvGrpSpPr>
                <p:cNvPr id="11" name="Group 41"/>
                <p:cNvGrpSpPr>
                  <a:grpSpLocks/>
                </p:cNvGrpSpPr>
                <p:nvPr/>
              </p:nvGrpSpPr>
              <p:grpSpPr bwMode="auto">
                <a:xfrm>
                  <a:off x="4300" y="857"/>
                  <a:ext cx="471" cy="527"/>
                  <a:chOff x="4300" y="857"/>
                  <a:chExt cx="471" cy="527"/>
                </a:xfrm>
              </p:grpSpPr>
              <p:sp>
                <p:nvSpPr>
                  <p:cNvPr id="1481770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85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head</a:t>
                    </a:r>
                  </a:p>
                </p:txBody>
              </p:sp>
              <p:sp>
                <p:nvSpPr>
                  <p:cNvPr id="1481771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4300" y="1137"/>
                    <a:ext cx="471" cy="247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 sz="1800">
                        <a:latin typeface="Verdana" charset="0"/>
                      </a:rPr>
                      <a:t>R</a:t>
                    </a:r>
                    <a:r>
                      <a:rPr lang="en-US" sz="1800" baseline="-25000">
                        <a:latin typeface="Verdana" charset="0"/>
                      </a:rPr>
                      <a:t>tail   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0" grpId="0" animBg="1"/>
      <p:bldP spid="14817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67A63265-B366-514C-9027-2F5638CB5126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8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71628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Locks or Semaphores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E. W. Dijkstra, 1965</a:t>
            </a:r>
          </a:p>
        </p:txBody>
      </p:sp>
      <p:sp>
        <p:nvSpPr>
          <p:cNvPr id="1483779" name="Rectangle 3"/>
          <p:cNvSpPr>
            <a:spLocks noChangeArrowheads="1"/>
          </p:cNvSpPr>
          <p:nvPr/>
        </p:nvSpPr>
        <p:spPr bwMode="auto">
          <a:xfrm>
            <a:off x="877888" y="1133475"/>
            <a:ext cx="7496175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A </a:t>
            </a:r>
            <a:r>
              <a:rPr lang="en-US" sz="2000" i="1">
                <a:latin typeface="Verdana" charset="0"/>
              </a:rPr>
              <a:t>semaphore</a:t>
            </a:r>
            <a:r>
              <a:rPr lang="en-US" sz="2000">
                <a:latin typeface="Verdana" charset="0"/>
              </a:rPr>
              <a:t> is a non-negative integer, with the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following operations: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P(s):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if s&gt;0, decrement s by 1, otherwise wait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V(s):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increment s by 1 and wake up one of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 the waiting processes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P’s and V’s must be executed atomically, i.e., without</a:t>
            </a: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interruptions </a:t>
            </a:r>
            <a:r>
              <a:rPr lang="en-US" sz="2000">
                <a:latin typeface="Verdana" charset="0"/>
              </a:rPr>
              <a:t>or</a:t>
            </a:r>
            <a:endParaRPr lang="en-US" sz="2000" i="1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interleaved accesses to s </a:t>
            </a:r>
            <a:r>
              <a:rPr lang="en-US" sz="2000">
                <a:latin typeface="Verdana" charset="0"/>
              </a:rPr>
              <a:t>by other processors	</a:t>
            </a:r>
          </a:p>
        </p:txBody>
      </p:sp>
      <p:sp>
        <p:nvSpPr>
          <p:cNvPr id="1483780" name="Text Box 4"/>
          <p:cNvSpPr txBox="1">
            <a:spLocks noChangeArrowheads="1"/>
          </p:cNvSpPr>
          <p:nvPr/>
        </p:nvSpPr>
        <p:spPr bwMode="auto">
          <a:xfrm>
            <a:off x="4629150" y="4995863"/>
            <a:ext cx="413226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initial value of s determines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the maximum no. of processes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 the critical section</a:t>
            </a:r>
          </a:p>
        </p:txBody>
      </p:sp>
      <p:sp>
        <p:nvSpPr>
          <p:cNvPr id="1483781" name="Text Box 5"/>
          <p:cNvSpPr txBox="1">
            <a:spLocks noChangeArrowheads="1"/>
          </p:cNvSpPr>
          <p:nvPr/>
        </p:nvSpPr>
        <p:spPr bwMode="auto">
          <a:xfrm>
            <a:off x="873125" y="4857750"/>
            <a:ext cx="3248025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Process i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P(s)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&lt;critical section&gt;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V(s)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3780" grpId="0" autoUpdateAnimBg="0"/>
      <p:bldP spid="1483781" grpId="0" animBg="1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5299</TotalTime>
  <Pages>12</Pages>
  <Words>1235</Words>
  <Application>Microsoft Macintosh PowerPoint</Application>
  <PresentationFormat>Letter Paper (8.5x11 in)</PresentationFormat>
  <Paragraphs>225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CS252-template</vt:lpstr>
      <vt:lpstr>Office Theme</vt:lpstr>
      <vt:lpstr>CSE 490/590 Computer Architecture  Synchronization and Consistency I</vt:lpstr>
      <vt:lpstr>Last time…</vt:lpstr>
      <vt:lpstr>A Producer-Consumer Example</vt:lpstr>
      <vt:lpstr>A Producer-Consumer Example continued</vt:lpstr>
      <vt:lpstr>Sequential Consistency A Memory Model</vt:lpstr>
      <vt:lpstr>Sequential Consistency</vt:lpstr>
      <vt:lpstr>Sequential Consistency</vt:lpstr>
      <vt:lpstr>Multiple Consumer Example</vt:lpstr>
      <vt:lpstr>Locks or Semaphores E. W. Dijkstra, 1965</vt:lpstr>
      <vt:lpstr>Implementation of Semaphores</vt:lpstr>
      <vt:lpstr>CSE 490/590 Administrivia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358</cp:revision>
  <cp:lastPrinted>2011-03-30T13:15:49Z</cp:lastPrinted>
  <dcterms:created xsi:type="dcterms:W3CDTF">2011-04-11T14:01:24Z</dcterms:created>
  <dcterms:modified xsi:type="dcterms:W3CDTF">2011-04-11T14:01:35Z</dcterms:modified>
  <cp:category/>
</cp:coreProperties>
</file>