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12" r:id="rId4"/>
    <p:sldId id="713" r:id="rId5"/>
    <p:sldId id="721" r:id="rId6"/>
    <p:sldId id="722" r:id="rId7"/>
    <p:sldId id="723" r:id="rId8"/>
    <p:sldId id="724" r:id="rId9"/>
    <p:sldId id="725" r:id="rId10"/>
    <p:sldId id="726" r:id="rId11"/>
    <p:sldId id="740" r:id="rId12"/>
    <p:sldId id="727" r:id="rId13"/>
    <p:sldId id="728" r:id="rId14"/>
    <p:sldId id="729" r:id="rId15"/>
    <p:sldId id="730" r:id="rId16"/>
    <p:sldId id="731" r:id="rId17"/>
    <p:sldId id="732" r:id="rId18"/>
    <p:sldId id="733" r:id="rId19"/>
    <p:sldId id="734" r:id="rId20"/>
    <p:sldId id="735" r:id="rId21"/>
    <p:sldId id="543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A0E791-FD63-5F41-9790-36519716F767}" type="slidenum">
              <a:rPr lang="en-US"/>
              <a:pPr/>
              <a:t>11</a:t>
            </a:fld>
            <a:endParaRPr lang="en-US"/>
          </a:p>
        </p:txBody>
      </p:sp>
      <p:sp>
        <p:nvSpPr>
          <p:cNvPr id="198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C95CB-DDBD-FA42-8E6A-1AAE96EC2407}" type="slidenum">
              <a:rPr lang="en-US"/>
              <a:pPr/>
              <a:t>12</a:t>
            </a:fld>
            <a:endParaRPr lang="en-US"/>
          </a:p>
        </p:txBody>
      </p:sp>
      <p:sp>
        <p:nvSpPr>
          <p:cNvPr id="198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EE7058-02D0-A246-94B6-EBC2BBAC08DF}" type="slidenum">
              <a:rPr lang="en-US"/>
              <a:pPr/>
              <a:t>13</a:t>
            </a:fld>
            <a:endParaRPr lang="en-US"/>
          </a:p>
        </p:txBody>
      </p:sp>
      <p:sp>
        <p:nvSpPr>
          <p:cNvPr id="198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586228-2C69-364C-882B-6EC68DD0FD4F}" type="slidenum">
              <a:rPr lang="en-US"/>
              <a:pPr/>
              <a:t>14</a:t>
            </a:fld>
            <a:endParaRPr lang="en-US"/>
          </a:p>
        </p:txBody>
      </p:sp>
      <p:sp>
        <p:nvSpPr>
          <p:cNvPr id="198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FB7D6-8F7F-F549-BF7B-F911CB57B8EB}" type="slidenum">
              <a:rPr lang="en-US"/>
              <a:pPr/>
              <a:t>15</a:t>
            </a:fld>
            <a:endParaRPr lang="en-US"/>
          </a:p>
        </p:txBody>
      </p:sp>
      <p:sp>
        <p:nvSpPr>
          <p:cNvPr id="199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957AF2-8F15-6840-89CF-2172FE43FD83}" type="slidenum">
              <a:rPr lang="en-US"/>
              <a:pPr/>
              <a:t>16</a:t>
            </a:fld>
            <a:endParaRPr lang="en-US"/>
          </a:p>
        </p:txBody>
      </p:sp>
      <p:sp>
        <p:nvSpPr>
          <p:cNvPr id="199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71F6AB-32B1-D342-A1B8-3334BF39EBE5}" type="slidenum">
              <a:rPr lang="en-US"/>
              <a:pPr/>
              <a:t>17</a:t>
            </a:fld>
            <a:endParaRPr lang="en-US"/>
          </a:p>
        </p:txBody>
      </p:sp>
      <p:sp>
        <p:nvSpPr>
          <p:cNvPr id="199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DAC8B9-8FBA-664E-B73D-81D33EFBE769}" type="slidenum">
              <a:rPr lang="en-US"/>
              <a:pPr/>
              <a:t>18</a:t>
            </a:fld>
            <a:endParaRPr lang="en-US"/>
          </a:p>
        </p:txBody>
      </p:sp>
      <p:sp>
        <p:nvSpPr>
          <p:cNvPr id="199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26EA5-7750-B448-83D7-7F5098F52273}" type="slidenum">
              <a:rPr lang="en-US"/>
              <a:pPr/>
              <a:t>19</a:t>
            </a:fld>
            <a:endParaRPr lang="en-US"/>
          </a:p>
        </p:txBody>
      </p:sp>
      <p:sp>
        <p:nvSpPr>
          <p:cNvPr id="199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0ADC27-36FC-274B-BCB4-46B904410B28}" type="slidenum">
              <a:rPr lang="en-US"/>
              <a:pPr/>
              <a:t>3</a:t>
            </a:fld>
            <a:endParaRPr lang="en-US"/>
          </a:p>
        </p:txBody>
      </p:sp>
      <p:sp>
        <p:nvSpPr>
          <p:cNvPr id="1959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E1AE6E-3C0E-784D-9E62-DC8A382188C3}" type="slidenum">
              <a:rPr lang="en-US"/>
              <a:pPr/>
              <a:t>4</a:t>
            </a:fld>
            <a:endParaRPr lang="en-US"/>
          </a:p>
        </p:txBody>
      </p:sp>
      <p:sp>
        <p:nvSpPr>
          <p:cNvPr id="197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4A02DD-A1B0-2546-82F1-13EC419963AA}" type="slidenum">
              <a:rPr lang="en-US"/>
              <a:pPr/>
              <a:t>5</a:t>
            </a:fld>
            <a:endParaRPr lang="en-US"/>
          </a:p>
        </p:txBody>
      </p:sp>
      <p:sp>
        <p:nvSpPr>
          <p:cNvPr id="197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1F689A-31E0-3B42-A9FC-50517533EF9B}" type="slidenum">
              <a:rPr lang="en-US"/>
              <a:pPr/>
              <a:t>6</a:t>
            </a:fld>
            <a:endParaRPr lang="en-US"/>
          </a:p>
        </p:txBody>
      </p:sp>
      <p:sp>
        <p:nvSpPr>
          <p:cNvPr id="197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5C537-B7CD-C34F-8624-1C79739251F8}" type="slidenum">
              <a:rPr lang="en-US"/>
              <a:pPr/>
              <a:t>7</a:t>
            </a:fld>
            <a:endParaRPr lang="en-US"/>
          </a:p>
        </p:txBody>
      </p:sp>
      <p:sp>
        <p:nvSpPr>
          <p:cNvPr id="197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DA9DA-62F2-4D4A-98FF-6CF041B8C949}" type="slidenum">
              <a:rPr lang="en-US"/>
              <a:pPr/>
              <a:t>8</a:t>
            </a:fld>
            <a:endParaRPr lang="en-US"/>
          </a:p>
        </p:txBody>
      </p:sp>
      <p:sp>
        <p:nvSpPr>
          <p:cNvPr id="197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9776D0-AF1E-7749-83B4-A42C01E02049}" type="slidenum">
              <a:rPr lang="en-US"/>
              <a:pPr/>
              <a:t>9</a:t>
            </a:fld>
            <a:endParaRPr lang="en-US"/>
          </a:p>
        </p:txBody>
      </p:sp>
      <p:sp>
        <p:nvSpPr>
          <p:cNvPr id="198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83138" cy="3587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335" tIns="47668" rIns="95335" bIns="47668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..%5C2004%5CF04%5CHandouts%5CL15-BranchPrediction.james.ppt%23297,7,Slide%20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VLIW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HW2 is out</a:t>
            </a:r>
          </a:p>
          <a:p>
            <a:r>
              <a:rPr lang="en-US" dirty="0" smtClean="0"/>
              <a:t>Midterm solution will be up today</a:t>
            </a:r>
          </a:p>
          <a:p>
            <a:r>
              <a:rPr lang="en-US" dirty="0" smtClean="0"/>
              <a:t>Quiz 2 (next Friday 4/8)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4C8A-15F2-6E45-B272-43C0528F85D8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162800" cy="6858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Loop Execution</a:t>
            </a:r>
          </a:p>
        </p:txBody>
      </p:sp>
      <p:sp>
        <p:nvSpPr>
          <p:cNvPr id="1981443" name="Text Box 3"/>
          <p:cNvSpPr txBox="1">
            <a:spLocks noChangeArrowheads="1"/>
          </p:cNvSpPr>
          <p:nvPr/>
        </p:nvSpPr>
        <p:spPr bwMode="auto">
          <a:xfrm>
            <a:off x="306388" y="1176338"/>
            <a:ext cx="2660650" cy="857250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for (i=0; i&lt;N; i++)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B[i] = A[i] + C;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267200" y="2014538"/>
            <a:ext cx="4114800" cy="304800"/>
            <a:chOff x="2256" y="1152"/>
            <a:chExt cx="2592" cy="192"/>
          </a:xfrm>
        </p:grpSpPr>
        <p:sp>
          <p:nvSpPr>
            <p:cNvPr id="1981445" name="Rectangle 5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46" name="Rectangle 6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47" name="Rectangle 7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48" name="Rectangle 8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49" name="Rectangle 9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0" name="Rectangle 10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1" name="Rectangle 11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267200" y="2319338"/>
            <a:ext cx="4114800" cy="304800"/>
            <a:chOff x="2256" y="1152"/>
            <a:chExt cx="2592" cy="192"/>
          </a:xfrm>
        </p:grpSpPr>
        <p:sp>
          <p:nvSpPr>
            <p:cNvPr id="1981453" name="Rectangle 13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4" name="Rectangle 14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5" name="Rectangle 15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6" name="Rectangle 16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7" name="Rectangle 17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8" name="Rectangle 18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59" name="Rectangle 19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267200" y="2624138"/>
            <a:ext cx="4114800" cy="304800"/>
            <a:chOff x="2256" y="1152"/>
            <a:chExt cx="2592" cy="192"/>
          </a:xfrm>
        </p:grpSpPr>
        <p:sp>
          <p:nvSpPr>
            <p:cNvPr id="1981461" name="Rectangle 21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62" name="Rectangle 22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63" name="Rectangle 23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64" name="Rectangle 24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65" name="Rectangle 25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66" name="Rectangle 26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67" name="Rectangle 27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4267200" y="2928938"/>
            <a:ext cx="4114800" cy="304800"/>
            <a:chOff x="2256" y="1152"/>
            <a:chExt cx="2592" cy="192"/>
          </a:xfrm>
        </p:grpSpPr>
        <p:sp>
          <p:nvSpPr>
            <p:cNvPr id="1981469" name="Rectangle 29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0" name="Rectangle 30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1" name="Rectangle 31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2" name="Rectangle 32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3" name="Rectangle 33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4" name="Rectangle 34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5" name="Rectangle 35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267200" y="3233738"/>
            <a:ext cx="4114800" cy="304800"/>
            <a:chOff x="2256" y="1152"/>
            <a:chExt cx="2592" cy="192"/>
          </a:xfrm>
        </p:grpSpPr>
        <p:sp>
          <p:nvSpPr>
            <p:cNvPr id="1981477" name="Rectangle 37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8" name="Rectangle 38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79" name="Rectangle 39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0" name="Rectangle 40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1" name="Rectangle 41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2" name="Rectangle 42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3" name="Rectangle 43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267200" y="3538538"/>
            <a:ext cx="4114800" cy="304800"/>
            <a:chOff x="2256" y="1152"/>
            <a:chExt cx="2592" cy="192"/>
          </a:xfrm>
        </p:grpSpPr>
        <p:sp>
          <p:nvSpPr>
            <p:cNvPr id="1981485" name="Rectangle 45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6" name="Rectangle 46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7" name="Rectangle 47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8" name="Rectangle 48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89" name="Rectangle 49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0" name="Rectangle 50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1" name="Rectangle 51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4267200" y="3843338"/>
            <a:ext cx="4114800" cy="304800"/>
            <a:chOff x="2256" y="1152"/>
            <a:chExt cx="2592" cy="192"/>
          </a:xfrm>
        </p:grpSpPr>
        <p:sp>
          <p:nvSpPr>
            <p:cNvPr id="1981493" name="Rectangle 53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4" name="Rectangle 54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5" name="Rectangle 55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6" name="Rectangle 56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7" name="Rectangle 57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8" name="Rectangle 58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499" name="Rectangle 59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4267200" y="4148138"/>
            <a:ext cx="4114800" cy="304800"/>
            <a:chOff x="2256" y="1152"/>
            <a:chExt cx="2592" cy="192"/>
          </a:xfrm>
        </p:grpSpPr>
        <p:sp>
          <p:nvSpPr>
            <p:cNvPr id="1981501" name="Rectangle 61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02" name="Rectangle 62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03" name="Rectangle 63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04" name="Rectangle 64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05" name="Rectangle 65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06" name="Rectangle 66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07" name="Rectangle 67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0" name="Group 68"/>
          <p:cNvGrpSpPr>
            <a:grpSpLocks/>
          </p:cNvGrpSpPr>
          <p:nvPr/>
        </p:nvGrpSpPr>
        <p:grpSpPr bwMode="auto">
          <a:xfrm>
            <a:off x="4267200" y="4452938"/>
            <a:ext cx="4114800" cy="304800"/>
            <a:chOff x="2256" y="1152"/>
            <a:chExt cx="2592" cy="192"/>
          </a:xfrm>
        </p:grpSpPr>
        <p:sp>
          <p:nvSpPr>
            <p:cNvPr id="1981509" name="Rectangle 69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10" name="Rectangle 70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11" name="Rectangle 71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12" name="Rectangle 72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13" name="Rectangle 73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14" name="Rectangle 74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81515" name="Rectangle 75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81516" name="Rectangle 76"/>
          <p:cNvSpPr>
            <a:spLocks noChangeArrowheads="1"/>
          </p:cNvSpPr>
          <p:nvPr/>
        </p:nvSpPr>
        <p:spPr bwMode="auto">
          <a:xfrm>
            <a:off x="4267200" y="1481138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Int1</a:t>
            </a:r>
          </a:p>
        </p:txBody>
      </p:sp>
      <p:sp>
        <p:nvSpPr>
          <p:cNvPr id="1981517" name="Rectangle 77"/>
          <p:cNvSpPr>
            <a:spLocks noChangeArrowheads="1"/>
          </p:cNvSpPr>
          <p:nvPr/>
        </p:nvSpPr>
        <p:spPr bwMode="auto">
          <a:xfrm>
            <a:off x="4953000" y="1481138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Int 2</a:t>
            </a:r>
          </a:p>
        </p:txBody>
      </p:sp>
      <p:sp>
        <p:nvSpPr>
          <p:cNvPr id="1981518" name="Rectangle 78"/>
          <p:cNvSpPr>
            <a:spLocks noChangeArrowheads="1"/>
          </p:cNvSpPr>
          <p:nvPr/>
        </p:nvSpPr>
        <p:spPr bwMode="auto">
          <a:xfrm>
            <a:off x="5638800" y="1481138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M1</a:t>
            </a:r>
          </a:p>
        </p:txBody>
      </p:sp>
      <p:sp>
        <p:nvSpPr>
          <p:cNvPr id="1981519" name="Rectangle 79"/>
          <p:cNvSpPr>
            <a:spLocks noChangeArrowheads="1"/>
          </p:cNvSpPr>
          <p:nvPr/>
        </p:nvSpPr>
        <p:spPr bwMode="auto">
          <a:xfrm>
            <a:off x="6324600" y="1481138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M2</a:t>
            </a:r>
          </a:p>
        </p:txBody>
      </p:sp>
      <p:sp>
        <p:nvSpPr>
          <p:cNvPr id="1981520" name="Rectangle 80"/>
          <p:cNvSpPr>
            <a:spLocks noChangeArrowheads="1"/>
          </p:cNvSpPr>
          <p:nvPr/>
        </p:nvSpPr>
        <p:spPr bwMode="auto">
          <a:xfrm>
            <a:off x="7010400" y="1481138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FP+</a:t>
            </a:r>
          </a:p>
        </p:txBody>
      </p:sp>
      <p:sp>
        <p:nvSpPr>
          <p:cNvPr id="1981521" name="Rectangle 81"/>
          <p:cNvSpPr>
            <a:spLocks noChangeArrowheads="1"/>
          </p:cNvSpPr>
          <p:nvPr/>
        </p:nvSpPr>
        <p:spPr bwMode="auto">
          <a:xfrm>
            <a:off x="7696200" y="1481138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FPx</a:t>
            </a:r>
          </a:p>
        </p:txBody>
      </p:sp>
      <p:sp>
        <p:nvSpPr>
          <p:cNvPr id="1981522" name="Text Box 82"/>
          <p:cNvSpPr txBox="1">
            <a:spLocks noChangeArrowheads="1"/>
          </p:cNvSpPr>
          <p:nvPr/>
        </p:nvSpPr>
        <p:spPr bwMode="auto">
          <a:xfrm>
            <a:off x="3227388" y="1938338"/>
            <a:ext cx="83502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loop:</a:t>
            </a:r>
          </a:p>
        </p:txBody>
      </p:sp>
      <p:sp>
        <p:nvSpPr>
          <p:cNvPr id="1981523" name="Rectangle 83"/>
          <p:cNvSpPr>
            <a:spLocks noGrp="1" noChangeArrowheads="1"/>
          </p:cNvSpPr>
          <p:nvPr>
            <p:ph type="body" idx="1"/>
          </p:nvPr>
        </p:nvSpPr>
        <p:spPr>
          <a:xfrm>
            <a:off x="3581400" y="5410200"/>
            <a:ext cx="5181600" cy="420688"/>
          </a:xfrm>
          <a:noFill/>
          <a:ln/>
        </p:spPr>
        <p:txBody>
          <a:bodyPr anchor="ctr">
            <a:spAutoFit/>
          </a:bodyPr>
          <a:lstStyle/>
          <a:p>
            <a:pPr>
              <a:buFontTx/>
              <a:buNone/>
            </a:pPr>
            <a:r>
              <a:rPr lang="en-US" altLang="ko-KR">
                <a:ea typeface="굴림" charset="-127"/>
                <a:cs typeface="굴림" charset="-127"/>
              </a:rPr>
              <a:t>How many FP ops/cycle?</a:t>
            </a:r>
          </a:p>
        </p:txBody>
      </p:sp>
      <p:sp>
        <p:nvSpPr>
          <p:cNvPr id="1981524" name="Text Box 84"/>
          <p:cNvSpPr txBox="1">
            <a:spLocks noChangeArrowheads="1"/>
          </p:cNvSpPr>
          <p:nvPr/>
        </p:nvSpPr>
        <p:spPr bwMode="auto">
          <a:xfrm>
            <a:off x="5746750" y="2025650"/>
            <a:ext cx="43815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ld </a:t>
            </a:r>
          </a:p>
        </p:txBody>
      </p:sp>
      <p:sp>
        <p:nvSpPr>
          <p:cNvPr id="1981525" name="Text Box 85"/>
          <p:cNvSpPr txBox="1">
            <a:spLocks noChangeArrowheads="1"/>
          </p:cNvSpPr>
          <p:nvPr/>
        </p:nvSpPr>
        <p:spPr bwMode="auto">
          <a:xfrm>
            <a:off x="4202113" y="2025650"/>
            <a:ext cx="846137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add r1</a:t>
            </a:r>
          </a:p>
        </p:txBody>
      </p:sp>
      <p:sp>
        <p:nvSpPr>
          <p:cNvPr id="1981526" name="Text Box 86"/>
          <p:cNvSpPr txBox="1">
            <a:spLocks noChangeArrowheads="1"/>
          </p:cNvSpPr>
          <p:nvPr/>
        </p:nvSpPr>
        <p:spPr bwMode="auto">
          <a:xfrm>
            <a:off x="7054850" y="2940050"/>
            <a:ext cx="701675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fadd </a:t>
            </a:r>
          </a:p>
        </p:txBody>
      </p:sp>
      <p:sp>
        <p:nvSpPr>
          <p:cNvPr id="1981527" name="Text Box 87"/>
          <p:cNvSpPr txBox="1">
            <a:spLocks noChangeArrowheads="1"/>
          </p:cNvSpPr>
          <p:nvPr/>
        </p:nvSpPr>
        <p:spPr bwMode="auto">
          <a:xfrm>
            <a:off x="5759450" y="4159250"/>
            <a:ext cx="487363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sd </a:t>
            </a:r>
          </a:p>
        </p:txBody>
      </p:sp>
      <p:sp>
        <p:nvSpPr>
          <p:cNvPr id="1981528" name="Text Box 88"/>
          <p:cNvSpPr txBox="1">
            <a:spLocks noChangeArrowheads="1"/>
          </p:cNvSpPr>
          <p:nvPr/>
        </p:nvSpPr>
        <p:spPr bwMode="auto">
          <a:xfrm>
            <a:off x="4197350" y="4159250"/>
            <a:ext cx="917575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add r2 </a:t>
            </a:r>
          </a:p>
        </p:txBody>
      </p:sp>
      <p:sp>
        <p:nvSpPr>
          <p:cNvPr id="1981529" name="Text Box 89"/>
          <p:cNvSpPr txBox="1">
            <a:spLocks noChangeArrowheads="1"/>
          </p:cNvSpPr>
          <p:nvPr/>
        </p:nvSpPr>
        <p:spPr bwMode="auto">
          <a:xfrm>
            <a:off x="4964113" y="4159250"/>
            <a:ext cx="631825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bne </a:t>
            </a:r>
          </a:p>
        </p:txBody>
      </p:sp>
      <p:sp>
        <p:nvSpPr>
          <p:cNvPr id="1981530" name="Line 90"/>
          <p:cNvSpPr>
            <a:spLocks noChangeShapeType="1"/>
          </p:cNvSpPr>
          <p:nvPr/>
        </p:nvSpPr>
        <p:spPr bwMode="auto">
          <a:xfrm>
            <a:off x="6172200" y="2233613"/>
            <a:ext cx="9144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1531" name="Line 91"/>
          <p:cNvSpPr>
            <a:spLocks noChangeShapeType="1"/>
          </p:cNvSpPr>
          <p:nvPr/>
        </p:nvSpPr>
        <p:spPr bwMode="auto">
          <a:xfrm flipH="1">
            <a:off x="6172200" y="3300413"/>
            <a:ext cx="990600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1532" name="Text Box 92"/>
          <p:cNvSpPr txBox="1">
            <a:spLocks noChangeArrowheads="1"/>
          </p:cNvSpPr>
          <p:nvPr/>
        </p:nvSpPr>
        <p:spPr bwMode="auto">
          <a:xfrm>
            <a:off x="3983038" y="5918200"/>
            <a:ext cx="4079875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2400">
                <a:solidFill>
                  <a:schemeClr val="hlink"/>
                </a:solidFill>
                <a:latin typeface="Verdana" charset="0"/>
                <a:ea typeface="굴림" charset="-127"/>
                <a:cs typeface="굴림" charset="-127"/>
              </a:rPr>
              <a:t>1 fadd / 8 cycles = 0.125</a:t>
            </a:r>
          </a:p>
        </p:txBody>
      </p:sp>
      <p:sp>
        <p:nvSpPr>
          <p:cNvPr id="1981533" name="Text Box 93"/>
          <p:cNvSpPr txBox="1">
            <a:spLocks noChangeArrowheads="1"/>
          </p:cNvSpPr>
          <p:nvPr/>
        </p:nvSpPr>
        <p:spPr bwMode="auto">
          <a:xfrm>
            <a:off x="304800" y="2590800"/>
            <a:ext cx="2840038" cy="2433638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18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loop:  ld f1, 0(r1)</a:t>
            </a:r>
          </a:p>
          <a:p>
            <a:pPr algn="l"/>
            <a:r>
              <a:rPr lang="en-US" altLang="ko-KR" sz="18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      add r1, 8</a:t>
            </a:r>
          </a:p>
          <a:p>
            <a:pPr algn="l"/>
            <a:r>
              <a:rPr lang="en-US" altLang="ko-KR" sz="18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      fadd f2, f0, f1</a:t>
            </a:r>
          </a:p>
          <a:p>
            <a:pPr algn="l"/>
            <a:r>
              <a:rPr lang="en-US" altLang="ko-KR" sz="18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      sd f2, 0(r2)</a:t>
            </a:r>
          </a:p>
          <a:p>
            <a:pPr algn="l"/>
            <a:r>
              <a:rPr lang="en-US" altLang="ko-KR" sz="18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      add r2, 8</a:t>
            </a:r>
          </a:p>
          <a:p>
            <a:pPr algn="l"/>
            <a:r>
              <a:rPr lang="en-US" altLang="ko-KR" sz="18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      bne r1, r3, loop</a:t>
            </a:r>
          </a:p>
        </p:txBody>
      </p:sp>
      <p:sp>
        <p:nvSpPr>
          <p:cNvPr id="1981534" name="Line 94"/>
          <p:cNvSpPr>
            <a:spLocks noChangeShapeType="1"/>
          </p:cNvSpPr>
          <p:nvPr/>
        </p:nvSpPr>
        <p:spPr bwMode="auto">
          <a:xfrm>
            <a:off x="1447800" y="2014538"/>
            <a:ext cx="0" cy="609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1535" name="Text Box 95"/>
          <p:cNvSpPr txBox="1">
            <a:spLocks noChangeArrowheads="1"/>
          </p:cNvSpPr>
          <p:nvPr/>
        </p:nvSpPr>
        <p:spPr bwMode="auto">
          <a:xfrm>
            <a:off x="1600200" y="2133600"/>
            <a:ext cx="1211263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Compile</a:t>
            </a:r>
          </a:p>
        </p:txBody>
      </p:sp>
      <p:sp>
        <p:nvSpPr>
          <p:cNvPr id="1981536" name="Text Box 96"/>
          <p:cNvSpPr txBox="1">
            <a:spLocks noChangeArrowheads="1"/>
          </p:cNvSpPr>
          <p:nvPr/>
        </p:nvSpPr>
        <p:spPr bwMode="auto">
          <a:xfrm>
            <a:off x="3048000" y="3276600"/>
            <a:ext cx="137160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altLang="ko-KR" sz="1800" i="1">
                <a:latin typeface="Verdana" charset="0"/>
                <a:ea typeface="굴림" charset="-127"/>
                <a:cs typeface="굴림" charset="-127"/>
              </a:rPr>
              <a:t>Schedule</a:t>
            </a:r>
          </a:p>
        </p:txBody>
      </p:sp>
      <p:sp>
        <p:nvSpPr>
          <p:cNvPr id="1981537" name="Line 97"/>
          <p:cNvSpPr>
            <a:spLocks noChangeShapeType="1"/>
          </p:cNvSpPr>
          <p:nvPr/>
        </p:nvSpPr>
        <p:spPr bwMode="auto">
          <a:xfrm>
            <a:off x="3124200" y="3657600"/>
            <a:ext cx="11430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8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8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8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8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8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8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98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1523" grpId="0" build="p" autoUpdateAnimBg="0"/>
      <p:bldP spid="1981524" grpId="0" autoUpdateAnimBg="0"/>
      <p:bldP spid="1981525" grpId="0" autoUpdateAnimBg="0"/>
      <p:bldP spid="1981526" grpId="0" autoUpdateAnimBg="0"/>
      <p:bldP spid="1981527" grpId="0" autoUpdateAnimBg="0"/>
      <p:bldP spid="1981528" grpId="0" autoUpdateAnimBg="0"/>
      <p:bldP spid="1981529" grpId="0" autoUpdateAnimBg="0"/>
      <p:bldP spid="1981530" grpId="0" animBg="1"/>
      <p:bldP spid="1981531" grpId="0" animBg="1"/>
      <p:bldP spid="198153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DD73-6ADE-FF41-943D-F4C097D58F89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162800" cy="1143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Loop Unrolling</a:t>
            </a:r>
          </a:p>
        </p:txBody>
      </p:sp>
      <p:sp>
        <p:nvSpPr>
          <p:cNvPr id="1983491" name="Text Box 3"/>
          <p:cNvSpPr txBox="1">
            <a:spLocks noChangeArrowheads="1"/>
          </p:cNvSpPr>
          <p:nvPr/>
        </p:nvSpPr>
        <p:spPr bwMode="auto">
          <a:xfrm>
            <a:off x="2973388" y="762000"/>
            <a:ext cx="2660650" cy="857250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for (i=0; i&lt;N; i++)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B[i] = A[i] + C;</a:t>
            </a:r>
          </a:p>
        </p:txBody>
      </p:sp>
      <p:sp>
        <p:nvSpPr>
          <p:cNvPr id="1983492" name="Text Box 4"/>
          <p:cNvSpPr txBox="1">
            <a:spLocks noChangeArrowheads="1"/>
          </p:cNvSpPr>
          <p:nvPr/>
        </p:nvSpPr>
        <p:spPr bwMode="auto">
          <a:xfrm>
            <a:off x="2590800" y="2514600"/>
            <a:ext cx="3429000" cy="3143250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for (i=0; i&lt;N; i+=4)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{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B[i]     = A[i] + C;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B[i+1] = A[i+1] + C;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B[i+2] = A[i+2] + C;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    B[i+3] = A[i+3] + C;</a:t>
            </a:r>
          </a:p>
          <a:p>
            <a:pPr algn="l"/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}</a:t>
            </a:r>
          </a:p>
        </p:txBody>
      </p:sp>
      <p:sp>
        <p:nvSpPr>
          <p:cNvPr id="1983493" name="Line 5"/>
          <p:cNvSpPr>
            <a:spLocks noChangeShapeType="1"/>
          </p:cNvSpPr>
          <p:nvPr/>
        </p:nvSpPr>
        <p:spPr bwMode="auto">
          <a:xfrm>
            <a:off x="3657600" y="1600200"/>
            <a:ext cx="0" cy="914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3494" name="Text Box 6"/>
          <p:cNvSpPr txBox="1">
            <a:spLocks noChangeArrowheads="1"/>
          </p:cNvSpPr>
          <p:nvPr/>
        </p:nvSpPr>
        <p:spPr bwMode="auto">
          <a:xfrm>
            <a:off x="4038600" y="1676400"/>
            <a:ext cx="5105400" cy="822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Unroll inner loop to perform 4 iterations at once</a:t>
            </a:r>
          </a:p>
        </p:txBody>
      </p:sp>
      <p:sp>
        <p:nvSpPr>
          <p:cNvPr id="1983495" name="Text Box 7"/>
          <p:cNvSpPr txBox="1">
            <a:spLocks noChangeArrowheads="1"/>
          </p:cNvSpPr>
          <p:nvPr/>
        </p:nvSpPr>
        <p:spPr bwMode="auto">
          <a:xfrm>
            <a:off x="533400" y="5654675"/>
            <a:ext cx="8001000" cy="822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Need to handle values of N that are not multiples of unrolling factor with final cleanup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349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636F-871A-A04E-99B9-A4E8C70AB953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76200"/>
            <a:ext cx="7467600" cy="1143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Scheduling Loop Unrolled Code</a:t>
            </a:r>
          </a:p>
        </p:txBody>
      </p:sp>
      <p:sp>
        <p:nvSpPr>
          <p:cNvPr id="1985539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2362200" cy="4427538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loop:  ld f1, 0(r1)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ld f2, 8(r1)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ld f3, 16(r1)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ld f4, 24(r1)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add r1, 32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f5, f0, f1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f6, f0, f2 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f7, f0, f3 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f8, f0, f4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f5, 0(r2)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f6, 8(r2)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f7, 16(r2)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f8, 24(r2)</a:t>
            </a:r>
          </a:p>
          <a:p>
            <a:pPr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add r2, 32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bne r1, r3, loop</a:t>
            </a:r>
          </a:p>
        </p:txBody>
      </p:sp>
      <p:sp>
        <p:nvSpPr>
          <p:cNvPr id="1985540" name="Line 4"/>
          <p:cNvSpPr>
            <a:spLocks noChangeShapeType="1"/>
          </p:cNvSpPr>
          <p:nvPr/>
        </p:nvSpPr>
        <p:spPr bwMode="auto">
          <a:xfrm>
            <a:off x="2590800" y="3505200"/>
            <a:ext cx="13716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5541" name="Text Box 5"/>
          <p:cNvSpPr txBox="1">
            <a:spLocks noChangeArrowheads="1"/>
          </p:cNvSpPr>
          <p:nvPr/>
        </p:nvSpPr>
        <p:spPr bwMode="auto">
          <a:xfrm>
            <a:off x="2667000" y="3048000"/>
            <a:ext cx="1371600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Schedule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267200" y="1828800"/>
            <a:ext cx="4114800" cy="304800"/>
            <a:chOff x="2256" y="1152"/>
            <a:chExt cx="2592" cy="192"/>
          </a:xfrm>
        </p:grpSpPr>
        <p:sp>
          <p:nvSpPr>
            <p:cNvPr id="1985543" name="Rectangle 7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44" name="Rectangle 8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45" name="Rectangle 9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46" name="Rectangle 10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47" name="Rectangle 11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48" name="Rectangle 12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49" name="Rectangle 13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4267200" y="2133600"/>
            <a:ext cx="4114800" cy="304800"/>
            <a:chOff x="2256" y="1152"/>
            <a:chExt cx="2592" cy="192"/>
          </a:xfrm>
        </p:grpSpPr>
        <p:sp>
          <p:nvSpPr>
            <p:cNvPr id="1985551" name="Rectangle 15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52" name="Rectangle 16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53" name="Rectangle 17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54" name="Rectangle 18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55" name="Rectangle 19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56" name="Rectangle 20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57" name="Rectangle 21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67200" y="2438400"/>
            <a:ext cx="4114800" cy="304800"/>
            <a:chOff x="2256" y="1152"/>
            <a:chExt cx="2592" cy="192"/>
          </a:xfrm>
        </p:grpSpPr>
        <p:sp>
          <p:nvSpPr>
            <p:cNvPr id="1985559" name="Rectangle 23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0" name="Rectangle 24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1" name="Rectangle 25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2" name="Rectangle 26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3" name="Rectangle 27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4" name="Rectangle 28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5" name="Rectangle 29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267200" y="2743200"/>
            <a:ext cx="4114800" cy="304800"/>
            <a:chOff x="2256" y="1152"/>
            <a:chExt cx="2592" cy="192"/>
          </a:xfrm>
        </p:grpSpPr>
        <p:sp>
          <p:nvSpPr>
            <p:cNvPr id="1985567" name="Rectangle 31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8" name="Rectangle 32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69" name="Rectangle 33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0" name="Rectangle 34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1" name="Rectangle 35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2" name="Rectangle 36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3" name="Rectangle 37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267200" y="3048000"/>
            <a:ext cx="4114800" cy="304800"/>
            <a:chOff x="2256" y="1152"/>
            <a:chExt cx="2592" cy="192"/>
          </a:xfrm>
        </p:grpSpPr>
        <p:sp>
          <p:nvSpPr>
            <p:cNvPr id="1985575" name="Rectangle 39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6" name="Rectangle 40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7" name="Rectangle 41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8" name="Rectangle 42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79" name="Rectangle 43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0" name="Rectangle 44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1" name="Rectangle 45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4267200" y="3352800"/>
            <a:ext cx="4114800" cy="304800"/>
            <a:chOff x="2256" y="1152"/>
            <a:chExt cx="2592" cy="192"/>
          </a:xfrm>
        </p:grpSpPr>
        <p:sp>
          <p:nvSpPr>
            <p:cNvPr id="1985583" name="Rectangle 47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4" name="Rectangle 48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5" name="Rectangle 49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6" name="Rectangle 50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7" name="Rectangle 51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8" name="Rectangle 52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89" name="Rectangle 53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4267200" y="3657600"/>
            <a:ext cx="4114800" cy="304800"/>
            <a:chOff x="2256" y="1152"/>
            <a:chExt cx="2592" cy="192"/>
          </a:xfrm>
        </p:grpSpPr>
        <p:sp>
          <p:nvSpPr>
            <p:cNvPr id="1985591" name="Rectangle 55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92" name="Rectangle 56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93" name="Rectangle 57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94" name="Rectangle 58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95" name="Rectangle 59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96" name="Rectangle 60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597" name="Rectangle 61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4267200" y="3962400"/>
            <a:ext cx="4114800" cy="304800"/>
            <a:chOff x="2256" y="1152"/>
            <a:chExt cx="2592" cy="192"/>
          </a:xfrm>
        </p:grpSpPr>
        <p:sp>
          <p:nvSpPr>
            <p:cNvPr id="1985599" name="Rectangle 63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0" name="Rectangle 64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1" name="Rectangle 65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2" name="Rectangle 66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3" name="Rectangle 67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4" name="Rectangle 68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5" name="Rectangle 69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0" name="Group 70"/>
          <p:cNvGrpSpPr>
            <a:grpSpLocks/>
          </p:cNvGrpSpPr>
          <p:nvPr/>
        </p:nvGrpSpPr>
        <p:grpSpPr bwMode="auto">
          <a:xfrm>
            <a:off x="4267200" y="4267200"/>
            <a:ext cx="4114800" cy="304800"/>
            <a:chOff x="2256" y="1152"/>
            <a:chExt cx="2592" cy="192"/>
          </a:xfrm>
        </p:grpSpPr>
        <p:sp>
          <p:nvSpPr>
            <p:cNvPr id="1985607" name="Rectangle 71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8" name="Rectangle 72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09" name="Rectangle 73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10" name="Rectangle 74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11" name="Rectangle 75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12" name="Rectangle 76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13" name="Rectangle 77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85614" name="Rectangle 78"/>
          <p:cNvSpPr>
            <a:spLocks noChangeArrowheads="1"/>
          </p:cNvSpPr>
          <p:nvPr/>
        </p:nvSpPr>
        <p:spPr bwMode="auto">
          <a:xfrm>
            <a:off x="4267200" y="1295400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Int1</a:t>
            </a:r>
          </a:p>
        </p:txBody>
      </p:sp>
      <p:sp>
        <p:nvSpPr>
          <p:cNvPr id="1985615" name="Rectangle 79"/>
          <p:cNvSpPr>
            <a:spLocks noChangeArrowheads="1"/>
          </p:cNvSpPr>
          <p:nvPr/>
        </p:nvSpPr>
        <p:spPr bwMode="auto">
          <a:xfrm>
            <a:off x="4953000" y="1295400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Int 2</a:t>
            </a:r>
          </a:p>
        </p:txBody>
      </p:sp>
      <p:sp>
        <p:nvSpPr>
          <p:cNvPr id="1985616" name="Rectangle 80"/>
          <p:cNvSpPr>
            <a:spLocks noChangeArrowheads="1"/>
          </p:cNvSpPr>
          <p:nvPr/>
        </p:nvSpPr>
        <p:spPr bwMode="auto">
          <a:xfrm>
            <a:off x="5638800" y="1295400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M1</a:t>
            </a:r>
          </a:p>
        </p:txBody>
      </p:sp>
      <p:sp>
        <p:nvSpPr>
          <p:cNvPr id="1985617" name="Rectangle 81"/>
          <p:cNvSpPr>
            <a:spLocks noChangeArrowheads="1"/>
          </p:cNvSpPr>
          <p:nvPr/>
        </p:nvSpPr>
        <p:spPr bwMode="auto">
          <a:xfrm>
            <a:off x="6324600" y="1295400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M2</a:t>
            </a:r>
          </a:p>
        </p:txBody>
      </p:sp>
      <p:sp>
        <p:nvSpPr>
          <p:cNvPr id="1985618" name="Rectangle 82"/>
          <p:cNvSpPr>
            <a:spLocks noChangeArrowheads="1"/>
          </p:cNvSpPr>
          <p:nvPr/>
        </p:nvSpPr>
        <p:spPr bwMode="auto">
          <a:xfrm>
            <a:off x="7010400" y="1295400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FP+</a:t>
            </a:r>
          </a:p>
        </p:txBody>
      </p:sp>
      <p:sp>
        <p:nvSpPr>
          <p:cNvPr id="1985619" name="Rectangle 83"/>
          <p:cNvSpPr>
            <a:spLocks noChangeArrowheads="1"/>
          </p:cNvSpPr>
          <p:nvPr/>
        </p:nvSpPr>
        <p:spPr bwMode="auto">
          <a:xfrm>
            <a:off x="7696200" y="1295400"/>
            <a:ext cx="685800" cy="3048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altLang="ko-KR">
                <a:latin typeface="Verdana" charset="0"/>
                <a:ea typeface="굴림" charset="-127"/>
                <a:cs typeface="굴림" charset="-127"/>
              </a:rPr>
              <a:t>FPx</a:t>
            </a:r>
          </a:p>
        </p:txBody>
      </p:sp>
      <p:sp>
        <p:nvSpPr>
          <p:cNvPr id="1985620" name="Text Box 84"/>
          <p:cNvSpPr txBox="1">
            <a:spLocks noChangeArrowheads="1"/>
          </p:cNvSpPr>
          <p:nvPr/>
        </p:nvSpPr>
        <p:spPr bwMode="auto">
          <a:xfrm>
            <a:off x="3227388" y="1752600"/>
            <a:ext cx="83502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loop:</a:t>
            </a:r>
          </a:p>
        </p:txBody>
      </p:sp>
      <p:grpSp>
        <p:nvGrpSpPr>
          <p:cNvPr id="11" name="Group 85"/>
          <p:cNvGrpSpPr>
            <a:grpSpLocks/>
          </p:cNvGrpSpPr>
          <p:nvPr/>
        </p:nvGrpSpPr>
        <p:grpSpPr bwMode="auto">
          <a:xfrm>
            <a:off x="4267200" y="4572000"/>
            <a:ext cx="4114800" cy="304800"/>
            <a:chOff x="2256" y="1152"/>
            <a:chExt cx="2592" cy="192"/>
          </a:xfrm>
        </p:grpSpPr>
        <p:sp>
          <p:nvSpPr>
            <p:cNvPr id="1985622" name="Rectangle 86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23" name="Rectangle 87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24" name="Rectangle 88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25" name="Rectangle 89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26" name="Rectangle 90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27" name="Rectangle 91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28" name="Rectangle 92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93"/>
          <p:cNvGrpSpPr>
            <a:grpSpLocks/>
          </p:cNvGrpSpPr>
          <p:nvPr/>
        </p:nvGrpSpPr>
        <p:grpSpPr bwMode="auto">
          <a:xfrm>
            <a:off x="4267200" y="4876800"/>
            <a:ext cx="4114800" cy="304800"/>
            <a:chOff x="2256" y="1152"/>
            <a:chExt cx="2592" cy="192"/>
          </a:xfrm>
        </p:grpSpPr>
        <p:sp>
          <p:nvSpPr>
            <p:cNvPr id="1985630" name="Rectangle 94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1" name="Rectangle 95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2" name="Rectangle 96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3" name="Rectangle 97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4" name="Rectangle 98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5" name="Rectangle 99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6" name="Rectangle 100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3" name="Group 101"/>
          <p:cNvGrpSpPr>
            <a:grpSpLocks/>
          </p:cNvGrpSpPr>
          <p:nvPr/>
        </p:nvGrpSpPr>
        <p:grpSpPr bwMode="auto">
          <a:xfrm>
            <a:off x="4267200" y="5181600"/>
            <a:ext cx="4114800" cy="304800"/>
            <a:chOff x="2256" y="1152"/>
            <a:chExt cx="2592" cy="192"/>
          </a:xfrm>
        </p:grpSpPr>
        <p:sp>
          <p:nvSpPr>
            <p:cNvPr id="1985638" name="Rectangle 102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39" name="Rectangle 103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0" name="Rectangle 104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1" name="Rectangle 105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2" name="Rectangle 106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3" name="Rectangle 107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4" name="Rectangle 108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4" name="Group 109"/>
          <p:cNvGrpSpPr>
            <a:grpSpLocks/>
          </p:cNvGrpSpPr>
          <p:nvPr/>
        </p:nvGrpSpPr>
        <p:grpSpPr bwMode="auto">
          <a:xfrm>
            <a:off x="4267200" y="5486400"/>
            <a:ext cx="4114800" cy="304800"/>
            <a:chOff x="2256" y="1152"/>
            <a:chExt cx="2592" cy="192"/>
          </a:xfrm>
        </p:grpSpPr>
        <p:sp>
          <p:nvSpPr>
            <p:cNvPr id="1985646" name="Rectangle 110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7" name="Rectangle 111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8" name="Rectangle 112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49" name="Rectangle 113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50" name="Rectangle 114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51" name="Rectangle 115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rgbClr val="660066"/>
                </a:solidFill>
                <a:ea typeface="굴림" charset="-127"/>
                <a:cs typeface="굴림" charset="-127"/>
              </a:endParaRPr>
            </a:p>
          </p:txBody>
        </p:sp>
        <p:sp>
          <p:nvSpPr>
            <p:cNvPr id="1985652" name="Rectangle 116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85653" name="Text Box 117"/>
          <p:cNvSpPr txBox="1">
            <a:spLocks noChangeArrowheads="1"/>
          </p:cNvSpPr>
          <p:nvPr/>
        </p:nvSpPr>
        <p:spPr bwMode="auto">
          <a:xfrm>
            <a:off x="485775" y="914400"/>
            <a:ext cx="1916113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Unroll 4 ways</a:t>
            </a:r>
          </a:p>
        </p:txBody>
      </p:sp>
      <p:sp>
        <p:nvSpPr>
          <p:cNvPr id="1985654" name="Text Box 118"/>
          <p:cNvSpPr txBox="1">
            <a:spLocks noChangeArrowheads="1"/>
          </p:cNvSpPr>
          <p:nvPr/>
        </p:nvSpPr>
        <p:spPr bwMode="auto">
          <a:xfrm>
            <a:off x="5657850" y="1828800"/>
            <a:ext cx="6159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ld f1</a:t>
            </a:r>
          </a:p>
        </p:txBody>
      </p:sp>
      <p:sp>
        <p:nvSpPr>
          <p:cNvPr id="1985655" name="Text Box 119"/>
          <p:cNvSpPr txBox="1">
            <a:spLocks noChangeArrowheads="1"/>
          </p:cNvSpPr>
          <p:nvPr/>
        </p:nvSpPr>
        <p:spPr bwMode="auto">
          <a:xfrm>
            <a:off x="5657850" y="2133600"/>
            <a:ext cx="6159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ld f2</a:t>
            </a:r>
          </a:p>
        </p:txBody>
      </p:sp>
      <p:sp>
        <p:nvSpPr>
          <p:cNvPr id="1985656" name="Text Box 120"/>
          <p:cNvSpPr txBox="1">
            <a:spLocks noChangeArrowheads="1"/>
          </p:cNvSpPr>
          <p:nvPr/>
        </p:nvSpPr>
        <p:spPr bwMode="auto">
          <a:xfrm>
            <a:off x="5657850" y="2438400"/>
            <a:ext cx="6159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ld f3</a:t>
            </a:r>
          </a:p>
        </p:txBody>
      </p:sp>
      <p:sp>
        <p:nvSpPr>
          <p:cNvPr id="1985657" name="Text Box 121"/>
          <p:cNvSpPr txBox="1">
            <a:spLocks noChangeArrowheads="1"/>
          </p:cNvSpPr>
          <p:nvPr/>
        </p:nvSpPr>
        <p:spPr bwMode="auto">
          <a:xfrm>
            <a:off x="5657850" y="2743200"/>
            <a:ext cx="6159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ld f4</a:t>
            </a:r>
          </a:p>
        </p:txBody>
      </p:sp>
      <p:sp>
        <p:nvSpPr>
          <p:cNvPr id="1985658" name="Text Box 122"/>
          <p:cNvSpPr txBox="1">
            <a:spLocks noChangeArrowheads="1"/>
          </p:cNvSpPr>
          <p:nvPr/>
        </p:nvSpPr>
        <p:spPr bwMode="auto">
          <a:xfrm>
            <a:off x="4210050" y="2743200"/>
            <a:ext cx="8318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add r1</a:t>
            </a:r>
          </a:p>
        </p:txBody>
      </p:sp>
      <p:sp>
        <p:nvSpPr>
          <p:cNvPr id="1985659" name="Text Box 123"/>
          <p:cNvSpPr txBox="1">
            <a:spLocks noChangeArrowheads="1"/>
          </p:cNvSpPr>
          <p:nvPr/>
        </p:nvSpPr>
        <p:spPr bwMode="auto">
          <a:xfrm>
            <a:off x="6959600" y="2743200"/>
            <a:ext cx="8826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fadd f5</a:t>
            </a:r>
          </a:p>
        </p:txBody>
      </p:sp>
      <p:sp>
        <p:nvSpPr>
          <p:cNvPr id="1985660" name="Text Box 124"/>
          <p:cNvSpPr txBox="1">
            <a:spLocks noChangeArrowheads="1"/>
          </p:cNvSpPr>
          <p:nvPr/>
        </p:nvSpPr>
        <p:spPr bwMode="auto">
          <a:xfrm>
            <a:off x="6959600" y="3048000"/>
            <a:ext cx="8826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fadd f6</a:t>
            </a:r>
          </a:p>
        </p:txBody>
      </p:sp>
      <p:sp>
        <p:nvSpPr>
          <p:cNvPr id="1985661" name="Text Box 125"/>
          <p:cNvSpPr txBox="1">
            <a:spLocks noChangeArrowheads="1"/>
          </p:cNvSpPr>
          <p:nvPr/>
        </p:nvSpPr>
        <p:spPr bwMode="auto">
          <a:xfrm>
            <a:off x="6959600" y="3352800"/>
            <a:ext cx="8826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fadd f7</a:t>
            </a:r>
          </a:p>
        </p:txBody>
      </p:sp>
      <p:sp>
        <p:nvSpPr>
          <p:cNvPr id="1985662" name="Text Box 126"/>
          <p:cNvSpPr txBox="1">
            <a:spLocks noChangeArrowheads="1"/>
          </p:cNvSpPr>
          <p:nvPr/>
        </p:nvSpPr>
        <p:spPr bwMode="auto">
          <a:xfrm>
            <a:off x="6959600" y="3657600"/>
            <a:ext cx="8826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fadd f8</a:t>
            </a:r>
          </a:p>
        </p:txBody>
      </p:sp>
      <p:sp>
        <p:nvSpPr>
          <p:cNvPr id="1985663" name="Text Box 127"/>
          <p:cNvSpPr txBox="1">
            <a:spLocks noChangeArrowheads="1"/>
          </p:cNvSpPr>
          <p:nvPr/>
        </p:nvSpPr>
        <p:spPr bwMode="auto">
          <a:xfrm>
            <a:off x="5657850" y="3962400"/>
            <a:ext cx="6794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sd f5</a:t>
            </a:r>
          </a:p>
        </p:txBody>
      </p:sp>
      <p:sp>
        <p:nvSpPr>
          <p:cNvPr id="1985664" name="Text Box 128"/>
          <p:cNvSpPr txBox="1">
            <a:spLocks noChangeArrowheads="1"/>
          </p:cNvSpPr>
          <p:nvPr/>
        </p:nvSpPr>
        <p:spPr bwMode="auto">
          <a:xfrm>
            <a:off x="5657850" y="4267200"/>
            <a:ext cx="6794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sd f6</a:t>
            </a:r>
          </a:p>
        </p:txBody>
      </p:sp>
      <p:sp>
        <p:nvSpPr>
          <p:cNvPr id="1985665" name="Text Box 129"/>
          <p:cNvSpPr txBox="1">
            <a:spLocks noChangeArrowheads="1"/>
          </p:cNvSpPr>
          <p:nvPr/>
        </p:nvSpPr>
        <p:spPr bwMode="auto">
          <a:xfrm>
            <a:off x="5657850" y="4572000"/>
            <a:ext cx="6794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sd f7</a:t>
            </a:r>
          </a:p>
        </p:txBody>
      </p:sp>
      <p:sp>
        <p:nvSpPr>
          <p:cNvPr id="1985666" name="Text Box 130"/>
          <p:cNvSpPr txBox="1">
            <a:spLocks noChangeArrowheads="1"/>
          </p:cNvSpPr>
          <p:nvPr/>
        </p:nvSpPr>
        <p:spPr bwMode="auto">
          <a:xfrm>
            <a:off x="5657850" y="4876800"/>
            <a:ext cx="6794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sd f8</a:t>
            </a:r>
          </a:p>
        </p:txBody>
      </p:sp>
      <p:sp>
        <p:nvSpPr>
          <p:cNvPr id="1985667" name="Text Box 131"/>
          <p:cNvSpPr txBox="1">
            <a:spLocks noChangeArrowheads="1"/>
          </p:cNvSpPr>
          <p:nvPr/>
        </p:nvSpPr>
        <p:spPr bwMode="auto">
          <a:xfrm>
            <a:off x="4210050" y="4876800"/>
            <a:ext cx="8318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add r2</a:t>
            </a:r>
          </a:p>
        </p:txBody>
      </p:sp>
      <p:sp>
        <p:nvSpPr>
          <p:cNvPr id="1985668" name="Text Box 132"/>
          <p:cNvSpPr txBox="1">
            <a:spLocks noChangeArrowheads="1"/>
          </p:cNvSpPr>
          <p:nvPr/>
        </p:nvSpPr>
        <p:spPr bwMode="auto">
          <a:xfrm>
            <a:off x="5060950" y="4876800"/>
            <a:ext cx="565150" cy="3667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1800">
                <a:solidFill>
                  <a:srgbClr val="660066"/>
                </a:solidFill>
                <a:ea typeface="굴림" charset="-127"/>
                <a:cs typeface="굴림" charset="-127"/>
              </a:rPr>
              <a:t>bne</a:t>
            </a:r>
          </a:p>
        </p:txBody>
      </p:sp>
      <p:sp>
        <p:nvSpPr>
          <p:cNvPr id="1985669" name="Line 133"/>
          <p:cNvSpPr>
            <a:spLocks noChangeShapeType="1"/>
          </p:cNvSpPr>
          <p:nvPr/>
        </p:nvSpPr>
        <p:spPr bwMode="auto">
          <a:xfrm>
            <a:off x="6172200" y="2057400"/>
            <a:ext cx="914400" cy="762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5670" name="Rectangle 134"/>
          <p:cNvSpPr>
            <a:spLocks noChangeArrowheads="1"/>
          </p:cNvSpPr>
          <p:nvPr/>
        </p:nvSpPr>
        <p:spPr bwMode="auto">
          <a:xfrm>
            <a:off x="152400" y="5791200"/>
            <a:ext cx="7391400" cy="4206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How many FLOPS/cycle?</a:t>
            </a:r>
          </a:p>
        </p:txBody>
      </p:sp>
      <p:sp>
        <p:nvSpPr>
          <p:cNvPr id="1985671" name="Text Box 135"/>
          <p:cNvSpPr txBox="1">
            <a:spLocks noChangeArrowheads="1"/>
          </p:cNvSpPr>
          <p:nvPr/>
        </p:nvSpPr>
        <p:spPr bwMode="auto">
          <a:xfrm>
            <a:off x="2455863" y="6172200"/>
            <a:ext cx="4238625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2400">
                <a:solidFill>
                  <a:srgbClr val="FF0000"/>
                </a:solidFill>
                <a:latin typeface="Verdana" charset="0"/>
                <a:ea typeface="굴림" charset="-127"/>
                <a:cs typeface="굴림" charset="-127"/>
              </a:rPr>
              <a:t>4 fadds / 11 cycles = 0.36</a:t>
            </a:r>
          </a:p>
        </p:txBody>
      </p:sp>
      <p:sp>
        <p:nvSpPr>
          <p:cNvPr id="1985672" name="Line 136"/>
          <p:cNvSpPr>
            <a:spLocks noChangeShapeType="1"/>
          </p:cNvSpPr>
          <p:nvPr/>
        </p:nvSpPr>
        <p:spPr bwMode="auto">
          <a:xfrm flipH="1">
            <a:off x="6324600" y="2971800"/>
            <a:ext cx="685800" cy="1066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8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98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5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5654" grpId="0" autoUpdateAnimBg="0"/>
      <p:bldP spid="1985655" grpId="0" autoUpdateAnimBg="0"/>
      <p:bldP spid="1985656" grpId="0" autoUpdateAnimBg="0"/>
      <p:bldP spid="1985657" grpId="0" autoUpdateAnimBg="0"/>
      <p:bldP spid="1985658" grpId="0" autoUpdateAnimBg="0"/>
      <p:bldP spid="1985659" grpId="0" autoUpdateAnimBg="0"/>
      <p:bldP spid="1985660" grpId="0" autoUpdateAnimBg="0"/>
      <p:bldP spid="1985661" grpId="0" autoUpdateAnimBg="0"/>
      <p:bldP spid="1985662" grpId="0" autoUpdateAnimBg="0"/>
      <p:bldP spid="1985663" grpId="0" autoUpdateAnimBg="0"/>
      <p:bldP spid="1985664" grpId="0" autoUpdateAnimBg="0"/>
      <p:bldP spid="1985665" grpId="0" autoUpdateAnimBg="0"/>
      <p:bldP spid="1985666" grpId="0" autoUpdateAnimBg="0"/>
      <p:bldP spid="1985667" grpId="0" autoUpdateAnimBg="0"/>
      <p:bldP spid="1985668" grpId="0" autoUpdateAnimBg="0"/>
      <p:bldP spid="1985669" grpId="0" animBg="1"/>
      <p:bldP spid="1985670" grpId="0" build="p" autoUpdateAnimBg="0"/>
      <p:bldP spid="1985671" grpId="0" autoUpdateAnimBg="0"/>
      <p:bldP spid="198567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3F4B-EE05-6444-BDCC-F9F08DFCDF5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267200" y="3657600"/>
            <a:ext cx="4114800" cy="1219200"/>
            <a:chOff x="2688" y="2304"/>
            <a:chExt cx="2592" cy="76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688" y="2304"/>
              <a:ext cx="2592" cy="192"/>
              <a:chOff x="2256" y="1152"/>
              <a:chExt cx="2592" cy="192"/>
            </a:xfrm>
          </p:grpSpPr>
          <p:sp>
            <p:nvSpPr>
              <p:cNvPr id="1987588" name="Rectangle 4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89" name="Rectangle 5"/>
              <p:cNvSpPr>
                <a:spLocks noChangeArrowheads="1"/>
              </p:cNvSpPr>
              <p:nvPr/>
            </p:nvSpPr>
            <p:spPr bwMode="auto">
              <a:xfrm>
                <a:off x="2688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0" name="Rectangle 6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1" name="Rectangle 7"/>
              <p:cNvSpPr>
                <a:spLocks noChangeArrowheads="1"/>
              </p:cNvSpPr>
              <p:nvPr/>
            </p:nvSpPr>
            <p:spPr bwMode="auto">
              <a:xfrm>
                <a:off x="3552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2" name="Rectangle 8"/>
              <p:cNvSpPr>
                <a:spLocks noChangeArrowheads="1"/>
              </p:cNvSpPr>
              <p:nvPr/>
            </p:nvSpPr>
            <p:spPr bwMode="auto">
              <a:xfrm>
                <a:off x="3984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3" name="Rectangle 9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4" name="Rectangle 10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2592" cy="192"/>
              </a:xfrm>
              <a:prstGeom prst="rect">
                <a:avLst/>
              </a:prstGeom>
              <a:solidFill>
                <a:srgbClr val="669900"/>
              </a:solidFill>
              <a:ln w="381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2688" y="2496"/>
              <a:ext cx="2592" cy="192"/>
              <a:chOff x="2256" y="1152"/>
              <a:chExt cx="2592" cy="192"/>
            </a:xfrm>
          </p:grpSpPr>
          <p:sp>
            <p:nvSpPr>
              <p:cNvPr id="1987596" name="Rectangle 12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7" name="Rectangle 13"/>
              <p:cNvSpPr>
                <a:spLocks noChangeArrowheads="1"/>
              </p:cNvSpPr>
              <p:nvPr/>
            </p:nvSpPr>
            <p:spPr bwMode="auto">
              <a:xfrm>
                <a:off x="2688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8" name="Rectangle 14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599" name="Rectangle 15"/>
              <p:cNvSpPr>
                <a:spLocks noChangeArrowheads="1"/>
              </p:cNvSpPr>
              <p:nvPr/>
            </p:nvSpPr>
            <p:spPr bwMode="auto">
              <a:xfrm>
                <a:off x="3552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0" name="Rectangle 16"/>
              <p:cNvSpPr>
                <a:spLocks noChangeArrowheads="1"/>
              </p:cNvSpPr>
              <p:nvPr/>
            </p:nvSpPr>
            <p:spPr bwMode="auto">
              <a:xfrm>
                <a:off x="3984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1" name="Rectangle 17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2" name="Rectangle 18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2592" cy="192"/>
              </a:xfrm>
              <a:prstGeom prst="rect">
                <a:avLst/>
              </a:prstGeom>
              <a:solidFill>
                <a:srgbClr val="669900"/>
              </a:solidFill>
              <a:ln w="381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2688" y="2688"/>
              <a:ext cx="2592" cy="192"/>
              <a:chOff x="2256" y="1152"/>
              <a:chExt cx="2592" cy="192"/>
            </a:xfrm>
          </p:grpSpPr>
          <p:sp>
            <p:nvSpPr>
              <p:cNvPr id="1987604" name="Rectangle 20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5" name="Rectangle 21"/>
              <p:cNvSpPr>
                <a:spLocks noChangeArrowheads="1"/>
              </p:cNvSpPr>
              <p:nvPr/>
            </p:nvSpPr>
            <p:spPr bwMode="auto">
              <a:xfrm>
                <a:off x="2688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6" name="Rectangle 22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7" name="Rectangle 23"/>
              <p:cNvSpPr>
                <a:spLocks noChangeArrowheads="1"/>
              </p:cNvSpPr>
              <p:nvPr/>
            </p:nvSpPr>
            <p:spPr bwMode="auto">
              <a:xfrm>
                <a:off x="3552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8" name="Rectangle 24"/>
              <p:cNvSpPr>
                <a:spLocks noChangeArrowheads="1"/>
              </p:cNvSpPr>
              <p:nvPr/>
            </p:nvSpPr>
            <p:spPr bwMode="auto">
              <a:xfrm>
                <a:off x="3984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09" name="Rectangle 25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0" name="Rectangle 26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2592" cy="192"/>
              </a:xfrm>
              <a:prstGeom prst="rect">
                <a:avLst/>
              </a:prstGeom>
              <a:solidFill>
                <a:srgbClr val="669900"/>
              </a:solidFill>
              <a:ln w="381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2688" y="2880"/>
              <a:ext cx="2592" cy="192"/>
              <a:chOff x="2256" y="1152"/>
              <a:chExt cx="2592" cy="192"/>
            </a:xfrm>
          </p:grpSpPr>
          <p:sp>
            <p:nvSpPr>
              <p:cNvPr id="1987612" name="Rectangle 28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3" name="Rectangle 29"/>
              <p:cNvSpPr>
                <a:spLocks noChangeArrowheads="1"/>
              </p:cNvSpPr>
              <p:nvPr/>
            </p:nvSpPr>
            <p:spPr bwMode="auto">
              <a:xfrm>
                <a:off x="2688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4" name="Rectangle 30"/>
              <p:cNvSpPr>
                <a:spLocks noChangeArrowheads="1"/>
              </p:cNvSpPr>
              <p:nvPr/>
            </p:nvSpPr>
            <p:spPr bwMode="auto">
              <a:xfrm>
                <a:off x="3120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5" name="Rectangle 31"/>
              <p:cNvSpPr>
                <a:spLocks noChangeArrowheads="1"/>
              </p:cNvSpPr>
              <p:nvPr/>
            </p:nvSpPr>
            <p:spPr bwMode="auto">
              <a:xfrm>
                <a:off x="3552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6" name="Rectangle 32"/>
              <p:cNvSpPr>
                <a:spLocks noChangeArrowheads="1"/>
              </p:cNvSpPr>
              <p:nvPr/>
            </p:nvSpPr>
            <p:spPr bwMode="auto">
              <a:xfrm>
                <a:off x="3984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7" name="Rectangle 33"/>
              <p:cNvSpPr>
                <a:spLocks noChangeArrowheads="1"/>
              </p:cNvSpPr>
              <p:nvPr/>
            </p:nvSpPr>
            <p:spPr bwMode="auto">
              <a:xfrm>
                <a:off x="4416" y="1152"/>
                <a:ext cx="432" cy="192"/>
              </a:xfrm>
              <a:prstGeom prst="rect">
                <a:avLst/>
              </a:prstGeom>
              <a:solidFill>
                <a:srgbClr val="669900"/>
              </a:solidFill>
              <a:ln w="3175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endParaRPr lang="ko-KR" altLang="en-US">
                  <a:ea typeface="굴림" charset="-127"/>
                  <a:cs typeface="굴림" charset="-127"/>
                </a:endParaRPr>
              </a:p>
            </p:txBody>
          </p:sp>
          <p:sp>
            <p:nvSpPr>
              <p:cNvPr id="1987618" name="Rectangle 34"/>
              <p:cNvSpPr>
                <a:spLocks noChangeArrowheads="1"/>
              </p:cNvSpPr>
              <p:nvPr/>
            </p:nvSpPr>
            <p:spPr bwMode="auto">
              <a:xfrm>
                <a:off x="2256" y="1152"/>
                <a:ext cx="2592" cy="192"/>
              </a:xfrm>
              <a:prstGeom prst="rect">
                <a:avLst/>
              </a:prstGeom>
              <a:solidFill>
                <a:srgbClr val="669900"/>
              </a:solidFill>
              <a:ln w="38100">
                <a:solidFill>
                  <a:schemeClr val="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987619" name="Rectangle 35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162800" cy="6858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Software Pipelining</a:t>
            </a:r>
          </a:p>
        </p:txBody>
      </p:sp>
      <p:sp>
        <p:nvSpPr>
          <p:cNvPr id="1987620" name="Text Box 36"/>
          <p:cNvSpPr txBox="1">
            <a:spLocks noChangeArrowheads="1"/>
          </p:cNvSpPr>
          <p:nvPr/>
        </p:nvSpPr>
        <p:spPr bwMode="auto">
          <a:xfrm>
            <a:off x="228600" y="1295400"/>
            <a:ext cx="2362200" cy="4427538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loop:  ld f1, 0(r1)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ld f2, 8(r1)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ld f3, 16(r1)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ld f4, 24(r1)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add r1, 32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f5, f0, f1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f6, f0, f2 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f7, f0, f3 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fadd f8, f0, f4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f5, 0(r2)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f6, 8(r2)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f7, 16(r2)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add r2, 32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sd f8, -8(r2)</a:t>
            </a:r>
          </a:p>
          <a:p>
            <a:pPr algn="l">
              <a:spcBef>
                <a:spcPct val="20000"/>
              </a:spcBef>
            </a:pPr>
            <a:r>
              <a:rPr lang="en-US" altLang="ko-KR" b="1">
                <a:solidFill>
                  <a:srgbClr val="660066"/>
                </a:solidFill>
                <a:ea typeface="굴림" charset="-127"/>
                <a:cs typeface="굴림" charset="-127"/>
              </a:rPr>
              <a:t>           bne r1, r3, loop</a:t>
            </a:r>
          </a:p>
        </p:txBody>
      </p:sp>
      <p:sp>
        <p:nvSpPr>
          <p:cNvPr id="1987621" name="Line 37"/>
          <p:cNvSpPr>
            <a:spLocks noChangeShapeType="1"/>
          </p:cNvSpPr>
          <p:nvPr/>
        </p:nvSpPr>
        <p:spPr bwMode="auto">
          <a:xfrm>
            <a:off x="2590800" y="3505200"/>
            <a:ext cx="13716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4267200" y="854075"/>
            <a:ext cx="4114800" cy="304800"/>
            <a:chOff x="2688" y="816"/>
            <a:chExt cx="2592" cy="192"/>
          </a:xfrm>
        </p:grpSpPr>
        <p:sp>
          <p:nvSpPr>
            <p:cNvPr id="1987623" name="Rectangle 39"/>
            <p:cNvSpPr>
              <a:spLocks noChangeArrowheads="1"/>
            </p:cNvSpPr>
            <p:nvPr/>
          </p:nvSpPr>
          <p:spPr bwMode="auto">
            <a:xfrm>
              <a:off x="2688" y="816"/>
              <a:ext cx="432" cy="19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>
                  <a:ea typeface="굴림" charset="-127"/>
                  <a:cs typeface="굴림" charset="-127"/>
                </a:rPr>
                <a:t>Int1</a:t>
              </a:r>
            </a:p>
          </p:txBody>
        </p:sp>
        <p:sp>
          <p:nvSpPr>
            <p:cNvPr id="1987624" name="Rectangle 40"/>
            <p:cNvSpPr>
              <a:spLocks noChangeArrowheads="1"/>
            </p:cNvSpPr>
            <p:nvPr/>
          </p:nvSpPr>
          <p:spPr bwMode="auto">
            <a:xfrm>
              <a:off x="3120" y="816"/>
              <a:ext cx="432" cy="19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>
                  <a:ea typeface="굴림" charset="-127"/>
                  <a:cs typeface="굴림" charset="-127"/>
                </a:rPr>
                <a:t>Int 2</a:t>
              </a:r>
            </a:p>
          </p:txBody>
        </p:sp>
        <p:sp>
          <p:nvSpPr>
            <p:cNvPr id="1987625" name="Rectangle 41"/>
            <p:cNvSpPr>
              <a:spLocks noChangeArrowheads="1"/>
            </p:cNvSpPr>
            <p:nvPr/>
          </p:nvSpPr>
          <p:spPr bwMode="auto">
            <a:xfrm>
              <a:off x="3552" y="816"/>
              <a:ext cx="432" cy="19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>
                  <a:ea typeface="굴림" charset="-127"/>
                  <a:cs typeface="굴림" charset="-127"/>
                </a:rPr>
                <a:t>M1</a:t>
              </a:r>
            </a:p>
          </p:txBody>
        </p:sp>
        <p:sp>
          <p:nvSpPr>
            <p:cNvPr id="1987626" name="Rectangle 42"/>
            <p:cNvSpPr>
              <a:spLocks noChangeArrowheads="1"/>
            </p:cNvSpPr>
            <p:nvPr/>
          </p:nvSpPr>
          <p:spPr bwMode="auto">
            <a:xfrm>
              <a:off x="3984" y="816"/>
              <a:ext cx="432" cy="19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>
                  <a:ea typeface="굴림" charset="-127"/>
                  <a:cs typeface="굴림" charset="-127"/>
                </a:rPr>
                <a:t>M2</a:t>
              </a:r>
            </a:p>
          </p:txBody>
        </p:sp>
        <p:sp>
          <p:nvSpPr>
            <p:cNvPr id="1987627" name="Rectangle 43"/>
            <p:cNvSpPr>
              <a:spLocks noChangeArrowheads="1"/>
            </p:cNvSpPr>
            <p:nvPr/>
          </p:nvSpPr>
          <p:spPr bwMode="auto">
            <a:xfrm>
              <a:off x="4416" y="816"/>
              <a:ext cx="432" cy="19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>
                  <a:ea typeface="굴림" charset="-127"/>
                  <a:cs typeface="굴림" charset="-127"/>
                </a:rPr>
                <a:t>FP+</a:t>
              </a:r>
            </a:p>
          </p:txBody>
        </p:sp>
        <p:sp>
          <p:nvSpPr>
            <p:cNvPr id="1987628" name="Rectangle 44"/>
            <p:cNvSpPr>
              <a:spLocks noChangeArrowheads="1"/>
            </p:cNvSpPr>
            <p:nvPr/>
          </p:nvSpPr>
          <p:spPr bwMode="auto">
            <a:xfrm>
              <a:off x="4848" y="816"/>
              <a:ext cx="432" cy="19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 altLang="ko-KR">
                  <a:ea typeface="굴림" charset="-127"/>
                  <a:cs typeface="굴림" charset="-127"/>
                </a:rPr>
                <a:t>FPx</a:t>
              </a: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4267200" y="1219200"/>
            <a:ext cx="4114800" cy="304800"/>
            <a:chOff x="2256" y="1152"/>
            <a:chExt cx="2592" cy="192"/>
          </a:xfrm>
        </p:grpSpPr>
        <p:sp>
          <p:nvSpPr>
            <p:cNvPr id="1987630" name="Rectangle 46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1" name="Rectangle 47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2" name="Rectangle 48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3" name="Rectangle 49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4" name="Rectangle 50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5" name="Rectangle 51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6" name="Rectangle 52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4267200" y="1524000"/>
            <a:ext cx="4114800" cy="304800"/>
            <a:chOff x="2256" y="1152"/>
            <a:chExt cx="2592" cy="192"/>
          </a:xfrm>
        </p:grpSpPr>
        <p:sp>
          <p:nvSpPr>
            <p:cNvPr id="1987638" name="Rectangle 54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39" name="Rectangle 55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0" name="Rectangle 56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1" name="Rectangle 57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2" name="Rectangle 58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3" name="Rectangle 59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4" name="Rectangle 60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4267200" y="1828800"/>
            <a:ext cx="4114800" cy="304800"/>
            <a:chOff x="2256" y="1152"/>
            <a:chExt cx="2592" cy="192"/>
          </a:xfrm>
        </p:grpSpPr>
        <p:sp>
          <p:nvSpPr>
            <p:cNvPr id="1987646" name="Rectangle 62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7" name="Rectangle 63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8" name="Rectangle 64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49" name="Rectangle 65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0" name="Rectangle 66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1" name="Rectangle 67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2" name="Rectangle 68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4267200" y="2133600"/>
            <a:ext cx="4114800" cy="304800"/>
            <a:chOff x="2256" y="1152"/>
            <a:chExt cx="2592" cy="192"/>
          </a:xfrm>
        </p:grpSpPr>
        <p:sp>
          <p:nvSpPr>
            <p:cNvPr id="1987654" name="Rectangle 70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5" name="Rectangle 71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6" name="Rectangle 72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7" name="Rectangle 73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8" name="Rectangle 74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59" name="Rectangle 75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0" name="Rectangle 76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77"/>
          <p:cNvGrpSpPr>
            <a:grpSpLocks/>
          </p:cNvGrpSpPr>
          <p:nvPr/>
        </p:nvGrpSpPr>
        <p:grpSpPr bwMode="auto">
          <a:xfrm>
            <a:off x="4267200" y="2438400"/>
            <a:ext cx="4114800" cy="304800"/>
            <a:chOff x="2256" y="1152"/>
            <a:chExt cx="2592" cy="192"/>
          </a:xfrm>
        </p:grpSpPr>
        <p:sp>
          <p:nvSpPr>
            <p:cNvPr id="1987662" name="Rectangle 78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3" name="Rectangle 79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4" name="Rectangle 80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5" name="Rectangle 81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6" name="Rectangle 82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7" name="Rectangle 83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68" name="Rectangle 84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3" name="Group 85"/>
          <p:cNvGrpSpPr>
            <a:grpSpLocks/>
          </p:cNvGrpSpPr>
          <p:nvPr/>
        </p:nvGrpSpPr>
        <p:grpSpPr bwMode="auto">
          <a:xfrm>
            <a:off x="4267200" y="2743200"/>
            <a:ext cx="4114800" cy="304800"/>
            <a:chOff x="2256" y="1152"/>
            <a:chExt cx="2592" cy="192"/>
          </a:xfrm>
        </p:grpSpPr>
        <p:sp>
          <p:nvSpPr>
            <p:cNvPr id="1987670" name="Rectangle 86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1" name="Rectangle 87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2" name="Rectangle 88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3" name="Rectangle 89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4" name="Rectangle 90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5" name="Rectangle 91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6" name="Rectangle 92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4" name="Group 93"/>
          <p:cNvGrpSpPr>
            <a:grpSpLocks/>
          </p:cNvGrpSpPr>
          <p:nvPr/>
        </p:nvGrpSpPr>
        <p:grpSpPr bwMode="auto">
          <a:xfrm>
            <a:off x="4267200" y="3048000"/>
            <a:ext cx="4114800" cy="304800"/>
            <a:chOff x="2256" y="1152"/>
            <a:chExt cx="2592" cy="192"/>
          </a:xfrm>
        </p:grpSpPr>
        <p:sp>
          <p:nvSpPr>
            <p:cNvPr id="1987678" name="Rectangle 94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79" name="Rectangle 95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0" name="Rectangle 96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1" name="Rectangle 97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2" name="Rectangle 98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3" name="Rectangle 99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4" name="Rectangle 100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01"/>
          <p:cNvGrpSpPr>
            <a:grpSpLocks/>
          </p:cNvGrpSpPr>
          <p:nvPr/>
        </p:nvGrpSpPr>
        <p:grpSpPr bwMode="auto">
          <a:xfrm>
            <a:off x="4267200" y="3352800"/>
            <a:ext cx="4114800" cy="304800"/>
            <a:chOff x="2256" y="1152"/>
            <a:chExt cx="2592" cy="192"/>
          </a:xfrm>
        </p:grpSpPr>
        <p:sp>
          <p:nvSpPr>
            <p:cNvPr id="1987686" name="Rectangle 102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7" name="Rectangle 103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8" name="Rectangle 104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89" name="Rectangle 105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0" name="Rectangle 106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1" name="Rectangle 107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2" name="Rectangle 108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6" name="Group 109"/>
          <p:cNvGrpSpPr>
            <a:grpSpLocks/>
          </p:cNvGrpSpPr>
          <p:nvPr/>
        </p:nvGrpSpPr>
        <p:grpSpPr bwMode="auto">
          <a:xfrm>
            <a:off x="4267200" y="3657600"/>
            <a:ext cx="4114800" cy="304800"/>
            <a:chOff x="2256" y="1152"/>
            <a:chExt cx="2592" cy="192"/>
          </a:xfrm>
        </p:grpSpPr>
        <p:sp>
          <p:nvSpPr>
            <p:cNvPr id="1987694" name="Rectangle 110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5" name="Rectangle 111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6" name="Rectangle 112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7" name="Rectangle 113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8" name="Rectangle 114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699" name="Rectangle 115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0" name="Rectangle 116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17"/>
          <p:cNvGrpSpPr>
            <a:grpSpLocks/>
          </p:cNvGrpSpPr>
          <p:nvPr/>
        </p:nvGrpSpPr>
        <p:grpSpPr bwMode="auto">
          <a:xfrm>
            <a:off x="4267200" y="3962400"/>
            <a:ext cx="4114800" cy="304800"/>
            <a:chOff x="2256" y="1152"/>
            <a:chExt cx="2592" cy="192"/>
          </a:xfrm>
        </p:grpSpPr>
        <p:sp>
          <p:nvSpPr>
            <p:cNvPr id="1987702" name="Rectangle 118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3" name="Rectangle 119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4" name="Rectangle 120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5" name="Rectangle 121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6" name="Rectangle 122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7" name="Rectangle 123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08" name="Rectangle 124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8" name="Group 125"/>
          <p:cNvGrpSpPr>
            <a:grpSpLocks/>
          </p:cNvGrpSpPr>
          <p:nvPr/>
        </p:nvGrpSpPr>
        <p:grpSpPr bwMode="auto">
          <a:xfrm>
            <a:off x="4267200" y="4267200"/>
            <a:ext cx="4114800" cy="304800"/>
            <a:chOff x="2256" y="1152"/>
            <a:chExt cx="2592" cy="192"/>
          </a:xfrm>
        </p:grpSpPr>
        <p:sp>
          <p:nvSpPr>
            <p:cNvPr id="1987710" name="Rectangle 126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1" name="Rectangle 127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2" name="Rectangle 128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3" name="Rectangle 129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4" name="Rectangle 130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5" name="Rectangle 131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6" name="Rectangle 132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19" name="Group 133"/>
          <p:cNvGrpSpPr>
            <a:grpSpLocks/>
          </p:cNvGrpSpPr>
          <p:nvPr/>
        </p:nvGrpSpPr>
        <p:grpSpPr bwMode="auto">
          <a:xfrm>
            <a:off x="4267200" y="4572000"/>
            <a:ext cx="4114800" cy="304800"/>
            <a:chOff x="2256" y="1152"/>
            <a:chExt cx="2592" cy="192"/>
          </a:xfrm>
        </p:grpSpPr>
        <p:sp>
          <p:nvSpPr>
            <p:cNvPr id="1987718" name="Rectangle 134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19" name="Rectangle 135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0" name="Rectangle 136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1" name="Rectangle 137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2" name="Rectangle 138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3" name="Rectangle 139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4" name="Rectangle 140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20" name="Group 141"/>
          <p:cNvGrpSpPr>
            <a:grpSpLocks/>
          </p:cNvGrpSpPr>
          <p:nvPr/>
        </p:nvGrpSpPr>
        <p:grpSpPr bwMode="auto">
          <a:xfrm>
            <a:off x="4267200" y="4876800"/>
            <a:ext cx="4114800" cy="304800"/>
            <a:chOff x="2256" y="1152"/>
            <a:chExt cx="2592" cy="192"/>
          </a:xfrm>
        </p:grpSpPr>
        <p:sp>
          <p:nvSpPr>
            <p:cNvPr id="1987726" name="Rectangle 142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7" name="Rectangle 143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8" name="Rectangle 144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29" name="Rectangle 145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0" name="Rectangle 146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1" name="Rectangle 147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2" name="Rectangle 148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87733" name="Text Box 149"/>
          <p:cNvSpPr txBox="1">
            <a:spLocks noChangeArrowheads="1"/>
          </p:cNvSpPr>
          <p:nvPr/>
        </p:nvSpPr>
        <p:spPr bwMode="auto">
          <a:xfrm>
            <a:off x="192088" y="914400"/>
            <a:ext cx="250507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Unroll 4 ways first</a:t>
            </a:r>
          </a:p>
        </p:txBody>
      </p:sp>
      <p:grpSp>
        <p:nvGrpSpPr>
          <p:cNvPr id="21" name="Group 150"/>
          <p:cNvGrpSpPr>
            <a:grpSpLocks/>
          </p:cNvGrpSpPr>
          <p:nvPr/>
        </p:nvGrpSpPr>
        <p:grpSpPr bwMode="auto">
          <a:xfrm>
            <a:off x="4267200" y="5181600"/>
            <a:ext cx="4114800" cy="304800"/>
            <a:chOff x="2256" y="1152"/>
            <a:chExt cx="2592" cy="192"/>
          </a:xfrm>
        </p:grpSpPr>
        <p:sp>
          <p:nvSpPr>
            <p:cNvPr id="1987735" name="Rectangle 151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6" name="Rectangle 152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7" name="Rectangle 153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8" name="Rectangle 154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39" name="Rectangle 155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0" name="Rectangle 156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1" name="Rectangle 157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22" name="Group 158"/>
          <p:cNvGrpSpPr>
            <a:grpSpLocks/>
          </p:cNvGrpSpPr>
          <p:nvPr/>
        </p:nvGrpSpPr>
        <p:grpSpPr bwMode="auto">
          <a:xfrm>
            <a:off x="4267200" y="5486400"/>
            <a:ext cx="4114800" cy="304800"/>
            <a:chOff x="2256" y="1152"/>
            <a:chExt cx="2592" cy="192"/>
          </a:xfrm>
        </p:grpSpPr>
        <p:sp>
          <p:nvSpPr>
            <p:cNvPr id="1987743" name="Rectangle 159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4" name="Rectangle 160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5" name="Rectangle 161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6" name="Rectangle 162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7" name="Rectangle 163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8" name="Rectangle 164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49" name="Rectangle 165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23" name="Group 166"/>
          <p:cNvGrpSpPr>
            <a:grpSpLocks/>
          </p:cNvGrpSpPr>
          <p:nvPr/>
        </p:nvGrpSpPr>
        <p:grpSpPr bwMode="auto">
          <a:xfrm>
            <a:off x="4267200" y="5791200"/>
            <a:ext cx="4114800" cy="304800"/>
            <a:chOff x="2256" y="1152"/>
            <a:chExt cx="2592" cy="192"/>
          </a:xfrm>
        </p:grpSpPr>
        <p:sp>
          <p:nvSpPr>
            <p:cNvPr id="1987751" name="Rectangle 167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52" name="Rectangle 168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53" name="Rectangle 169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54" name="Rectangle 170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55" name="Rectangle 171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56" name="Rectangle 172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57" name="Rectangle 173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24" name="Group 174"/>
          <p:cNvGrpSpPr>
            <a:grpSpLocks/>
          </p:cNvGrpSpPr>
          <p:nvPr/>
        </p:nvGrpSpPr>
        <p:grpSpPr bwMode="auto">
          <a:xfrm>
            <a:off x="4267200" y="6096000"/>
            <a:ext cx="4114800" cy="304800"/>
            <a:chOff x="2256" y="1152"/>
            <a:chExt cx="2592" cy="192"/>
          </a:xfrm>
        </p:grpSpPr>
        <p:sp>
          <p:nvSpPr>
            <p:cNvPr id="1987759" name="Rectangle 175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60" name="Rectangle 176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61" name="Rectangle 177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62" name="Rectangle 178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63" name="Rectangle 179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64" name="Rectangle 180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>
                <a:ea typeface="굴림" charset="-127"/>
                <a:cs typeface="굴림" charset="-127"/>
              </a:endParaRPr>
            </a:p>
          </p:txBody>
        </p:sp>
        <p:sp>
          <p:nvSpPr>
            <p:cNvPr id="1987765" name="Rectangle 181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25" name="Group 182"/>
          <p:cNvGrpSpPr>
            <a:grpSpLocks/>
          </p:cNvGrpSpPr>
          <p:nvPr/>
        </p:nvGrpSpPr>
        <p:grpSpPr bwMode="auto">
          <a:xfrm>
            <a:off x="4286250" y="1219200"/>
            <a:ext cx="3556000" cy="3719513"/>
            <a:chOff x="2700" y="768"/>
            <a:chExt cx="2240" cy="2343"/>
          </a:xfrm>
        </p:grpSpPr>
        <p:sp>
          <p:nvSpPr>
            <p:cNvPr id="1987767" name="Text Box 183"/>
            <p:cNvSpPr txBox="1">
              <a:spLocks noChangeArrowheads="1"/>
            </p:cNvSpPr>
            <p:nvPr/>
          </p:nvSpPr>
          <p:spPr bwMode="auto">
            <a:xfrm>
              <a:off x="3564" y="768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ld f1</a:t>
              </a:r>
            </a:p>
          </p:txBody>
        </p:sp>
        <p:sp>
          <p:nvSpPr>
            <p:cNvPr id="1987768" name="Text Box 184"/>
            <p:cNvSpPr txBox="1">
              <a:spLocks noChangeArrowheads="1"/>
            </p:cNvSpPr>
            <p:nvPr/>
          </p:nvSpPr>
          <p:spPr bwMode="auto">
            <a:xfrm>
              <a:off x="3564" y="960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ld f2</a:t>
              </a:r>
            </a:p>
          </p:txBody>
        </p:sp>
        <p:sp>
          <p:nvSpPr>
            <p:cNvPr id="1987769" name="Text Box 185"/>
            <p:cNvSpPr txBox="1">
              <a:spLocks noChangeArrowheads="1"/>
            </p:cNvSpPr>
            <p:nvPr/>
          </p:nvSpPr>
          <p:spPr bwMode="auto">
            <a:xfrm>
              <a:off x="3564" y="1152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ld f3</a:t>
              </a:r>
            </a:p>
          </p:txBody>
        </p:sp>
        <p:sp>
          <p:nvSpPr>
            <p:cNvPr id="1987770" name="Text Box 186"/>
            <p:cNvSpPr txBox="1">
              <a:spLocks noChangeArrowheads="1"/>
            </p:cNvSpPr>
            <p:nvPr/>
          </p:nvSpPr>
          <p:spPr bwMode="auto">
            <a:xfrm>
              <a:off x="3564" y="1344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ld f4</a:t>
              </a:r>
            </a:p>
          </p:txBody>
        </p:sp>
        <p:sp>
          <p:nvSpPr>
            <p:cNvPr id="1987771" name="Text Box 187"/>
            <p:cNvSpPr txBox="1">
              <a:spLocks noChangeArrowheads="1"/>
            </p:cNvSpPr>
            <p:nvPr/>
          </p:nvSpPr>
          <p:spPr bwMode="auto">
            <a:xfrm>
              <a:off x="4384" y="1536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fadd f5</a:t>
              </a:r>
            </a:p>
          </p:txBody>
        </p:sp>
        <p:sp>
          <p:nvSpPr>
            <p:cNvPr id="1987772" name="Text Box 188"/>
            <p:cNvSpPr txBox="1">
              <a:spLocks noChangeArrowheads="1"/>
            </p:cNvSpPr>
            <p:nvPr/>
          </p:nvSpPr>
          <p:spPr bwMode="auto">
            <a:xfrm>
              <a:off x="4384" y="1728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fadd f6</a:t>
              </a:r>
            </a:p>
          </p:txBody>
        </p:sp>
        <p:sp>
          <p:nvSpPr>
            <p:cNvPr id="1987773" name="Text Box 189"/>
            <p:cNvSpPr txBox="1">
              <a:spLocks noChangeArrowheads="1"/>
            </p:cNvSpPr>
            <p:nvPr/>
          </p:nvSpPr>
          <p:spPr bwMode="auto">
            <a:xfrm>
              <a:off x="4384" y="1920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fadd f7</a:t>
              </a:r>
            </a:p>
          </p:txBody>
        </p:sp>
        <p:sp>
          <p:nvSpPr>
            <p:cNvPr id="1987774" name="Text Box 190"/>
            <p:cNvSpPr txBox="1">
              <a:spLocks noChangeArrowheads="1"/>
            </p:cNvSpPr>
            <p:nvPr/>
          </p:nvSpPr>
          <p:spPr bwMode="auto">
            <a:xfrm>
              <a:off x="4384" y="2112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fadd f8</a:t>
              </a:r>
            </a:p>
          </p:txBody>
        </p:sp>
        <p:sp>
          <p:nvSpPr>
            <p:cNvPr id="1987775" name="Text Box 191"/>
            <p:cNvSpPr txBox="1">
              <a:spLocks noChangeArrowheads="1"/>
            </p:cNvSpPr>
            <p:nvPr/>
          </p:nvSpPr>
          <p:spPr bwMode="auto">
            <a:xfrm>
              <a:off x="3996" y="2304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sd f5</a:t>
              </a:r>
            </a:p>
          </p:txBody>
        </p:sp>
        <p:sp>
          <p:nvSpPr>
            <p:cNvPr id="1987776" name="Text Box 192"/>
            <p:cNvSpPr txBox="1">
              <a:spLocks noChangeArrowheads="1"/>
            </p:cNvSpPr>
            <p:nvPr/>
          </p:nvSpPr>
          <p:spPr bwMode="auto">
            <a:xfrm>
              <a:off x="3996" y="2496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sd f6</a:t>
              </a:r>
            </a:p>
          </p:txBody>
        </p:sp>
        <p:sp>
          <p:nvSpPr>
            <p:cNvPr id="1987777" name="Text Box 193"/>
            <p:cNvSpPr txBox="1">
              <a:spLocks noChangeArrowheads="1"/>
            </p:cNvSpPr>
            <p:nvPr/>
          </p:nvSpPr>
          <p:spPr bwMode="auto">
            <a:xfrm>
              <a:off x="3996" y="2688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sd f7</a:t>
              </a:r>
            </a:p>
          </p:txBody>
        </p:sp>
        <p:sp>
          <p:nvSpPr>
            <p:cNvPr id="1987778" name="Text Box 194"/>
            <p:cNvSpPr txBox="1">
              <a:spLocks noChangeArrowheads="1"/>
            </p:cNvSpPr>
            <p:nvPr/>
          </p:nvSpPr>
          <p:spPr bwMode="auto">
            <a:xfrm>
              <a:off x="3996" y="2880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sd f8</a:t>
              </a:r>
            </a:p>
          </p:txBody>
        </p:sp>
        <p:sp>
          <p:nvSpPr>
            <p:cNvPr id="1987779" name="Text Box 195"/>
            <p:cNvSpPr txBox="1">
              <a:spLocks noChangeArrowheads="1"/>
            </p:cNvSpPr>
            <p:nvPr/>
          </p:nvSpPr>
          <p:spPr bwMode="auto">
            <a:xfrm>
              <a:off x="2700" y="1344"/>
              <a:ext cx="52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add r1</a:t>
              </a:r>
            </a:p>
          </p:txBody>
        </p:sp>
        <p:sp>
          <p:nvSpPr>
            <p:cNvPr id="1987780" name="Text Box 196"/>
            <p:cNvSpPr txBox="1">
              <a:spLocks noChangeArrowheads="1"/>
            </p:cNvSpPr>
            <p:nvPr/>
          </p:nvSpPr>
          <p:spPr bwMode="auto">
            <a:xfrm>
              <a:off x="3084" y="2688"/>
              <a:ext cx="52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add r2</a:t>
              </a:r>
            </a:p>
          </p:txBody>
        </p:sp>
        <p:sp>
          <p:nvSpPr>
            <p:cNvPr id="1987781" name="Text Box 197"/>
            <p:cNvSpPr txBox="1">
              <a:spLocks noChangeArrowheads="1"/>
            </p:cNvSpPr>
            <p:nvPr/>
          </p:nvSpPr>
          <p:spPr bwMode="auto">
            <a:xfrm>
              <a:off x="3128" y="2880"/>
              <a:ext cx="3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660066"/>
                  </a:solidFill>
                  <a:ea typeface="굴림" charset="-127"/>
                  <a:cs typeface="굴림" charset="-127"/>
                </a:rPr>
                <a:t>bne</a:t>
              </a:r>
            </a:p>
          </p:txBody>
        </p:sp>
      </p:grpSp>
      <p:grpSp>
        <p:nvGrpSpPr>
          <p:cNvPr id="26" name="Group 198"/>
          <p:cNvGrpSpPr>
            <a:grpSpLocks/>
          </p:cNvGrpSpPr>
          <p:nvPr/>
        </p:nvGrpSpPr>
        <p:grpSpPr bwMode="auto">
          <a:xfrm>
            <a:off x="4286250" y="2438400"/>
            <a:ext cx="3556000" cy="3719513"/>
            <a:chOff x="2700" y="768"/>
            <a:chExt cx="2240" cy="2343"/>
          </a:xfrm>
        </p:grpSpPr>
        <p:sp>
          <p:nvSpPr>
            <p:cNvPr id="1987783" name="Text Box 199"/>
            <p:cNvSpPr txBox="1">
              <a:spLocks noChangeArrowheads="1"/>
            </p:cNvSpPr>
            <p:nvPr/>
          </p:nvSpPr>
          <p:spPr bwMode="auto">
            <a:xfrm>
              <a:off x="3564" y="768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ld f1</a:t>
              </a:r>
            </a:p>
          </p:txBody>
        </p:sp>
        <p:sp>
          <p:nvSpPr>
            <p:cNvPr id="1987784" name="Text Box 200"/>
            <p:cNvSpPr txBox="1">
              <a:spLocks noChangeArrowheads="1"/>
            </p:cNvSpPr>
            <p:nvPr/>
          </p:nvSpPr>
          <p:spPr bwMode="auto">
            <a:xfrm>
              <a:off x="3564" y="960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ld f2</a:t>
              </a:r>
            </a:p>
          </p:txBody>
        </p:sp>
        <p:sp>
          <p:nvSpPr>
            <p:cNvPr id="1987785" name="Text Box 201"/>
            <p:cNvSpPr txBox="1">
              <a:spLocks noChangeArrowheads="1"/>
            </p:cNvSpPr>
            <p:nvPr/>
          </p:nvSpPr>
          <p:spPr bwMode="auto">
            <a:xfrm>
              <a:off x="3564" y="1152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ld f3</a:t>
              </a:r>
            </a:p>
          </p:txBody>
        </p:sp>
        <p:sp>
          <p:nvSpPr>
            <p:cNvPr id="1987786" name="Text Box 202"/>
            <p:cNvSpPr txBox="1">
              <a:spLocks noChangeArrowheads="1"/>
            </p:cNvSpPr>
            <p:nvPr/>
          </p:nvSpPr>
          <p:spPr bwMode="auto">
            <a:xfrm>
              <a:off x="3564" y="1344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ld f4</a:t>
              </a:r>
            </a:p>
          </p:txBody>
        </p:sp>
        <p:sp>
          <p:nvSpPr>
            <p:cNvPr id="1987787" name="Text Box 203"/>
            <p:cNvSpPr txBox="1">
              <a:spLocks noChangeArrowheads="1"/>
            </p:cNvSpPr>
            <p:nvPr/>
          </p:nvSpPr>
          <p:spPr bwMode="auto">
            <a:xfrm>
              <a:off x="4384" y="1536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fadd f5</a:t>
              </a:r>
            </a:p>
          </p:txBody>
        </p:sp>
        <p:sp>
          <p:nvSpPr>
            <p:cNvPr id="1987788" name="Text Box 204"/>
            <p:cNvSpPr txBox="1">
              <a:spLocks noChangeArrowheads="1"/>
            </p:cNvSpPr>
            <p:nvPr/>
          </p:nvSpPr>
          <p:spPr bwMode="auto">
            <a:xfrm>
              <a:off x="4384" y="1728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fadd f6</a:t>
              </a:r>
            </a:p>
          </p:txBody>
        </p:sp>
        <p:sp>
          <p:nvSpPr>
            <p:cNvPr id="1987789" name="Text Box 205"/>
            <p:cNvSpPr txBox="1">
              <a:spLocks noChangeArrowheads="1"/>
            </p:cNvSpPr>
            <p:nvPr/>
          </p:nvSpPr>
          <p:spPr bwMode="auto">
            <a:xfrm>
              <a:off x="4384" y="1920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fadd f7</a:t>
              </a:r>
            </a:p>
          </p:txBody>
        </p:sp>
        <p:sp>
          <p:nvSpPr>
            <p:cNvPr id="1987790" name="Text Box 206"/>
            <p:cNvSpPr txBox="1">
              <a:spLocks noChangeArrowheads="1"/>
            </p:cNvSpPr>
            <p:nvPr/>
          </p:nvSpPr>
          <p:spPr bwMode="auto">
            <a:xfrm>
              <a:off x="4384" y="2112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fadd f8</a:t>
              </a:r>
            </a:p>
          </p:txBody>
        </p:sp>
        <p:sp>
          <p:nvSpPr>
            <p:cNvPr id="1987791" name="Text Box 207"/>
            <p:cNvSpPr txBox="1">
              <a:spLocks noChangeArrowheads="1"/>
            </p:cNvSpPr>
            <p:nvPr/>
          </p:nvSpPr>
          <p:spPr bwMode="auto">
            <a:xfrm>
              <a:off x="3996" y="2304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sd f5</a:t>
              </a:r>
            </a:p>
          </p:txBody>
        </p:sp>
        <p:sp>
          <p:nvSpPr>
            <p:cNvPr id="1987792" name="Text Box 208"/>
            <p:cNvSpPr txBox="1">
              <a:spLocks noChangeArrowheads="1"/>
            </p:cNvSpPr>
            <p:nvPr/>
          </p:nvSpPr>
          <p:spPr bwMode="auto">
            <a:xfrm>
              <a:off x="3996" y="2496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sd f6</a:t>
              </a:r>
            </a:p>
          </p:txBody>
        </p:sp>
        <p:sp>
          <p:nvSpPr>
            <p:cNvPr id="1987793" name="Text Box 209"/>
            <p:cNvSpPr txBox="1">
              <a:spLocks noChangeArrowheads="1"/>
            </p:cNvSpPr>
            <p:nvPr/>
          </p:nvSpPr>
          <p:spPr bwMode="auto">
            <a:xfrm>
              <a:off x="3996" y="2688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sd f7</a:t>
              </a:r>
            </a:p>
          </p:txBody>
        </p:sp>
        <p:sp>
          <p:nvSpPr>
            <p:cNvPr id="1987794" name="Text Box 210"/>
            <p:cNvSpPr txBox="1">
              <a:spLocks noChangeArrowheads="1"/>
            </p:cNvSpPr>
            <p:nvPr/>
          </p:nvSpPr>
          <p:spPr bwMode="auto">
            <a:xfrm>
              <a:off x="3996" y="2880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sd f8</a:t>
              </a:r>
            </a:p>
          </p:txBody>
        </p:sp>
        <p:sp>
          <p:nvSpPr>
            <p:cNvPr id="1987795" name="Text Box 211"/>
            <p:cNvSpPr txBox="1">
              <a:spLocks noChangeArrowheads="1"/>
            </p:cNvSpPr>
            <p:nvPr/>
          </p:nvSpPr>
          <p:spPr bwMode="auto">
            <a:xfrm>
              <a:off x="2700" y="1344"/>
              <a:ext cx="52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add r1</a:t>
              </a:r>
            </a:p>
          </p:txBody>
        </p:sp>
        <p:sp>
          <p:nvSpPr>
            <p:cNvPr id="1987796" name="Text Box 212"/>
            <p:cNvSpPr txBox="1">
              <a:spLocks noChangeArrowheads="1"/>
            </p:cNvSpPr>
            <p:nvPr/>
          </p:nvSpPr>
          <p:spPr bwMode="auto">
            <a:xfrm>
              <a:off x="3084" y="2688"/>
              <a:ext cx="52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add r2</a:t>
              </a:r>
            </a:p>
          </p:txBody>
        </p:sp>
        <p:sp>
          <p:nvSpPr>
            <p:cNvPr id="1987797" name="Text Box 213"/>
            <p:cNvSpPr txBox="1">
              <a:spLocks noChangeArrowheads="1"/>
            </p:cNvSpPr>
            <p:nvPr/>
          </p:nvSpPr>
          <p:spPr bwMode="auto">
            <a:xfrm>
              <a:off x="3128" y="2880"/>
              <a:ext cx="3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008000"/>
                  </a:solidFill>
                  <a:ea typeface="굴림" charset="-127"/>
                  <a:cs typeface="굴림" charset="-127"/>
                </a:rPr>
                <a:t>bne</a:t>
              </a:r>
            </a:p>
          </p:txBody>
        </p:sp>
      </p:grpSp>
      <p:grpSp>
        <p:nvGrpSpPr>
          <p:cNvPr id="27" name="Group 214"/>
          <p:cNvGrpSpPr>
            <a:grpSpLocks/>
          </p:cNvGrpSpPr>
          <p:nvPr/>
        </p:nvGrpSpPr>
        <p:grpSpPr bwMode="auto">
          <a:xfrm>
            <a:off x="4286250" y="3657600"/>
            <a:ext cx="3556000" cy="2805113"/>
            <a:chOff x="2700" y="2304"/>
            <a:chExt cx="2240" cy="1767"/>
          </a:xfrm>
        </p:grpSpPr>
        <p:sp>
          <p:nvSpPr>
            <p:cNvPr id="1987799" name="Text Box 215"/>
            <p:cNvSpPr txBox="1">
              <a:spLocks noChangeArrowheads="1"/>
            </p:cNvSpPr>
            <p:nvPr/>
          </p:nvSpPr>
          <p:spPr bwMode="auto">
            <a:xfrm>
              <a:off x="3564" y="2304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ld f1</a:t>
              </a:r>
            </a:p>
          </p:txBody>
        </p:sp>
        <p:sp>
          <p:nvSpPr>
            <p:cNvPr id="1987800" name="Text Box 216"/>
            <p:cNvSpPr txBox="1">
              <a:spLocks noChangeArrowheads="1"/>
            </p:cNvSpPr>
            <p:nvPr/>
          </p:nvSpPr>
          <p:spPr bwMode="auto">
            <a:xfrm>
              <a:off x="3564" y="2496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ld f2</a:t>
              </a:r>
            </a:p>
          </p:txBody>
        </p:sp>
        <p:sp>
          <p:nvSpPr>
            <p:cNvPr id="1987801" name="Text Box 217"/>
            <p:cNvSpPr txBox="1">
              <a:spLocks noChangeArrowheads="1"/>
            </p:cNvSpPr>
            <p:nvPr/>
          </p:nvSpPr>
          <p:spPr bwMode="auto">
            <a:xfrm>
              <a:off x="3564" y="2688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ld f3</a:t>
              </a:r>
            </a:p>
          </p:txBody>
        </p:sp>
        <p:sp>
          <p:nvSpPr>
            <p:cNvPr id="1987802" name="Text Box 218"/>
            <p:cNvSpPr txBox="1">
              <a:spLocks noChangeArrowheads="1"/>
            </p:cNvSpPr>
            <p:nvPr/>
          </p:nvSpPr>
          <p:spPr bwMode="auto">
            <a:xfrm>
              <a:off x="3564" y="2880"/>
              <a:ext cx="38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ld f4</a:t>
              </a:r>
            </a:p>
          </p:txBody>
        </p:sp>
        <p:sp>
          <p:nvSpPr>
            <p:cNvPr id="1987803" name="Text Box 219"/>
            <p:cNvSpPr txBox="1">
              <a:spLocks noChangeArrowheads="1"/>
            </p:cNvSpPr>
            <p:nvPr/>
          </p:nvSpPr>
          <p:spPr bwMode="auto">
            <a:xfrm>
              <a:off x="4384" y="3072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fadd f5</a:t>
              </a:r>
            </a:p>
          </p:txBody>
        </p:sp>
        <p:sp>
          <p:nvSpPr>
            <p:cNvPr id="1987804" name="Text Box 220"/>
            <p:cNvSpPr txBox="1">
              <a:spLocks noChangeArrowheads="1"/>
            </p:cNvSpPr>
            <p:nvPr/>
          </p:nvSpPr>
          <p:spPr bwMode="auto">
            <a:xfrm>
              <a:off x="4384" y="3264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fadd f6</a:t>
              </a:r>
            </a:p>
          </p:txBody>
        </p:sp>
        <p:sp>
          <p:nvSpPr>
            <p:cNvPr id="1987805" name="Text Box 221"/>
            <p:cNvSpPr txBox="1">
              <a:spLocks noChangeArrowheads="1"/>
            </p:cNvSpPr>
            <p:nvPr/>
          </p:nvSpPr>
          <p:spPr bwMode="auto">
            <a:xfrm>
              <a:off x="4384" y="3456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fadd f7</a:t>
              </a:r>
            </a:p>
          </p:txBody>
        </p:sp>
        <p:sp>
          <p:nvSpPr>
            <p:cNvPr id="1987806" name="Text Box 222"/>
            <p:cNvSpPr txBox="1">
              <a:spLocks noChangeArrowheads="1"/>
            </p:cNvSpPr>
            <p:nvPr/>
          </p:nvSpPr>
          <p:spPr bwMode="auto">
            <a:xfrm>
              <a:off x="4384" y="3648"/>
              <a:ext cx="556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fadd f8</a:t>
              </a:r>
            </a:p>
          </p:txBody>
        </p:sp>
        <p:sp>
          <p:nvSpPr>
            <p:cNvPr id="1987807" name="Text Box 223"/>
            <p:cNvSpPr txBox="1">
              <a:spLocks noChangeArrowheads="1"/>
            </p:cNvSpPr>
            <p:nvPr/>
          </p:nvSpPr>
          <p:spPr bwMode="auto">
            <a:xfrm>
              <a:off x="3996" y="3840"/>
              <a:ext cx="428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sd f5</a:t>
              </a:r>
            </a:p>
          </p:txBody>
        </p:sp>
        <p:sp>
          <p:nvSpPr>
            <p:cNvPr id="1987808" name="Text Box 224"/>
            <p:cNvSpPr txBox="1">
              <a:spLocks noChangeArrowheads="1"/>
            </p:cNvSpPr>
            <p:nvPr/>
          </p:nvSpPr>
          <p:spPr bwMode="auto">
            <a:xfrm>
              <a:off x="2700" y="2880"/>
              <a:ext cx="524" cy="231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1800">
                  <a:solidFill>
                    <a:srgbClr val="FF0000"/>
                  </a:solidFill>
                  <a:ea typeface="굴림" charset="-127"/>
                  <a:cs typeface="굴림" charset="-127"/>
                </a:rPr>
                <a:t>add r1</a:t>
              </a:r>
            </a:p>
          </p:txBody>
        </p:sp>
      </p:grpSp>
      <p:grpSp>
        <p:nvGrpSpPr>
          <p:cNvPr id="28" name="Group 225"/>
          <p:cNvGrpSpPr>
            <a:grpSpLocks/>
          </p:cNvGrpSpPr>
          <p:nvPr/>
        </p:nvGrpSpPr>
        <p:grpSpPr bwMode="auto">
          <a:xfrm>
            <a:off x="2616200" y="1295400"/>
            <a:ext cx="1676400" cy="5181600"/>
            <a:chOff x="1648" y="816"/>
            <a:chExt cx="1056" cy="3264"/>
          </a:xfrm>
        </p:grpSpPr>
        <p:grpSp>
          <p:nvGrpSpPr>
            <p:cNvPr id="29" name="Group 226"/>
            <p:cNvGrpSpPr>
              <a:grpSpLocks/>
            </p:cNvGrpSpPr>
            <p:nvPr/>
          </p:nvGrpSpPr>
          <p:grpSpPr bwMode="auto">
            <a:xfrm>
              <a:off x="1648" y="2304"/>
              <a:ext cx="1056" cy="768"/>
              <a:chOff x="1648" y="2304"/>
              <a:chExt cx="1056" cy="768"/>
            </a:xfrm>
          </p:grpSpPr>
          <p:sp>
            <p:nvSpPr>
              <p:cNvPr id="1987811" name="AutoShape 227"/>
              <p:cNvSpPr>
                <a:spLocks/>
              </p:cNvSpPr>
              <p:nvPr/>
            </p:nvSpPr>
            <p:spPr bwMode="auto">
              <a:xfrm>
                <a:off x="2016" y="2304"/>
                <a:ext cx="288" cy="768"/>
              </a:xfrm>
              <a:prstGeom prst="leftBrace">
                <a:avLst>
                  <a:gd name="adj1" fmla="val 22222"/>
                  <a:gd name="adj2" fmla="val 50000"/>
                </a:avLst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7812" name="Text Box 228"/>
              <p:cNvSpPr txBox="1">
                <a:spLocks noChangeArrowheads="1"/>
              </p:cNvSpPr>
              <p:nvPr/>
            </p:nvSpPr>
            <p:spPr bwMode="auto">
              <a:xfrm>
                <a:off x="2276" y="2304"/>
                <a:ext cx="428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loop:</a:t>
                </a:r>
              </a:p>
            </p:txBody>
          </p:sp>
          <p:sp>
            <p:nvSpPr>
              <p:cNvPr id="1987813" name="Text Box 229"/>
              <p:cNvSpPr txBox="1">
                <a:spLocks noChangeArrowheads="1"/>
              </p:cNvSpPr>
              <p:nvPr/>
            </p:nvSpPr>
            <p:spPr bwMode="auto">
              <a:xfrm>
                <a:off x="1648" y="2400"/>
                <a:ext cx="516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iterate</a:t>
                </a:r>
              </a:p>
            </p:txBody>
          </p:sp>
        </p:grpSp>
        <p:grpSp>
          <p:nvGrpSpPr>
            <p:cNvPr id="30" name="Group 230"/>
            <p:cNvGrpSpPr>
              <a:grpSpLocks/>
            </p:cNvGrpSpPr>
            <p:nvPr/>
          </p:nvGrpSpPr>
          <p:grpSpPr bwMode="auto">
            <a:xfrm>
              <a:off x="1848" y="816"/>
              <a:ext cx="792" cy="1488"/>
              <a:chOff x="1848" y="816"/>
              <a:chExt cx="792" cy="1488"/>
            </a:xfrm>
          </p:grpSpPr>
          <p:sp>
            <p:nvSpPr>
              <p:cNvPr id="1987815" name="AutoShape 231"/>
              <p:cNvSpPr>
                <a:spLocks/>
              </p:cNvSpPr>
              <p:nvPr/>
            </p:nvSpPr>
            <p:spPr bwMode="auto">
              <a:xfrm>
                <a:off x="2352" y="816"/>
                <a:ext cx="288" cy="1488"/>
              </a:xfrm>
              <a:prstGeom prst="leftBrace">
                <a:avLst>
                  <a:gd name="adj1" fmla="val 43056"/>
                  <a:gd name="adj2" fmla="val 50000"/>
                </a:avLst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7816" name="Text Box 232"/>
              <p:cNvSpPr txBox="1">
                <a:spLocks noChangeArrowheads="1"/>
              </p:cNvSpPr>
              <p:nvPr/>
            </p:nvSpPr>
            <p:spPr bwMode="auto">
              <a:xfrm>
                <a:off x="1848" y="1440"/>
                <a:ext cx="516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prolog</a:t>
                </a:r>
              </a:p>
            </p:txBody>
          </p:sp>
        </p:grpSp>
        <p:grpSp>
          <p:nvGrpSpPr>
            <p:cNvPr id="31" name="Group 233"/>
            <p:cNvGrpSpPr>
              <a:grpSpLocks/>
            </p:cNvGrpSpPr>
            <p:nvPr/>
          </p:nvGrpSpPr>
          <p:grpSpPr bwMode="auto">
            <a:xfrm>
              <a:off x="1844" y="3072"/>
              <a:ext cx="796" cy="1008"/>
              <a:chOff x="1844" y="3072"/>
              <a:chExt cx="796" cy="1008"/>
            </a:xfrm>
          </p:grpSpPr>
          <p:sp>
            <p:nvSpPr>
              <p:cNvPr id="1987818" name="AutoShape 234"/>
              <p:cNvSpPr>
                <a:spLocks/>
              </p:cNvSpPr>
              <p:nvPr/>
            </p:nvSpPr>
            <p:spPr bwMode="auto">
              <a:xfrm>
                <a:off x="2352" y="3072"/>
                <a:ext cx="288" cy="1008"/>
              </a:xfrm>
              <a:prstGeom prst="leftBrace">
                <a:avLst>
                  <a:gd name="adj1" fmla="val 29167"/>
                  <a:gd name="adj2" fmla="val 50000"/>
                </a:avLst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7819" name="Text Box 235"/>
              <p:cNvSpPr txBox="1">
                <a:spLocks noChangeArrowheads="1"/>
              </p:cNvSpPr>
              <p:nvPr/>
            </p:nvSpPr>
            <p:spPr bwMode="auto">
              <a:xfrm>
                <a:off x="1844" y="3360"/>
                <a:ext cx="500" cy="23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 sz="1800">
                    <a:solidFill>
                      <a:schemeClr val="hlink"/>
                    </a:solidFill>
                    <a:ea typeface="굴림" charset="-127"/>
                    <a:cs typeface="굴림" charset="-127"/>
                  </a:rPr>
                  <a:t>epilog</a:t>
                </a:r>
              </a:p>
            </p:txBody>
          </p:sp>
        </p:grpSp>
      </p:grpSp>
      <p:sp>
        <p:nvSpPr>
          <p:cNvPr id="1987820" name="Rectangle 236"/>
          <p:cNvSpPr>
            <a:spLocks noGrp="1" noChangeArrowheads="1"/>
          </p:cNvSpPr>
          <p:nvPr>
            <p:ph type="body" idx="1"/>
          </p:nvPr>
        </p:nvSpPr>
        <p:spPr>
          <a:xfrm>
            <a:off x="0" y="5943600"/>
            <a:ext cx="3886200" cy="366713"/>
          </a:xfrm>
          <a:noFill/>
          <a:ln/>
        </p:spPr>
        <p:txBody>
          <a:bodyPr anchor="ctr">
            <a:spAutoFit/>
          </a:bodyPr>
          <a:lstStyle/>
          <a:p>
            <a:pPr>
              <a:buFontTx/>
              <a:buNone/>
            </a:pPr>
            <a:r>
              <a:rPr lang="en-US" altLang="ko-KR" sz="2000">
                <a:ea typeface="굴림" charset="-127"/>
                <a:cs typeface="굴림" charset="-127"/>
              </a:rPr>
              <a:t>How many FLOPS/cycle?</a:t>
            </a:r>
          </a:p>
        </p:txBody>
      </p:sp>
      <p:sp>
        <p:nvSpPr>
          <p:cNvPr id="1987821" name="Text Box 237"/>
          <p:cNvSpPr txBox="1">
            <a:spLocks noChangeArrowheads="1"/>
          </p:cNvSpPr>
          <p:nvPr/>
        </p:nvSpPr>
        <p:spPr bwMode="auto">
          <a:xfrm>
            <a:off x="228600" y="6197600"/>
            <a:ext cx="3546475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ko-KR" sz="2400">
                <a:solidFill>
                  <a:schemeClr val="hlink"/>
                </a:solidFill>
                <a:latin typeface="Verdana" charset="0"/>
                <a:ea typeface="굴림" charset="-127"/>
                <a:cs typeface="굴림" charset="-127"/>
              </a:rPr>
              <a:t>4 fadds / 4 cycles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7820" grpId="0" build="p" autoUpdateAnimBg="0"/>
      <p:bldP spid="198782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1A0D-E4B3-734A-B0F8-E8424870CCA1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8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5029200" cy="6096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Software Pipelining vs. Loop Unrolling</a:t>
            </a:r>
          </a:p>
        </p:txBody>
      </p:sp>
      <p:sp>
        <p:nvSpPr>
          <p:cNvPr id="1989635" name="Freeform 3"/>
          <p:cNvSpPr>
            <a:spLocks/>
          </p:cNvSpPr>
          <p:nvPr/>
        </p:nvSpPr>
        <p:spPr bwMode="auto">
          <a:xfrm>
            <a:off x="2290763" y="1752600"/>
            <a:ext cx="5181600" cy="1143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20"/>
              </a:cxn>
              <a:cxn ang="0">
                <a:pos x="3264" y="720"/>
              </a:cxn>
            </a:cxnLst>
            <a:rect l="0" t="0" r="r" b="b"/>
            <a:pathLst>
              <a:path w="3264" h="720">
                <a:moveTo>
                  <a:pt x="0" y="0"/>
                </a:moveTo>
                <a:lnTo>
                  <a:pt x="0" y="720"/>
                </a:lnTo>
                <a:lnTo>
                  <a:pt x="3264" y="720"/>
                </a:lnTo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6" name="Rectangle 4"/>
          <p:cNvSpPr>
            <a:spLocks noChangeArrowheads="1"/>
          </p:cNvSpPr>
          <p:nvPr/>
        </p:nvSpPr>
        <p:spPr bwMode="auto">
          <a:xfrm>
            <a:off x="2824163" y="1828800"/>
            <a:ext cx="609600" cy="1066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7" name="Freeform 5"/>
          <p:cNvSpPr>
            <a:spLocks/>
          </p:cNvSpPr>
          <p:nvPr/>
        </p:nvSpPr>
        <p:spPr bwMode="auto">
          <a:xfrm>
            <a:off x="2290763" y="18288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8" name="Freeform 6"/>
          <p:cNvSpPr>
            <a:spLocks/>
          </p:cNvSpPr>
          <p:nvPr/>
        </p:nvSpPr>
        <p:spPr bwMode="auto">
          <a:xfrm flipH="1">
            <a:off x="3433763" y="18288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39" name="Rectangle 7"/>
          <p:cNvSpPr>
            <a:spLocks noChangeArrowheads="1"/>
          </p:cNvSpPr>
          <p:nvPr/>
        </p:nvSpPr>
        <p:spPr bwMode="auto">
          <a:xfrm>
            <a:off x="4500563" y="1828800"/>
            <a:ext cx="609600" cy="1066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0" name="Freeform 8"/>
          <p:cNvSpPr>
            <a:spLocks/>
          </p:cNvSpPr>
          <p:nvPr/>
        </p:nvSpPr>
        <p:spPr bwMode="auto">
          <a:xfrm>
            <a:off x="3967163" y="18288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1" name="Freeform 9"/>
          <p:cNvSpPr>
            <a:spLocks/>
          </p:cNvSpPr>
          <p:nvPr/>
        </p:nvSpPr>
        <p:spPr bwMode="auto">
          <a:xfrm flipH="1">
            <a:off x="5110163" y="18288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2" name="Rectangle 10"/>
          <p:cNvSpPr>
            <a:spLocks noChangeArrowheads="1"/>
          </p:cNvSpPr>
          <p:nvPr/>
        </p:nvSpPr>
        <p:spPr bwMode="auto">
          <a:xfrm>
            <a:off x="6176963" y="1828800"/>
            <a:ext cx="609600" cy="10668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3" name="Freeform 11"/>
          <p:cNvSpPr>
            <a:spLocks/>
          </p:cNvSpPr>
          <p:nvPr/>
        </p:nvSpPr>
        <p:spPr bwMode="auto">
          <a:xfrm>
            <a:off x="5643563" y="18288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4" name="Freeform 12"/>
          <p:cNvSpPr>
            <a:spLocks/>
          </p:cNvSpPr>
          <p:nvPr/>
        </p:nvSpPr>
        <p:spPr bwMode="auto">
          <a:xfrm flipH="1">
            <a:off x="6786563" y="18288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5" name="Text Box 13"/>
          <p:cNvSpPr txBox="1">
            <a:spLocks noChangeArrowheads="1"/>
          </p:cNvSpPr>
          <p:nvPr/>
        </p:nvSpPr>
        <p:spPr bwMode="auto">
          <a:xfrm>
            <a:off x="6686550" y="2895600"/>
            <a:ext cx="75247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time</a:t>
            </a:r>
            <a:endParaRPr lang="en-US" altLang="ko-KR" sz="2000">
              <a:solidFill>
                <a:srgbClr val="660066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989646" name="Text Box 14"/>
          <p:cNvSpPr txBox="1">
            <a:spLocks noChangeArrowheads="1"/>
          </p:cNvSpPr>
          <p:nvPr/>
        </p:nvSpPr>
        <p:spPr bwMode="auto">
          <a:xfrm>
            <a:off x="576263" y="1752600"/>
            <a:ext cx="1798637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performance</a:t>
            </a:r>
          </a:p>
        </p:txBody>
      </p:sp>
      <p:sp>
        <p:nvSpPr>
          <p:cNvPr id="1989647" name="Freeform 15"/>
          <p:cNvSpPr>
            <a:spLocks/>
          </p:cNvSpPr>
          <p:nvPr/>
        </p:nvSpPr>
        <p:spPr bwMode="auto">
          <a:xfrm>
            <a:off x="2290763" y="3962400"/>
            <a:ext cx="5181600" cy="1143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20"/>
              </a:cxn>
              <a:cxn ang="0">
                <a:pos x="3264" y="720"/>
              </a:cxn>
            </a:cxnLst>
            <a:rect l="0" t="0" r="r" b="b"/>
            <a:pathLst>
              <a:path w="3264" h="720">
                <a:moveTo>
                  <a:pt x="0" y="0"/>
                </a:moveTo>
                <a:lnTo>
                  <a:pt x="0" y="720"/>
                </a:lnTo>
                <a:lnTo>
                  <a:pt x="3264" y="720"/>
                </a:lnTo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8" name="Rectangle 16"/>
          <p:cNvSpPr>
            <a:spLocks noChangeArrowheads="1"/>
          </p:cNvSpPr>
          <p:nvPr/>
        </p:nvSpPr>
        <p:spPr bwMode="auto">
          <a:xfrm>
            <a:off x="2824163" y="4038600"/>
            <a:ext cx="609600" cy="1066800"/>
          </a:xfrm>
          <a:prstGeom prst="rect">
            <a:avLst/>
          </a:prstGeom>
          <a:solidFill>
            <a:schemeClr val="folHlink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49" name="Freeform 17"/>
          <p:cNvSpPr>
            <a:spLocks/>
          </p:cNvSpPr>
          <p:nvPr/>
        </p:nvSpPr>
        <p:spPr bwMode="auto">
          <a:xfrm>
            <a:off x="2290763" y="40386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50" name="Freeform 18"/>
          <p:cNvSpPr>
            <a:spLocks/>
          </p:cNvSpPr>
          <p:nvPr/>
        </p:nvSpPr>
        <p:spPr bwMode="auto">
          <a:xfrm flipH="1">
            <a:off x="3433763" y="40386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51" name="Text Box 19"/>
          <p:cNvSpPr txBox="1">
            <a:spLocks noChangeArrowheads="1"/>
          </p:cNvSpPr>
          <p:nvPr/>
        </p:nvSpPr>
        <p:spPr bwMode="auto">
          <a:xfrm>
            <a:off x="6686550" y="5105400"/>
            <a:ext cx="752475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time</a:t>
            </a:r>
            <a:endParaRPr lang="en-US" altLang="ko-KR" sz="2000">
              <a:solidFill>
                <a:srgbClr val="660066"/>
              </a:solidFill>
              <a:latin typeface="Verdana" charset="0"/>
              <a:ea typeface="굴림" charset="-127"/>
              <a:cs typeface="굴림" charset="-127"/>
            </a:endParaRPr>
          </a:p>
        </p:txBody>
      </p:sp>
      <p:sp>
        <p:nvSpPr>
          <p:cNvPr id="1989652" name="Text Box 20"/>
          <p:cNvSpPr txBox="1">
            <a:spLocks noChangeArrowheads="1"/>
          </p:cNvSpPr>
          <p:nvPr/>
        </p:nvSpPr>
        <p:spPr bwMode="auto">
          <a:xfrm>
            <a:off x="576263" y="4114800"/>
            <a:ext cx="1798637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performance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900363" y="4038600"/>
            <a:ext cx="1676400" cy="1066800"/>
            <a:chOff x="1296" y="2832"/>
            <a:chExt cx="1056" cy="672"/>
          </a:xfrm>
        </p:grpSpPr>
        <p:sp>
          <p:nvSpPr>
            <p:cNvPr id="1989654" name="Rectangle 22"/>
            <p:cNvSpPr>
              <a:spLocks noChangeArrowheads="1"/>
            </p:cNvSpPr>
            <p:nvPr/>
          </p:nvSpPr>
          <p:spPr bwMode="auto">
            <a:xfrm>
              <a:off x="1632" y="2832"/>
              <a:ext cx="384" cy="67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89655" name="Freeform 23"/>
            <p:cNvSpPr>
              <a:spLocks/>
            </p:cNvSpPr>
            <p:nvPr/>
          </p:nvSpPr>
          <p:spPr bwMode="auto">
            <a:xfrm>
              <a:off x="1296" y="2832"/>
              <a:ext cx="336" cy="672"/>
            </a:xfrm>
            <a:custGeom>
              <a:avLst/>
              <a:gdLst/>
              <a:ahLst/>
              <a:cxnLst>
                <a:cxn ang="0">
                  <a:pos x="336" y="0"/>
                </a:cxn>
                <a:cxn ang="0">
                  <a:pos x="336" y="672"/>
                </a:cxn>
                <a:cxn ang="0">
                  <a:pos x="0" y="672"/>
                </a:cxn>
                <a:cxn ang="0">
                  <a:pos x="336" y="0"/>
                </a:cxn>
              </a:cxnLst>
              <a:rect l="0" t="0" r="r" b="b"/>
              <a:pathLst>
                <a:path w="336" h="672">
                  <a:moveTo>
                    <a:pt x="336" y="0"/>
                  </a:moveTo>
                  <a:lnTo>
                    <a:pt x="336" y="672"/>
                  </a:lnTo>
                  <a:lnTo>
                    <a:pt x="0" y="672"/>
                  </a:lnTo>
                  <a:lnTo>
                    <a:pt x="336" y="0"/>
                  </a:lnTo>
                  <a:close/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89656" name="Freeform 24"/>
            <p:cNvSpPr>
              <a:spLocks/>
            </p:cNvSpPr>
            <p:nvPr/>
          </p:nvSpPr>
          <p:spPr bwMode="auto">
            <a:xfrm flipH="1">
              <a:off x="2016" y="2832"/>
              <a:ext cx="336" cy="672"/>
            </a:xfrm>
            <a:custGeom>
              <a:avLst/>
              <a:gdLst/>
              <a:ahLst/>
              <a:cxnLst>
                <a:cxn ang="0">
                  <a:pos x="336" y="0"/>
                </a:cxn>
                <a:cxn ang="0">
                  <a:pos x="336" y="672"/>
                </a:cxn>
                <a:cxn ang="0">
                  <a:pos x="0" y="672"/>
                </a:cxn>
                <a:cxn ang="0">
                  <a:pos x="336" y="0"/>
                </a:cxn>
              </a:cxnLst>
              <a:rect l="0" t="0" r="r" b="b"/>
              <a:pathLst>
                <a:path w="336" h="672">
                  <a:moveTo>
                    <a:pt x="336" y="0"/>
                  </a:moveTo>
                  <a:lnTo>
                    <a:pt x="336" y="672"/>
                  </a:lnTo>
                  <a:lnTo>
                    <a:pt x="0" y="672"/>
                  </a:lnTo>
                  <a:lnTo>
                    <a:pt x="336" y="0"/>
                  </a:lnTo>
                  <a:close/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89657" name="Rectangle 25"/>
          <p:cNvSpPr>
            <a:spLocks noChangeArrowheads="1"/>
          </p:cNvSpPr>
          <p:nvPr/>
        </p:nvSpPr>
        <p:spPr bwMode="auto">
          <a:xfrm>
            <a:off x="4652963" y="4038600"/>
            <a:ext cx="609600" cy="1066800"/>
          </a:xfrm>
          <a:prstGeom prst="rect">
            <a:avLst/>
          </a:prstGeom>
          <a:solidFill>
            <a:schemeClr val="folHlink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58" name="Freeform 26"/>
          <p:cNvSpPr>
            <a:spLocks/>
          </p:cNvSpPr>
          <p:nvPr/>
        </p:nvSpPr>
        <p:spPr bwMode="auto">
          <a:xfrm>
            <a:off x="4119563" y="40386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noFill/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59" name="Freeform 27"/>
          <p:cNvSpPr>
            <a:spLocks/>
          </p:cNvSpPr>
          <p:nvPr/>
        </p:nvSpPr>
        <p:spPr bwMode="auto">
          <a:xfrm flipH="1">
            <a:off x="5262563" y="4038600"/>
            <a:ext cx="533400" cy="1066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336" y="672"/>
              </a:cxn>
              <a:cxn ang="0">
                <a:pos x="0" y="672"/>
              </a:cxn>
              <a:cxn ang="0">
                <a:pos x="336" y="0"/>
              </a:cxn>
            </a:cxnLst>
            <a:rect l="0" t="0" r="r" b="b"/>
            <a:pathLst>
              <a:path w="336" h="672">
                <a:moveTo>
                  <a:pt x="336" y="0"/>
                </a:moveTo>
                <a:lnTo>
                  <a:pt x="336" y="672"/>
                </a:lnTo>
                <a:lnTo>
                  <a:pt x="0" y="672"/>
                </a:lnTo>
                <a:lnTo>
                  <a:pt x="336" y="0"/>
                </a:lnTo>
                <a:close/>
              </a:path>
            </a:pathLst>
          </a:custGeom>
          <a:solidFill>
            <a:schemeClr val="folHlink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60" name="Text Box 28"/>
          <p:cNvSpPr txBox="1">
            <a:spLocks noChangeArrowheads="1"/>
          </p:cNvSpPr>
          <p:nvPr/>
        </p:nvSpPr>
        <p:spPr bwMode="auto">
          <a:xfrm>
            <a:off x="3563938" y="1219200"/>
            <a:ext cx="2290762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Loop Unrolled</a:t>
            </a:r>
          </a:p>
        </p:txBody>
      </p:sp>
      <p:sp>
        <p:nvSpPr>
          <p:cNvPr id="1989661" name="Text Box 29"/>
          <p:cNvSpPr txBox="1">
            <a:spLocks noChangeArrowheads="1"/>
          </p:cNvSpPr>
          <p:nvPr/>
        </p:nvSpPr>
        <p:spPr bwMode="auto">
          <a:xfrm>
            <a:off x="3298825" y="3505200"/>
            <a:ext cx="3027363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400">
                <a:latin typeface="Verdana" charset="0"/>
                <a:ea typeface="굴림" charset="-127"/>
                <a:cs typeface="굴림" charset="-127"/>
              </a:rPr>
              <a:t>Software Pipelined</a:t>
            </a:r>
          </a:p>
        </p:txBody>
      </p:sp>
      <p:sp>
        <p:nvSpPr>
          <p:cNvPr id="1989662" name="Text Box 30"/>
          <p:cNvSpPr txBox="1">
            <a:spLocks noChangeArrowheads="1"/>
          </p:cNvSpPr>
          <p:nvPr/>
        </p:nvSpPr>
        <p:spPr bwMode="auto">
          <a:xfrm>
            <a:off x="6350" y="2590800"/>
            <a:ext cx="19685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Startup overhead</a:t>
            </a:r>
          </a:p>
        </p:txBody>
      </p:sp>
      <p:sp>
        <p:nvSpPr>
          <p:cNvPr id="1989663" name="Text Box 31"/>
          <p:cNvSpPr txBox="1">
            <a:spLocks noChangeArrowheads="1"/>
          </p:cNvSpPr>
          <p:nvPr/>
        </p:nvSpPr>
        <p:spPr bwMode="auto">
          <a:xfrm>
            <a:off x="6559550" y="1447800"/>
            <a:ext cx="2354263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Wind-down overhead</a:t>
            </a:r>
          </a:p>
        </p:txBody>
      </p:sp>
      <p:sp>
        <p:nvSpPr>
          <p:cNvPr id="1989664" name="Line 32"/>
          <p:cNvSpPr>
            <a:spLocks noChangeShapeType="1"/>
          </p:cNvSpPr>
          <p:nvPr/>
        </p:nvSpPr>
        <p:spPr bwMode="auto">
          <a:xfrm>
            <a:off x="2290763" y="3048000"/>
            <a:ext cx="16764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65" name="Text Box 33"/>
          <p:cNvSpPr txBox="1">
            <a:spLocks noChangeArrowheads="1"/>
          </p:cNvSpPr>
          <p:nvPr/>
        </p:nvSpPr>
        <p:spPr bwMode="auto">
          <a:xfrm>
            <a:off x="2400300" y="3048000"/>
            <a:ext cx="1625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Loop Iteration</a:t>
            </a:r>
          </a:p>
        </p:txBody>
      </p:sp>
      <p:sp>
        <p:nvSpPr>
          <p:cNvPr id="1989666" name="Line 34"/>
          <p:cNvSpPr>
            <a:spLocks noChangeShapeType="1"/>
          </p:cNvSpPr>
          <p:nvPr/>
        </p:nvSpPr>
        <p:spPr bwMode="auto">
          <a:xfrm>
            <a:off x="3433763" y="5257800"/>
            <a:ext cx="6096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67" name="Text Box 35"/>
          <p:cNvSpPr txBox="1">
            <a:spLocks noChangeArrowheads="1"/>
          </p:cNvSpPr>
          <p:nvPr/>
        </p:nvSpPr>
        <p:spPr bwMode="auto">
          <a:xfrm>
            <a:off x="2900363" y="5257800"/>
            <a:ext cx="1752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altLang="ko-KR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Loop Iteration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509963" y="4038600"/>
            <a:ext cx="1676400" cy="1066800"/>
            <a:chOff x="1296" y="2832"/>
            <a:chExt cx="1056" cy="672"/>
          </a:xfrm>
        </p:grpSpPr>
        <p:sp>
          <p:nvSpPr>
            <p:cNvPr id="1989669" name="Rectangle 37"/>
            <p:cNvSpPr>
              <a:spLocks noChangeArrowheads="1"/>
            </p:cNvSpPr>
            <p:nvPr/>
          </p:nvSpPr>
          <p:spPr bwMode="auto">
            <a:xfrm>
              <a:off x="1632" y="2832"/>
              <a:ext cx="384" cy="67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89670" name="Freeform 38"/>
            <p:cNvSpPr>
              <a:spLocks/>
            </p:cNvSpPr>
            <p:nvPr/>
          </p:nvSpPr>
          <p:spPr bwMode="auto">
            <a:xfrm>
              <a:off x="1296" y="2832"/>
              <a:ext cx="336" cy="672"/>
            </a:xfrm>
            <a:custGeom>
              <a:avLst/>
              <a:gdLst/>
              <a:ahLst/>
              <a:cxnLst>
                <a:cxn ang="0">
                  <a:pos x="336" y="0"/>
                </a:cxn>
                <a:cxn ang="0">
                  <a:pos x="336" y="672"/>
                </a:cxn>
                <a:cxn ang="0">
                  <a:pos x="0" y="672"/>
                </a:cxn>
                <a:cxn ang="0">
                  <a:pos x="336" y="0"/>
                </a:cxn>
              </a:cxnLst>
              <a:rect l="0" t="0" r="r" b="b"/>
              <a:pathLst>
                <a:path w="336" h="672">
                  <a:moveTo>
                    <a:pt x="336" y="0"/>
                  </a:moveTo>
                  <a:lnTo>
                    <a:pt x="336" y="672"/>
                  </a:lnTo>
                  <a:lnTo>
                    <a:pt x="0" y="672"/>
                  </a:lnTo>
                  <a:lnTo>
                    <a:pt x="336" y="0"/>
                  </a:lnTo>
                  <a:close/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89671" name="Freeform 39"/>
            <p:cNvSpPr>
              <a:spLocks/>
            </p:cNvSpPr>
            <p:nvPr/>
          </p:nvSpPr>
          <p:spPr bwMode="auto">
            <a:xfrm flipH="1">
              <a:off x="2016" y="2832"/>
              <a:ext cx="336" cy="672"/>
            </a:xfrm>
            <a:custGeom>
              <a:avLst/>
              <a:gdLst/>
              <a:ahLst/>
              <a:cxnLst>
                <a:cxn ang="0">
                  <a:pos x="336" y="0"/>
                </a:cxn>
                <a:cxn ang="0">
                  <a:pos x="336" y="672"/>
                </a:cxn>
                <a:cxn ang="0">
                  <a:pos x="0" y="672"/>
                </a:cxn>
                <a:cxn ang="0">
                  <a:pos x="336" y="0"/>
                </a:cxn>
              </a:cxnLst>
              <a:rect l="0" t="0" r="r" b="b"/>
              <a:pathLst>
                <a:path w="336" h="672">
                  <a:moveTo>
                    <a:pt x="336" y="0"/>
                  </a:moveTo>
                  <a:lnTo>
                    <a:pt x="336" y="672"/>
                  </a:lnTo>
                  <a:lnTo>
                    <a:pt x="0" y="672"/>
                  </a:lnTo>
                  <a:lnTo>
                    <a:pt x="336" y="0"/>
                  </a:lnTo>
                  <a:close/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89672" name="Text Box 40"/>
          <p:cNvSpPr txBox="1">
            <a:spLocks noChangeArrowheads="1"/>
          </p:cNvSpPr>
          <p:nvPr/>
        </p:nvSpPr>
        <p:spPr bwMode="auto">
          <a:xfrm>
            <a:off x="762000" y="5638800"/>
            <a:ext cx="7467600" cy="822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ko-KR" sz="2400" i="1">
                <a:latin typeface="Verdana" charset="0"/>
                <a:ea typeface="굴림" charset="-127"/>
                <a:cs typeface="굴림" charset="-127"/>
              </a:rPr>
              <a:t>Software pipelining pays startup/wind-down costs only once per loop, not once per iteration</a:t>
            </a:r>
          </a:p>
        </p:txBody>
      </p:sp>
      <p:sp>
        <p:nvSpPr>
          <p:cNvPr id="1989673" name="Freeform 41"/>
          <p:cNvSpPr>
            <a:spLocks/>
          </p:cNvSpPr>
          <p:nvPr/>
        </p:nvSpPr>
        <p:spPr bwMode="auto">
          <a:xfrm>
            <a:off x="1757363" y="2336800"/>
            <a:ext cx="762000" cy="279400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144" y="16"/>
              </a:cxn>
              <a:cxn ang="0">
                <a:pos x="192" y="64"/>
              </a:cxn>
              <a:cxn ang="0">
                <a:pos x="192" y="112"/>
              </a:cxn>
              <a:cxn ang="0">
                <a:pos x="288" y="160"/>
              </a:cxn>
              <a:cxn ang="0">
                <a:pos x="480" y="16"/>
              </a:cxn>
            </a:cxnLst>
            <a:rect l="0" t="0" r="r" b="b"/>
            <a:pathLst>
              <a:path w="480" h="176">
                <a:moveTo>
                  <a:pt x="0" y="160"/>
                </a:moveTo>
                <a:cubicBezTo>
                  <a:pt x="56" y="96"/>
                  <a:pt x="112" y="32"/>
                  <a:pt x="144" y="16"/>
                </a:cubicBezTo>
                <a:cubicBezTo>
                  <a:pt x="176" y="0"/>
                  <a:pt x="184" y="48"/>
                  <a:pt x="192" y="64"/>
                </a:cubicBezTo>
                <a:cubicBezTo>
                  <a:pt x="200" y="80"/>
                  <a:pt x="176" y="96"/>
                  <a:pt x="192" y="112"/>
                </a:cubicBezTo>
                <a:cubicBezTo>
                  <a:pt x="208" y="128"/>
                  <a:pt x="240" y="176"/>
                  <a:pt x="288" y="160"/>
                </a:cubicBezTo>
                <a:cubicBezTo>
                  <a:pt x="336" y="144"/>
                  <a:pt x="408" y="80"/>
                  <a:pt x="480" y="16"/>
                </a:cubicBezTo>
              </a:path>
            </a:pathLst>
          </a:custGeom>
          <a:noFill/>
          <a:ln w="31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89674" name="Freeform 42"/>
          <p:cNvSpPr>
            <a:spLocks/>
          </p:cNvSpPr>
          <p:nvPr/>
        </p:nvSpPr>
        <p:spPr bwMode="auto">
          <a:xfrm rot="10800000">
            <a:off x="7015163" y="1828800"/>
            <a:ext cx="838200" cy="508000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144" y="16"/>
              </a:cxn>
              <a:cxn ang="0">
                <a:pos x="192" y="64"/>
              </a:cxn>
              <a:cxn ang="0">
                <a:pos x="192" y="112"/>
              </a:cxn>
              <a:cxn ang="0">
                <a:pos x="288" y="160"/>
              </a:cxn>
              <a:cxn ang="0">
                <a:pos x="480" y="16"/>
              </a:cxn>
            </a:cxnLst>
            <a:rect l="0" t="0" r="r" b="b"/>
            <a:pathLst>
              <a:path w="480" h="176">
                <a:moveTo>
                  <a:pt x="0" y="160"/>
                </a:moveTo>
                <a:cubicBezTo>
                  <a:pt x="56" y="96"/>
                  <a:pt x="112" y="32"/>
                  <a:pt x="144" y="16"/>
                </a:cubicBezTo>
                <a:cubicBezTo>
                  <a:pt x="176" y="0"/>
                  <a:pt x="184" y="48"/>
                  <a:pt x="192" y="64"/>
                </a:cubicBezTo>
                <a:cubicBezTo>
                  <a:pt x="200" y="80"/>
                  <a:pt x="176" y="96"/>
                  <a:pt x="192" y="112"/>
                </a:cubicBezTo>
                <a:cubicBezTo>
                  <a:pt x="208" y="128"/>
                  <a:pt x="240" y="176"/>
                  <a:pt x="288" y="160"/>
                </a:cubicBezTo>
                <a:cubicBezTo>
                  <a:pt x="336" y="144"/>
                  <a:pt x="408" y="80"/>
                  <a:pt x="480" y="16"/>
                </a:cubicBezTo>
              </a:path>
            </a:pathLst>
          </a:custGeom>
          <a:noFill/>
          <a:ln w="31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C087-4CBE-444A-B989-B5A7F659EC10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162800" cy="9906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What if there are no loops?</a:t>
            </a:r>
          </a:p>
        </p:txBody>
      </p:sp>
      <p:sp>
        <p:nvSpPr>
          <p:cNvPr id="199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5800" y="1981200"/>
            <a:ext cx="4419600" cy="1557338"/>
          </a:xfrm>
          <a:noFill/>
          <a:ln/>
        </p:spPr>
        <p:txBody>
          <a:bodyPr anchor="ctr">
            <a:spAutoFit/>
          </a:bodyPr>
          <a:lstStyle/>
          <a:p>
            <a:r>
              <a:rPr lang="en-US" altLang="ko-KR" sz="2000">
                <a:ea typeface="굴림" charset="-127"/>
                <a:cs typeface="굴림" charset="-127"/>
              </a:rPr>
              <a:t>Branches limit basic block size in control-flow intensive irregular code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Difficult to find ILP in individual basic blocks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1000" y="1295400"/>
            <a:ext cx="3886200" cy="4876800"/>
            <a:chOff x="960" y="1056"/>
            <a:chExt cx="2448" cy="3072"/>
          </a:xfrm>
        </p:grpSpPr>
        <p:sp>
          <p:nvSpPr>
            <p:cNvPr id="1991685" name="Rectangle 5"/>
            <p:cNvSpPr>
              <a:spLocks noChangeArrowheads="1"/>
            </p:cNvSpPr>
            <p:nvPr/>
          </p:nvSpPr>
          <p:spPr bwMode="auto">
            <a:xfrm>
              <a:off x="1968" y="1872"/>
              <a:ext cx="384" cy="67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86" name="Rectangle 6"/>
            <p:cNvSpPr>
              <a:spLocks noChangeArrowheads="1"/>
            </p:cNvSpPr>
            <p:nvPr/>
          </p:nvSpPr>
          <p:spPr bwMode="auto">
            <a:xfrm>
              <a:off x="2976" y="1872"/>
              <a:ext cx="384" cy="48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87" name="Rectangle 7"/>
            <p:cNvSpPr>
              <a:spLocks noChangeArrowheads="1"/>
            </p:cNvSpPr>
            <p:nvPr/>
          </p:nvSpPr>
          <p:spPr bwMode="auto">
            <a:xfrm>
              <a:off x="2448" y="1056"/>
              <a:ext cx="384" cy="48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88" name="Rectangle 8"/>
            <p:cNvSpPr>
              <a:spLocks noChangeArrowheads="1"/>
            </p:cNvSpPr>
            <p:nvPr/>
          </p:nvSpPr>
          <p:spPr bwMode="auto">
            <a:xfrm>
              <a:off x="2544" y="2784"/>
              <a:ext cx="384" cy="48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89" name="Rectangle 9"/>
            <p:cNvSpPr>
              <a:spLocks noChangeArrowheads="1"/>
            </p:cNvSpPr>
            <p:nvPr/>
          </p:nvSpPr>
          <p:spPr bwMode="auto">
            <a:xfrm>
              <a:off x="2016" y="3504"/>
              <a:ext cx="384" cy="48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0" name="Rectangle 10"/>
            <p:cNvSpPr>
              <a:spLocks noChangeArrowheads="1"/>
            </p:cNvSpPr>
            <p:nvPr/>
          </p:nvSpPr>
          <p:spPr bwMode="auto">
            <a:xfrm>
              <a:off x="3024" y="3408"/>
              <a:ext cx="384" cy="33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1" name="Line 11"/>
            <p:cNvSpPr>
              <a:spLocks noChangeShapeType="1"/>
            </p:cNvSpPr>
            <p:nvPr/>
          </p:nvSpPr>
          <p:spPr bwMode="auto">
            <a:xfrm flipH="1">
              <a:off x="2160" y="1536"/>
              <a:ext cx="480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2" name="Line 12"/>
            <p:cNvSpPr>
              <a:spLocks noChangeShapeType="1"/>
            </p:cNvSpPr>
            <p:nvPr/>
          </p:nvSpPr>
          <p:spPr bwMode="auto">
            <a:xfrm>
              <a:off x="2640" y="1536"/>
              <a:ext cx="528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3" name="Line 13"/>
            <p:cNvSpPr>
              <a:spLocks noChangeShapeType="1"/>
            </p:cNvSpPr>
            <p:nvPr/>
          </p:nvSpPr>
          <p:spPr bwMode="auto">
            <a:xfrm>
              <a:off x="2160" y="2544"/>
              <a:ext cx="576" cy="24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4" name="Line 14"/>
            <p:cNvSpPr>
              <a:spLocks noChangeShapeType="1"/>
            </p:cNvSpPr>
            <p:nvPr/>
          </p:nvSpPr>
          <p:spPr bwMode="auto">
            <a:xfrm flipH="1">
              <a:off x="2736" y="2352"/>
              <a:ext cx="432" cy="43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5" name="Line 15"/>
            <p:cNvSpPr>
              <a:spLocks noChangeShapeType="1"/>
            </p:cNvSpPr>
            <p:nvPr/>
          </p:nvSpPr>
          <p:spPr bwMode="auto">
            <a:xfrm flipH="1">
              <a:off x="2208" y="3264"/>
              <a:ext cx="432" cy="24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6" name="Line 16"/>
            <p:cNvSpPr>
              <a:spLocks noChangeShapeType="1"/>
            </p:cNvSpPr>
            <p:nvPr/>
          </p:nvSpPr>
          <p:spPr bwMode="auto">
            <a:xfrm>
              <a:off x="2784" y="3264"/>
              <a:ext cx="480" cy="14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7" name="Line 17"/>
            <p:cNvSpPr>
              <a:spLocks noChangeShapeType="1"/>
            </p:cNvSpPr>
            <p:nvPr/>
          </p:nvSpPr>
          <p:spPr bwMode="auto">
            <a:xfrm>
              <a:off x="3216" y="3744"/>
              <a:ext cx="192" cy="14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8" name="Line 18"/>
            <p:cNvSpPr>
              <a:spLocks noChangeShapeType="1"/>
            </p:cNvSpPr>
            <p:nvPr/>
          </p:nvSpPr>
          <p:spPr bwMode="auto">
            <a:xfrm flipH="1">
              <a:off x="1728" y="3984"/>
              <a:ext cx="480" cy="14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1699" name="Text Box 19"/>
            <p:cNvSpPr txBox="1">
              <a:spLocks noChangeArrowheads="1"/>
            </p:cNvSpPr>
            <p:nvPr/>
          </p:nvSpPr>
          <p:spPr bwMode="auto">
            <a:xfrm>
              <a:off x="960" y="2112"/>
              <a:ext cx="1007" cy="2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 i="1">
                  <a:latin typeface="Verdana" charset="0"/>
                  <a:ea typeface="굴림" charset="-127"/>
                  <a:cs typeface="굴림" charset="-127"/>
                </a:rPr>
                <a:t>Basic block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B8CB-73DA-764C-9746-9A0B224C2D0D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3730" name="Freeform 2"/>
          <p:cNvSpPr>
            <a:spLocks/>
          </p:cNvSpPr>
          <p:nvPr/>
        </p:nvSpPr>
        <p:spPr bwMode="auto">
          <a:xfrm>
            <a:off x="484188" y="942975"/>
            <a:ext cx="2149475" cy="5219700"/>
          </a:xfrm>
          <a:custGeom>
            <a:avLst/>
            <a:gdLst/>
            <a:ahLst/>
            <a:cxnLst>
              <a:cxn ang="0">
                <a:pos x="1318" y="2189"/>
              </a:cxn>
              <a:cxn ang="0">
                <a:pos x="1271" y="2357"/>
              </a:cxn>
              <a:cxn ang="0">
                <a:pos x="1203" y="2440"/>
              </a:cxn>
              <a:cxn ang="0">
                <a:pos x="1145" y="2509"/>
              </a:cxn>
              <a:cxn ang="0">
                <a:pos x="1098" y="2550"/>
              </a:cxn>
              <a:cxn ang="0">
                <a:pos x="1030" y="2613"/>
              </a:cxn>
              <a:cxn ang="0">
                <a:pos x="999" y="2660"/>
              </a:cxn>
              <a:cxn ang="0">
                <a:pos x="946" y="2728"/>
              </a:cxn>
              <a:cxn ang="0">
                <a:pos x="905" y="2828"/>
              </a:cxn>
              <a:cxn ang="0">
                <a:pos x="857" y="2948"/>
              </a:cxn>
              <a:cxn ang="0">
                <a:pos x="732" y="3163"/>
              </a:cxn>
              <a:cxn ang="0">
                <a:pos x="669" y="3221"/>
              </a:cxn>
              <a:cxn ang="0">
                <a:pos x="622" y="3236"/>
              </a:cxn>
              <a:cxn ang="0">
                <a:pos x="297" y="3215"/>
              </a:cxn>
              <a:cxn ang="0">
                <a:pos x="172" y="3090"/>
              </a:cxn>
              <a:cxn ang="0">
                <a:pos x="130" y="2760"/>
              </a:cxn>
              <a:cxn ang="0">
                <a:pos x="250" y="2566"/>
              </a:cxn>
              <a:cxn ang="0">
                <a:pos x="376" y="2467"/>
              </a:cxn>
              <a:cxn ang="0">
                <a:pos x="444" y="2420"/>
              </a:cxn>
              <a:cxn ang="0">
                <a:pos x="559" y="2336"/>
              </a:cxn>
              <a:cxn ang="0">
                <a:pos x="596" y="2121"/>
              </a:cxn>
              <a:cxn ang="0">
                <a:pos x="454" y="1885"/>
              </a:cxn>
              <a:cxn ang="0">
                <a:pos x="323" y="1812"/>
              </a:cxn>
              <a:cxn ang="0">
                <a:pos x="82" y="1676"/>
              </a:cxn>
              <a:cxn ang="0">
                <a:pos x="25" y="1477"/>
              </a:cxn>
              <a:cxn ang="0">
                <a:pos x="67" y="1079"/>
              </a:cxn>
              <a:cxn ang="0">
                <a:pos x="135" y="948"/>
              </a:cxn>
              <a:cxn ang="0">
                <a:pos x="240" y="801"/>
              </a:cxn>
              <a:cxn ang="0">
                <a:pos x="308" y="712"/>
              </a:cxn>
              <a:cxn ang="0">
                <a:pos x="386" y="639"/>
              </a:cxn>
              <a:cxn ang="0">
                <a:pos x="528" y="335"/>
              </a:cxn>
              <a:cxn ang="0">
                <a:pos x="674" y="37"/>
              </a:cxn>
              <a:cxn ang="0">
                <a:pos x="889" y="0"/>
              </a:cxn>
              <a:cxn ang="0">
                <a:pos x="1051" y="32"/>
              </a:cxn>
              <a:cxn ang="0">
                <a:pos x="1125" y="68"/>
              </a:cxn>
              <a:cxn ang="0">
                <a:pos x="1156" y="89"/>
              </a:cxn>
              <a:cxn ang="0">
                <a:pos x="1219" y="225"/>
              </a:cxn>
              <a:cxn ang="0">
                <a:pos x="1125" y="754"/>
              </a:cxn>
              <a:cxn ang="0">
                <a:pos x="1025" y="880"/>
              </a:cxn>
              <a:cxn ang="0">
                <a:pos x="957" y="974"/>
              </a:cxn>
              <a:cxn ang="0">
                <a:pos x="894" y="1058"/>
              </a:cxn>
              <a:cxn ang="0">
                <a:pos x="878" y="1084"/>
              </a:cxn>
              <a:cxn ang="0">
                <a:pos x="831" y="1278"/>
              </a:cxn>
              <a:cxn ang="0">
                <a:pos x="941" y="1561"/>
              </a:cxn>
              <a:cxn ang="0">
                <a:pos x="1114" y="1665"/>
              </a:cxn>
              <a:cxn ang="0">
                <a:pos x="1240" y="1749"/>
              </a:cxn>
              <a:cxn ang="0">
                <a:pos x="1324" y="1870"/>
              </a:cxn>
            </a:cxnLst>
            <a:rect l="0" t="0" r="r" b="b"/>
            <a:pathLst>
              <a:path w="1354" h="3288">
                <a:moveTo>
                  <a:pt x="1324" y="2074"/>
                </a:moveTo>
                <a:cubicBezTo>
                  <a:pt x="1333" y="2102"/>
                  <a:pt x="1321" y="2170"/>
                  <a:pt x="1318" y="2189"/>
                </a:cubicBezTo>
                <a:cubicBezTo>
                  <a:pt x="1313" y="2225"/>
                  <a:pt x="1298" y="2260"/>
                  <a:pt x="1287" y="2294"/>
                </a:cubicBezTo>
                <a:cubicBezTo>
                  <a:pt x="1281" y="2313"/>
                  <a:pt x="1280" y="2339"/>
                  <a:pt x="1271" y="2357"/>
                </a:cubicBezTo>
                <a:cubicBezTo>
                  <a:pt x="1261" y="2377"/>
                  <a:pt x="1253" y="2385"/>
                  <a:pt x="1240" y="2399"/>
                </a:cubicBezTo>
                <a:cubicBezTo>
                  <a:pt x="1231" y="2421"/>
                  <a:pt x="1223" y="2426"/>
                  <a:pt x="1203" y="2440"/>
                </a:cubicBezTo>
                <a:cubicBezTo>
                  <a:pt x="1196" y="2456"/>
                  <a:pt x="1184" y="2476"/>
                  <a:pt x="1172" y="2488"/>
                </a:cubicBezTo>
                <a:cubicBezTo>
                  <a:pt x="1138" y="2522"/>
                  <a:pt x="1171" y="2476"/>
                  <a:pt x="1145" y="2509"/>
                </a:cubicBezTo>
                <a:cubicBezTo>
                  <a:pt x="1141" y="2514"/>
                  <a:pt x="1140" y="2520"/>
                  <a:pt x="1135" y="2524"/>
                </a:cubicBezTo>
                <a:cubicBezTo>
                  <a:pt x="1124" y="2534"/>
                  <a:pt x="1098" y="2550"/>
                  <a:pt x="1098" y="2550"/>
                </a:cubicBezTo>
                <a:cubicBezTo>
                  <a:pt x="1072" y="2592"/>
                  <a:pt x="1106" y="2545"/>
                  <a:pt x="1072" y="2571"/>
                </a:cubicBezTo>
                <a:cubicBezTo>
                  <a:pt x="1056" y="2583"/>
                  <a:pt x="1044" y="2599"/>
                  <a:pt x="1030" y="2613"/>
                </a:cubicBezTo>
                <a:cubicBezTo>
                  <a:pt x="1018" y="2652"/>
                  <a:pt x="1036" y="2607"/>
                  <a:pt x="1009" y="2639"/>
                </a:cubicBezTo>
                <a:cubicBezTo>
                  <a:pt x="1004" y="2645"/>
                  <a:pt x="1003" y="2654"/>
                  <a:pt x="999" y="2660"/>
                </a:cubicBezTo>
                <a:cubicBezTo>
                  <a:pt x="996" y="2664"/>
                  <a:pt x="992" y="2667"/>
                  <a:pt x="988" y="2671"/>
                </a:cubicBezTo>
                <a:cubicBezTo>
                  <a:pt x="978" y="2692"/>
                  <a:pt x="964" y="2712"/>
                  <a:pt x="946" y="2728"/>
                </a:cubicBezTo>
                <a:cubicBezTo>
                  <a:pt x="933" y="2770"/>
                  <a:pt x="951" y="2721"/>
                  <a:pt x="931" y="2755"/>
                </a:cubicBezTo>
                <a:cubicBezTo>
                  <a:pt x="918" y="2777"/>
                  <a:pt x="919" y="2805"/>
                  <a:pt x="905" y="2828"/>
                </a:cubicBezTo>
                <a:cubicBezTo>
                  <a:pt x="899" y="2839"/>
                  <a:pt x="888" y="2847"/>
                  <a:pt x="884" y="2859"/>
                </a:cubicBezTo>
                <a:cubicBezTo>
                  <a:pt x="873" y="2888"/>
                  <a:pt x="869" y="2919"/>
                  <a:pt x="857" y="2948"/>
                </a:cubicBezTo>
                <a:cubicBezTo>
                  <a:pt x="843" y="2984"/>
                  <a:pt x="818" y="3011"/>
                  <a:pt x="805" y="3048"/>
                </a:cubicBezTo>
                <a:cubicBezTo>
                  <a:pt x="796" y="3112"/>
                  <a:pt x="777" y="3118"/>
                  <a:pt x="732" y="3163"/>
                </a:cubicBezTo>
                <a:cubicBezTo>
                  <a:pt x="724" y="3171"/>
                  <a:pt x="719" y="3182"/>
                  <a:pt x="711" y="3189"/>
                </a:cubicBezTo>
                <a:cubicBezTo>
                  <a:pt x="698" y="3200"/>
                  <a:pt x="685" y="3213"/>
                  <a:pt x="669" y="3221"/>
                </a:cubicBezTo>
                <a:cubicBezTo>
                  <a:pt x="659" y="3226"/>
                  <a:pt x="648" y="3228"/>
                  <a:pt x="638" y="3231"/>
                </a:cubicBezTo>
                <a:cubicBezTo>
                  <a:pt x="633" y="3233"/>
                  <a:pt x="622" y="3236"/>
                  <a:pt x="622" y="3236"/>
                </a:cubicBezTo>
                <a:cubicBezTo>
                  <a:pt x="570" y="3288"/>
                  <a:pt x="438" y="3248"/>
                  <a:pt x="402" y="3247"/>
                </a:cubicBezTo>
                <a:cubicBezTo>
                  <a:pt x="367" y="3235"/>
                  <a:pt x="332" y="3227"/>
                  <a:pt x="297" y="3215"/>
                </a:cubicBezTo>
                <a:cubicBezTo>
                  <a:pt x="275" y="3208"/>
                  <a:pt x="234" y="3189"/>
                  <a:pt x="234" y="3189"/>
                </a:cubicBezTo>
                <a:cubicBezTo>
                  <a:pt x="208" y="3151"/>
                  <a:pt x="213" y="3117"/>
                  <a:pt x="172" y="3090"/>
                </a:cubicBezTo>
                <a:cubicBezTo>
                  <a:pt x="159" y="3056"/>
                  <a:pt x="141" y="3024"/>
                  <a:pt x="130" y="2990"/>
                </a:cubicBezTo>
                <a:cubicBezTo>
                  <a:pt x="122" y="2912"/>
                  <a:pt x="109" y="2839"/>
                  <a:pt x="130" y="2760"/>
                </a:cubicBezTo>
                <a:cubicBezTo>
                  <a:pt x="137" y="2733"/>
                  <a:pt x="142" y="2697"/>
                  <a:pt x="161" y="2676"/>
                </a:cubicBezTo>
                <a:cubicBezTo>
                  <a:pt x="173" y="2638"/>
                  <a:pt x="217" y="2589"/>
                  <a:pt x="250" y="2566"/>
                </a:cubicBezTo>
                <a:cubicBezTo>
                  <a:pt x="267" y="2541"/>
                  <a:pt x="300" y="2514"/>
                  <a:pt x="329" y="2503"/>
                </a:cubicBezTo>
                <a:cubicBezTo>
                  <a:pt x="342" y="2483"/>
                  <a:pt x="355" y="2477"/>
                  <a:pt x="376" y="2467"/>
                </a:cubicBezTo>
                <a:cubicBezTo>
                  <a:pt x="388" y="2454"/>
                  <a:pt x="395" y="2447"/>
                  <a:pt x="412" y="2440"/>
                </a:cubicBezTo>
                <a:cubicBezTo>
                  <a:pt x="435" y="2409"/>
                  <a:pt x="408" y="2439"/>
                  <a:pt x="444" y="2420"/>
                </a:cubicBezTo>
                <a:cubicBezTo>
                  <a:pt x="457" y="2414"/>
                  <a:pt x="469" y="2397"/>
                  <a:pt x="480" y="2388"/>
                </a:cubicBezTo>
                <a:cubicBezTo>
                  <a:pt x="505" y="2368"/>
                  <a:pt x="530" y="2350"/>
                  <a:pt x="559" y="2336"/>
                </a:cubicBezTo>
                <a:cubicBezTo>
                  <a:pt x="571" y="2286"/>
                  <a:pt x="562" y="2307"/>
                  <a:pt x="580" y="2273"/>
                </a:cubicBezTo>
                <a:cubicBezTo>
                  <a:pt x="587" y="2222"/>
                  <a:pt x="592" y="2172"/>
                  <a:pt x="596" y="2121"/>
                </a:cubicBezTo>
                <a:cubicBezTo>
                  <a:pt x="591" y="2040"/>
                  <a:pt x="595" y="1918"/>
                  <a:pt x="491" y="1901"/>
                </a:cubicBezTo>
                <a:cubicBezTo>
                  <a:pt x="479" y="1896"/>
                  <a:pt x="467" y="1890"/>
                  <a:pt x="454" y="1885"/>
                </a:cubicBezTo>
                <a:cubicBezTo>
                  <a:pt x="442" y="1881"/>
                  <a:pt x="430" y="1880"/>
                  <a:pt x="418" y="1875"/>
                </a:cubicBezTo>
                <a:cubicBezTo>
                  <a:pt x="383" y="1861"/>
                  <a:pt x="360" y="1823"/>
                  <a:pt x="323" y="1812"/>
                </a:cubicBezTo>
                <a:cubicBezTo>
                  <a:pt x="296" y="1792"/>
                  <a:pt x="283" y="1765"/>
                  <a:pt x="250" y="1755"/>
                </a:cubicBezTo>
                <a:cubicBezTo>
                  <a:pt x="205" y="1706"/>
                  <a:pt x="132" y="1717"/>
                  <a:pt x="82" y="1676"/>
                </a:cubicBezTo>
                <a:cubicBezTo>
                  <a:pt x="52" y="1652"/>
                  <a:pt x="48" y="1605"/>
                  <a:pt x="35" y="1571"/>
                </a:cubicBezTo>
                <a:cubicBezTo>
                  <a:pt x="31" y="1540"/>
                  <a:pt x="30" y="1508"/>
                  <a:pt x="25" y="1477"/>
                </a:cubicBezTo>
                <a:cubicBezTo>
                  <a:pt x="22" y="1461"/>
                  <a:pt x="14" y="1430"/>
                  <a:pt x="14" y="1430"/>
                </a:cubicBezTo>
                <a:cubicBezTo>
                  <a:pt x="5" y="1321"/>
                  <a:pt x="0" y="1177"/>
                  <a:pt x="67" y="1079"/>
                </a:cubicBezTo>
                <a:cubicBezTo>
                  <a:pt x="76" y="1053"/>
                  <a:pt x="84" y="1021"/>
                  <a:pt x="103" y="1000"/>
                </a:cubicBezTo>
                <a:cubicBezTo>
                  <a:pt x="110" y="982"/>
                  <a:pt x="121" y="962"/>
                  <a:pt x="135" y="948"/>
                </a:cubicBezTo>
                <a:cubicBezTo>
                  <a:pt x="142" y="926"/>
                  <a:pt x="155" y="912"/>
                  <a:pt x="172" y="896"/>
                </a:cubicBezTo>
                <a:cubicBezTo>
                  <a:pt x="183" y="861"/>
                  <a:pt x="217" y="830"/>
                  <a:pt x="240" y="801"/>
                </a:cubicBezTo>
                <a:cubicBezTo>
                  <a:pt x="252" y="786"/>
                  <a:pt x="257" y="767"/>
                  <a:pt x="271" y="754"/>
                </a:cubicBezTo>
                <a:cubicBezTo>
                  <a:pt x="285" y="741"/>
                  <a:pt x="295" y="725"/>
                  <a:pt x="308" y="712"/>
                </a:cubicBezTo>
                <a:cubicBezTo>
                  <a:pt x="316" y="704"/>
                  <a:pt x="326" y="700"/>
                  <a:pt x="334" y="692"/>
                </a:cubicBezTo>
                <a:cubicBezTo>
                  <a:pt x="353" y="673"/>
                  <a:pt x="364" y="654"/>
                  <a:pt x="386" y="639"/>
                </a:cubicBezTo>
                <a:cubicBezTo>
                  <a:pt x="398" y="601"/>
                  <a:pt x="452" y="565"/>
                  <a:pt x="470" y="524"/>
                </a:cubicBezTo>
                <a:cubicBezTo>
                  <a:pt x="496" y="463"/>
                  <a:pt x="505" y="397"/>
                  <a:pt x="528" y="335"/>
                </a:cubicBezTo>
                <a:cubicBezTo>
                  <a:pt x="544" y="239"/>
                  <a:pt x="561" y="119"/>
                  <a:pt x="643" y="53"/>
                </a:cubicBezTo>
                <a:cubicBezTo>
                  <a:pt x="652" y="46"/>
                  <a:pt x="665" y="44"/>
                  <a:pt x="674" y="37"/>
                </a:cubicBezTo>
                <a:cubicBezTo>
                  <a:pt x="695" y="22"/>
                  <a:pt x="731" y="8"/>
                  <a:pt x="758" y="6"/>
                </a:cubicBezTo>
                <a:cubicBezTo>
                  <a:pt x="802" y="3"/>
                  <a:pt x="845" y="2"/>
                  <a:pt x="889" y="0"/>
                </a:cubicBezTo>
                <a:cubicBezTo>
                  <a:pt x="936" y="2"/>
                  <a:pt x="983" y="1"/>
                  <a:pt x="1030" y="6"/>
                </a:cubicBezTo>
                <a:cubicBezTo>
                  <a:pt x="1038" y="7"/>
                  <a:pt x="1048" y="29"/>
                  <a:pt x="1051" y="32"/>
                </a:cubicBezTo>
                <a:cubicBezTo>
                  <a:pt x="1062" y="45"/>
                  <a:pt x="1078" y="47"/>
                  <a:pt x="1093" y="53"/>
                </a:cubicBezTo>
                <a:cubicBezTo>
                  <a:pt x="1122" y="79"/>
                  <a:pt x="1081" y="45"/>
                  <a:pt x="1125" y="68"/>
                </a:cubicBezTo>
                <a:cubicBezTo>
                  <a:pt x="1129" y="70"/>
                  <a:pt x="1131" y="76"/>
                  <a:pt x="1135" y="79"/>
                </a:cubicBezTo>
                <a:cubicBezTo>
                  <a:pt x="1141" y="83"/>
                  <a:pt x="1149" y="86"/>
                  <a:pt x="1156" y="89"/>
                </a:cubicBezTo>
                <a:cubicBezTo>
                  <a:pt x="1162" y="107"/>
                  <a:pt x="1172" y="115"/>
                  <a:pt x="1182" y="131"/>
                </a:cubicBezTo>
                <a:cubicBezTo>
                  <a:pt x="1192" y="163"/>
                  <a:pt x="1208" y="193"/>
                  <a:pt x="1219" y="225"/>
                </a:cubicBezTo>
                <a:cubicBezTo>
                  <a:pt x="1238" y="347"/>
                  <a:pt x="1245" y="541"/>
                  <a:pt x="1182" y="671"/>
                </a:cubicBezTo>
                <a:cubicBezTo>
                  <a:pt x="1168" y="701"/>
                  <a:pt x="1140" y="724"/>
                  <a:pt x="1125" y="754"/>
                </a:cubicBezTo>
                <a:cubicBezTo>
                  <a:pt x="1108" y="787"/>
                  <a:pt x="1101" y="825"/>
                  <a:pt x="1062" y="838"/>
                </a:cubicBezTo>
                <a:cubicBezTo>
                  <a:pt x="1051" y="854"/>
                  <a:pt x="1039" y="867"/>
                  <a:pt x="1025" y="880"/>
                </a:cubicBezTo>
                <a:cubicBezTo>
                  <a:pt x="1009" y="929"/>
                  <a:pt x="1005" y="907"/>
                  <a:pt x="978" y="943"/>
                </a:cubicBezTo>
                <a:cubicBezTo>
                  <a:pt x="971" y="953"/>
                  <a:pt x="964" y="964"/>
                  <a:pt x="957" y="974"/>
                </a:cubicBezTo>
                <a:cubicBezTo>
                  <a:pt x="953" y="979"/>
                  <a:pt x="946" y="990"/>
                  <a:pt x="946" y="990"/>
                </a:cubicBezTo>
                <a:cubicBezTo>
                  <a:pt x="937" y="1019"/>
                  <a:pt x="916" y="1038"/>
                  <a:pt x="894" y="1058"/>
                </a:cubicBezTo>
                <a:cubicBezTo>
                  <a:pt x="892" y="1063"/>
                  <a:pt x="892" y="1069"/>
                  <a:pt x="889" y="1074"/>
                </a:cubicBezTo>
                <a:cubicBezTo>
                  <a:pt x="886" y="1078"/>
                  <a:pt x="880" y="1080"/>
                  <a:pt x="878" y="1084"/>
                </a:cubicBezTo>
                <a:cubicBezTo>
                  <a:pt x="844" y="1152"/>
                  <a:pt x="887" y="1090"/>
                  <a:pt x="857" y="1131"/>
                </a:cubicBezTo>
                <a:cubicBezTo>
                  <a:pt x="852" y="1182"/>
                  <a:pt x="841" y="1228"/>
                  <a:pt x="831" y="1278"/>
                </a:cubicBezTo>
                <a:cubicBezTo>
                  <a:pt x="833" y="1333"/>
                  <a:pt x="819" y="1501"/>
                  <a:pt x="910" y="1529"/>
                </a:cubicBezTo>
                <a:cubicBezTo>
                  <a:pt x="918" y="1538"/>
                  <a:pt x="930" y="1554"/>
                  <a:pt x="941" y="1561"/>
                </a:cubicBezTo>
                <a:cubicBezTo>
                  <a:pt x="957" y="1571"/>
                  <a:pt x="973" y="1574"/>
                  <a:pt x="988" y="1587"/>
                </a:cubicBezTo>
                <a:cubicBezTo>
                  <a:pt x="1025" y="1619"/>
                  <a:pt x="1065" y="1653"/>
                  <a:pt x="1114" y="1665"/>
                </a:cubicBezTo>
                <a:cubicBezTo>
                  <a:pt x="1150" y="1689"/>
                  <a:pt x="1133" y="1682"/>
                  <a:pt x="1161" y="1692"/>
                </a:cubicBezTo>
                <a:cubicBezTo>
                  <a:pt x="1175" y="1710"/>
                  <a:pt x="1217" y="1744"/>
                  <a:pt x="1240" y="1749"/>
                </a:cubicBezTo>
                <a:cubicBezTo>
                  <a:pt x="1268" y="1770"/>
                  <a:pt x="1278" y="1798"/>
                  <a:pt x="1303" y="1823"/>
                </a:cubicBezTo>
                <a:cubicBezTo>
                  <a:pt x="1309" y="1842"/>
                  <a:pt x="1318" y="1850"/>
                  <a:pt x="1324" y="1870"/>
                </a:cubicBezTo>
                <a:cubicBezTo>
                  <a:pt x="1324" y="1876"/>
                  <a:pt x="1354" y="2135"/>
                  <a:pt x="1324" y="2074"/>
                </a:cubicBezTo>
                <a:close/>
              </a:path>
            </a:pathLst>
          </a:custGeom>
          <a:solidFill>
            <a:schemeClr val="bg2"/>
          </a:solidFill>
          <a:ln w="31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93731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162800" cy="9906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Trace Scheduling </a:t>
            </a:r>
            <a:r>
              <a:rPr lang="en-US" altLang="ko-KR" sz="2000" i="1">
                <a:ea typeface="굴림" charset="-127"/>
                <a:cs typeface="굴림" charset="-127"/>
              </a:rPr>
              <a:t>[ Fisher,Ellis]</a:t>
            </a:r>
            <a:endParaRPr lang="en-US" altLang="ko-KR">
              <a:ea typeface="굴림" charset="-127"/>
              <a:cs typeface="굴림" charset="-127"/>
            </a:endParaRPr>
          </a:p>
        </p:txBody>
      </p:sp>
      <p:sp>
        <p:nvSpPr>
          <p:cNvPr id="19937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352800" y="1981200"/>
            <a:ext cx="5486400" cy="2290763"/>
          </a:xfrm>
          <a:noFill/>
          <a:ln/>
        </p:spPr>
        <p:txBody>
          <a:bodyPr anchor="ctr">
            <a:spAutoFit/>
          </a:bodyPr>
          <a:lstStyle/>
          <a:p>
            <a:r>
              <a:rPr lang="en-US" altLang="ko-KR" sz="2000">
                <a:ea typeface="굴림" charset="-127"/>
                <a:cs typeface="굴림" charset="-127"/>
              </a:rPr>
              <a:t>Pick string of basic blocks, a </a:t>
            </a:r>
            <a:r>
              <a:rPr lang="en-US" altLang="ko-KR" sz="2000" i="1">
                <a:ea typeface="굴림" charset="-127"/>
                <a:cs typeface="굴림" charset="-127"/>
              </a:rPr>
              <a:t>trace</a:t>
            </a:r>
            <a:r>
              <a:rPr lang="en-US" altLang="ko-KR" sz="2000">
                <a:ea typeface="굴림" charset="-127"/>
                <a:cs typeface="굴림" charset="-127"/>
              </a:rPr>
              <a:t>, that represents most frequent branch path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Use </a:t>
            </a:r>
            <a:r>
              <a:rPr lang="en-US" altLang="ko-KR" sz="2000" u="sng">
                <a:ea typeface="굴림" charset="-127"/>
                <a:cs typeface="굴림" charset="-127"/>
              </a:rPr>
              <a:t>profiling feedback</a:t>
            </a:r>
            <a:r>
              <a:rPr lang="en-US" altLang="ko-KR" sz="2000">
                <a:ea typeface="굴림" charset="-127"/>
                <a:cs typeface="굴림" charset="-127"/>
              </a:rPr>
              <a:t> or compiler heuristics to find common branch paths 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Schedule whole “trace” at once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Add fixup code to cope with branches jumping out of trace</a:t>
            </a:r>
          </a:p>
        </p:txBody>
      </p:sp>
      <p:sp>
        <p:nvSpPr>
          <p:cNvPr id="1993733" name="Line 5"/>
          <p:cNvSpPr>
            <a:spLocks noChangeShapeType="1"/>
          </p:cNvSpPr>
          <p:nvPr/>
        </p:nvSpPr>
        <p:spPr bwMode="auto">
          <a:xfrm flipH="1">
            <a:off x="1143000" y="1981200"/>
            <a:ext cx="7620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93734" name="Line 6"/>
          <p:cNvSpPr>
            <a:spLocks noChangeShapeType="1"/>
          </p:cNvSpPr>
          <p:nvPr/>
        </p:nvSpPr>
        <p:spPr bwMode="auto">
          <a:xfrm>
            <a:off x="1143000" y="3581400"/>
            <a:ext cx="9144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93735" name="Line 7"/>
          <p:cNvSpPr>
            <a:spLocks noChangeShapeType="1"/>
          </p:cNvSpPr>
          <p:nvPr/>
        </p:nvSpPr>
        <p:spPr bwMode="auto">
          <a:xfrm flipH="1">
            <a:off x="1219200" y="4724400"/>
            <a:ext cx="6858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57200" y="1219200"/>
            <a:ext cx="2667000" cy="4876800"/>
            <a:chOff x="288" y="912"/>
            <a:chExt cx="1680" cy="3072"/>
          </a:xfrm>
        </p:grpSpPr>
        <p:sp>
          <p:nvSpPr>
            <p:cNvPr id="1993737" name="Line 9"/>
            <p:cNvSpPr>
              <a:spLocks noChangeShapeType="1"/>
            </p:cNvSpPr>
            <p:nvPr/>
          </p:nvSpPr>
          <p:spPr bwMode="auto">
            <a:xfrm flipH="1">
              <a:off x="720" y="1392"/>
              <a:ext cx="480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38" name="Line 10"/>
            <p:cNvSpPr>
              <a:spLocks noChangeShapeType="1"/>
            </p:cNvSpPr>
            <p:nvPr/>
          </p:nvSpPr>
          <p:spPr bwMode="auto">
            <a:xfrm>
              <a:off x="1200" y="1392"/>
              <a:ext cx="528" cy="3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39" name="Line 11"/>
            <p:cNvSpPr>
              <a:spLocks noChangeShapeType="1"/>
            </p:cNvSpPr>
            <p:nvPr/>
          </p:nvSpPr>
          <p:spPr bwMode="auto">
            <a:xfrm>
              <a:off x="720" y="2400"/>
              <a:ext cx="576" cy="24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0" name="Line 12"/>
            <p:cNvSpPr>
              <a:spLocks noChangeShapeType="1"/>
            </p:cNvSpPr>
            <p:nvPr/>
          </p:nvSpPr>
          <p:spPr bwMode="auto">
            <a:xfrm flipH="1">
              <a:off x="1296" y="2208"/>
              <a:ext cx="432" cy="43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1" name="Line 13"/>
            <p:cNvSpPr>
              <a:spLocks noChangeShapeType="1"/>
            </p:cNvSpPr>
            <p:nvPr/>
          </p:nvSpPr>
          <p:spPr bwMode="auto">
            <a:xfrm flipH="1">
              <a:off x="768" y="3120"/>
              <a:ext cx="432" cy="24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2" name="Line 14"/>
            <p:cNvSpPr>
              <a:spLocks noChangeShapeType="1"/>
            </p:cNvSpPr>
            <p:nvPr/>
          </p:nvSpPr>
          <p:spPr bwMode="auto">
            <a:xfrm>
              <a:off x="1344" y="3120"/>
              <a:ext cx="480" cy="14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3" name="Line 15"/>
            <p:cNvSpPr>
              <a:spLocks noChangeShapeType="1"/>
            </p:cNvSpPr>
            <p:nvPr/>
          </p:nvSpPr>
          <p:spPr bwMode="auto">
            <a:xfrm>
              <a:off x="1776" y="3600"/>
              <a:ext cx="192" cy="14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4" name="Line 16"/>
            <p:cNvSpPr>
              <a:spLocks noChangeShapeType="1"/>
            </p:cNvSpPr>
            <p:nvPr/>
          </p:nvSpPr>
          <p:spPr bwMode="auto">
            <a:xfrm flipH="1">
              <a:off x="288" y="3840"/>
              <a:ext cx="480" cy="14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5" name="Rectangle 17"/>
            <p:cNvSpPr>
              <a:spLocks noChangeArrowheads="1"/>
            </p:cNvSpPr>
            <p:nvPr/>
          </p:nvSpPr>
          <p:spPr bwMode="auto">
            <a:xfrm>
              <a:off x="528" y="1728"/>
              <a:ext cx="384" cy="67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6" name="Rectangle 18"/>
            <p:cNvSpPr>
              <a:spLocks noChangeArrowheads="1"/>
            </p:cNvSpPr>
            <p:nvPr/>
          </p:nvSpPr>
          <p:spPr bwMode="auto">
            <a:xfrm>
              <a:off x="1536" y="1728"/>
              <a:ext cx="384" cy="4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7" name="Rectangle 19"/>
            <p:cNvSpPr>
              <a:spLocks noChangeArrowheads="1"/>
            </p:cNvSpPr>
            <p:nvPr/>
          </p:nvSpPr>
          <p:spPr bwMode="auto">
            <a:xfrm>
              <a:off x="1008" y="912"/>
              <a:ext cx="384" cy="4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8" name="Rectangle 20"/>
            <p:cNvSpPr>
              <a:spLocks noChangeArrowheads="1"/>
            </p:cNvSpPr>
            <p:nvPr/>
          </p:nvSpPr>
          <p:spPr bwMode="auto">
            <a:xfrm>
              <a:off x="1104" y="2640"/>
              <a:ext cx="384" cy="4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49" name="Rectangle 21"/>
            <p:cNvSpPr>
              <a:spLocks noChangeArrowheads="1"/>
            </p:cNvSpPr>
            <p:nvPr/>
          </p:nvSpPr>
          <p:spPr bwMode="auto">
            <a:xfrm>
              <a:off x="576" y="3360"/>
              <a:ext cx="384" cy="4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93750" name="Rectangle 22"/>
            <p:cNvSpPr>
              <a:spLocks noChangeArrowheads="1"/>
            </p:cNvSpPr>
            <p:nvPr/>
          </p:nvSpPr>
          <p:spPr bwMode="auto">
            <a:xfrm>
              <a:off x="1584" y="3264"/>
              <a:ext cx="384" cy="33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9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37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20D-C00E-E541-ACE7-BC365B283222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292975" cy="441325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Problems with “Classic” VLIW</a:t>
            </a:r>
          </a:p>
        </p:txBody>
      </p:sp>
      <p:sp>
        <p:nvSpPr>
          <p:cNvPr id="199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360488"/>
            <a:ext cx="8421687" cy="4649787"/>
          </a:xfrm>
          <a:noFill/>
          <a:ln/>
        </p:spPr>
        <p:txBody>
          <a:bodyPr anchor="ctr">
            <a:spAutoFit/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Object-code compatibility</a:t>
            </a:r>
          </a:p>
          <a:p>
            <a:pPr lvl="1"/>
            <a:r>
              <a:rPr lang="en-US" altLang="ko-KR">
                <a:ea typeface="굴림" charset="-127"/>
                <a:cs typeface="굴림" charset="-127"/>
              </a:rPr>
              <a:t>have to recompile all code for every machine, even for two machines in same generation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Object code size</a:t>
            </a:r>
          </a:p>
          <a:p>
            <a:pPr lvl="1"/>
            <a:r>
              <a:rPr lang="en-US" altLang="ko-KR">
                <a:ea typeface="굴림" charset="-127"/>
                <a:cs typeface="굴림" charset="-127"/>
              </a:rPr>
              <a:t>instruction padding wastes instruction memory/cache</a:t>
            </a:r>
          </a:p>
          <a:p>
            <a:pPr lvl="1"/>
            <a:r>
              <a:rPr lang="en-US" altLang="ko-KR">
                <a:ea typeface="굴림" charset="-127"/>
                <a:cs typeface="굴림" charset="-127"/>
              </a:rPr>
              <a:t>loop unrolling/software pipelining replicates code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Scheduling variable latency memory operations</a:t>
            </a:r>
          </a:p>
          <a:p>
            <a:pPr lvl="1"/>
            <a:r>
              <a:rPr lang="en-US" altLang="ko-KR">
                <a:ea typeface="굴림" charset="-127"/>
                <a:cs typeface="굴림" charset="-127"/>
              </a:rPr>
              <a:t>caches and/or memory bank conflicts impose statically unpredictable variability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Knowing branch probabilities</a:t>
            </a:r>
          </a:p>
          <a:p>
            <a:pPr lvl="1"/>
            <a:r>
              <a:rPr lang="en-US" altLang="ko-KR">
                <a:ea typeface="굴림" charset="-127"/>
                <a:cs typeface="굴림" charset="-127"/>
              </a:rPr>
              <a:t>Profiling requires an significant extra step in build process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Scheduling for statically unpredictable branches</a:t>
            </a:r>
          </a:p>
          <a:p>
            <a:pPr lvl="1"/>
            <a:r>
              <a:rPr lang="en-US" altLang="ko-KR">
                <a:ea typeface="굴림" charset="-127"/>
                <a:cs typeface="굴림" charset="-127"/>
              </a:rPr>
              <a:t>optimal schedule varies with branch 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04F-BF03-664E-B39E-08B497DD8F7D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VLIW Instruction Encoding</a:t>
            </a:r>
          </a:p>
        </p:txBody>
      </p:sp>
      <p:sp>
        <p:nvSpPr>
          <p:cNvPr id="199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3098800"/>
            <a:ext cx="8116888" cy="3409950"/>
          </a:xfrm>
          <a:noFill/>
          <a:ln/>
        </p:spPr>
        <p:txBody>
          <a:bodyPr anchor="ctr">
            <a:spAutoFit/>
          </a:bodyPr>
          <a:lstStyle/>
          <a:p>
            <a:r>
              <a:rPr lang="en-US" altLang="ko-KR" sz="2800">
                <a:ea typeface="굴림" charset="-127"/>
                <a:cs typeface="굴림" charset="-127"/>
              </a:rPr>
              <a:t>Schemes to reduce effect of unused fields</a:t>
            </a:r>
          </a:p>
          <a:p>
            <a:pPr lvl="1"/>
            <a:r>
              <a:rPr lang="en-US" altLang="ko-KR" sz="2000">
                <a:ea typeface="굴림" charset="-127"/>
                <a:cs typeface="굴림" charset="-127"/>
              </a:rPr>
              <a:t>Compressed format in memory, expand on I-cache refill</a:t>
            </a:r>
          </a:p>
          <a:p>
            <a:pPr lvl="2"/>
            <a:r>
              <a:rPr lang="en-US" altLang="ko-KR" sz="2000">
                <a:solidFill>
                  <a:srgbClr val="660066"/>
                </a:solidFill>
                <a:ea typeface="굴림" charset="-127"/>
                <a:cs typeface="굴림" charset="-127"/>
              </a:rPr>
              <a:t>used in Multiflow Trace</a:t>
            </a:r>
          </a:p>
          <a:p>
            <a:pPr lvl="2"/>
            <a:r>
              <a:rPr lang="en-US" altLang="ko-KR" sz="2000">
                <a:solidFill>
                  <a:srgbClr val="660066"/>
                </a:solidFill>
                <a:ea typeface="굴림" charset="-127"/>
                <a:cs typeface="굴림" charset="-127"/>
              </a:rPr>
              <a:t>introduces instruction addressing challenge</a:t>
            </a:r>
          </a:p>
          <a:p>
            <a:pPr lvl="1"/>
            <a:r>
              <a:rPr lang="en-US" altLang="ko-KR" sz="2000">
                <a:ea typeface="굴림" charset="-127"/>
                <a:cs typeface="굴림" charset="-127"/>
              </a:rPr>
              <a:t>Mark parallel groups</a:t>
            </a:r>
          </a:p>
          <a:p>
            <a:pPr lvl="2"/>
            <a:r>
              <a:rPr lang="en-US" altLang="ko-KR" sz="2000">
                <a:solidFill>
                  <a:srgbClr val="660066"/>
                </a:solidFill>
                <a:ea typeface="굴림" charset="-127"/>
                <a:cs typeface="굴림" charset="-127"/>
              </a:rPr>
              <a:t>used in TMS320C6x DSPs, Intel IA-64</a:t>
            </a:r>
          </a:p>
          <a:p>
            <a:pPr lvl="1"/>
            <a:r>
              <a:rPr lang="en-US" altLang="ko-KR" sz="2000">
                <a:ea typeface="굴림" charset="-127"/>
                <a:cs typeface="굴림" charset="-127"/>
              </a:rPr>
              <a:t>Provide a single-op VLIW instruction</a:t>
            </a:r>
          </a:p>
          <a:p>
            <a:pPr lvl="2"/>
            <a:r>
              <a:rPr lang="en-US" altLang="ko-KR" sz="2000">
                <a:ea typeface="굴림" charset="-127"/>
                <a:cs typeface="굴림" charset="-127"/>
              </a:rPr>
              <a:t> </a:t>
            </a:r>
            <a:r>
              <a:rPr lang="en-US" altLang="ko-KR" sz="2000">
                <a:solidFill>
                  <a:srgbClr val="660066"/>
                </a:solidFill>
                <a:ea typeface="굴림" charset="-127"/>
                <a:cs typeface="굴림" charset="-127"/>
              </a:rPr>
              <a:t>Cydra-5 UniOp instructions</a:t>
            </a:r>
          </a:p>
          <a:p>
            <a:endParaRPr lang="en-US" altLang="ko-KR" sz="2000">
              <a:solidFill>
                <a:srgbClr val="660066"/>
              </a:solidFill>
              <a:ea typeface="굴림" charset="-127"/>
              <a:cs typeface="굴림" charset="-127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95538" y="1651000"/>
            <a:ext cx="4114800" cy="304800"/>
            <a:chOff x="2256" y="1152"/>
            <a:chExt cx="2592" cy="192"/>
          </a:xfrm>
        </p:grpSpPr>
        <p:sp>
          <p:nvSpPr>
            <p:cNvPr id="1997829" name="Rectangle 5"/>
            <p:cNvSpPr>
              <a:spLocks noChangeArrowheads="1"/>
            </p:cNvSpPr>
            <p:nvPr/>
          </p:nvSpPr>
          <p:spPr bwMode="auto">
            <a:xfrm>
              <a:off x="225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97830" name="Rectangle 6"/>
            <p:cNvSpPr>
              <a:spLocks noChangeArrowheads="1"/>
            </p:cNvSpPr>
            <p:nvPr/>
          </p:nvSpPr>
          <p:spPr bwMode="auto">
            <a:xfrm>
              <a:off x="2688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97831" name="Rectangle 7"/>
            <p:cNvSpPr>
              <a:spLocks noChangeArrowheads="1"/>
            </p:cNvSpPr>
            <p:nvPr/>
          </p:nvSpPr>
          <p:spPr bwMode="auto">
            <a:xfrm>
              <a:off x="3120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97832" name="Rectangle 8"/>
            <p:cNvSpPr>
              <a:spLocks noChangeArrowheads="1"/>
            </p:cNvSpPr>
            <p:nvPr/>
          </p:nvSpPr>
          <p:spPr bwMode="auto">
            <a:xfrm>
              <a:off x="3552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97833" name="Rectangle 9"/>
            <p:cNvSpPr>
              <a:spLocks noChangeArrowheads="1"/>
            </p:cNvSpPr>
            <p:nvPr/>
          </p:nvSpPr>
          <p:spPr bwMode="auto">
            <a:xfrm>
              <a:off x="3984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97834" name="Rectangle 10"/>
            <p:cNvSpPr>
              <a:spLocks noChangeArrowheads="1"/>
            </p:cNvSpPr>
            <p:nvPr/>
          </p:nvSpPr>
          <p:spPr bwMode="auto">
            <a:xfrm>
              <a:off x="4416" y="1152"/>
              <a:ext cx="432" cy="192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ko-KR" altLang="en-US" b="1">
                <a:ea typeface="굴림" charset="-127"/>
                <a:cs typeface="굴림" charset="-127"/>
              </a:endParaRPr>
            </a:p>
          </p:txBody>
        </p:sp>
        <p:sp>
          <p:nvSpPr>
            <p:cNvPr id="1997835" name="Rectangle 11"/>
            <p:cNvSpPr>
              <a:spLocks noChangeArrowheads="1"/>
            </p:cNvSpPr>
            <p:nvPr/>
          </p:nvSpPr>
          <p:spPr bwMode="auto">
            <a:xfrm>
              <a:off x="2256" y="1152"/>
              <a:ext cx="2592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97836" name="AutoShape 12"/>
          <p:cNvSpPr>
            <a:spLocks/>
          </p:cNvSpPr>
          <p:nvPr/>
        </p:nvSpPr>
        <p:spPr bwMode="auto">
          <a:xfrm rot="16200000">
            <a:off x="2890838" y="1612900"/>
            <a:ext cx="381000" cy="1371600"/>
          </a:xfrm>
          <a:prstGeom prst="leftBrace">
            <a:avLst>
              <a:gd name="adj1" fmla="val 3000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97837" name="AutoShape 13"/>
          <p:cNvSpPr>
            <a:spLocks/>
          </p:cNvSpPr>
          <p:nvPr/>
        </p:nvSpPr>
        <p:spPr bwMode="auto">
          <a:xfrm rot="16200000">
            <a:off x="4643438" y="1308100"/>
            <a:ext cx="381000" cy="1981200"/>
          </a:xfrm>
          <a:prstGeom prst="leftBrace">
            <a:avLst>
              <a:gd name="adj1" fmla="val 43333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97838" name="AutoShape 14"/>
          <p:cNvSpPr>
            <a:spLocks/>
          </p:cNvSpPr>
          <p:nvPr/>
        </p:nvSpPr>
        <p:spPr bwMode="auto">
          <a:xfrm rot="16200000">
            <a:off x="6015038" y="1993900"/>
            <a:ext cx="381000" cy="609600"/>
          </a:xfrm>
          <a:prstGeom prst="leftBrace">
            <a:avLst>
              <a:gd name="adj1" fmla="val 13333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97839" name="Text Box 15"/>
          <p:cNvSpPr txBox="1">
            <a:spLocks noChangeArrowheads="1"/>
          </p:cNvSpPr>
          <p:nvPr/>
        </p:nvSpPr>
        <p:spPr bwMode="auto">
          <a:xfrm>
            <a:off x="2444750" y="2489200"/>
            <a:ext cx="1212850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Group 1</a:t>
            </a:r>
          </a:p>
        </p:txBody>
      </p:sp>
      <p:sp>
        <p:nvSpPr>
          <p:cNvPr id="1997840" name="Text Box 16"/>
          <p:cNvSpPr txBox="1">
            <a:spLocks noChangeArrowheads="1"/>
          </p:cNvSpPr>
          <p:nvPr/>
        </p:nvSpPr>
        <p:spPr bwMode="auto">
          <a:xfrm>
            <a:off x="4197350" y="2489200"/>
            <a:ext cx="1212850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Group 2</a:t>
            </a:r>
          </a:p>
        </p:txBody>
      </p:sp>
      <p:sp>
        <p:nvSpPr>
          <p:cNvPr id="1997841" name="Text Box 17"/>
          <p:cNvSpPr txBox="1">
            <a:spLocks noChangeArrowheads="1"/>
          </p:cNvSpPr>
          <p:nvPr/>
        </p:nvSpPr>
        <p:spPr bwMode="auto">
          <a:xfrm>
            <a:off x="5645150" y="2489200"/>
            <a:ext cx="1212850" cy="3968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Group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BTB allows prediction very early in pipeline</a:t>
            </a:r>
          </a:p>
          <a:p>
            <a:r>
              <a:rPr lang="en-US" dirty="0" smtClean="0"/>
              <a:t>In practice, use BHT and BTB together</a:t>
            </a:r>
          </a:p>
          <a:p>
            <a:r>
              <a:rPr lang="en-US" dirty="0" smtClean="0"/>
              <a:t>Speculative </a:t>
            </a:r>
            <a:r>
              <a:rPr lang="en-US" dirty="0"/>
              <a:t>store buffer holds store values before commit to allow load-store forwarding</a:t>
            </a:r>
          </a:p>
          <a:p>
            <a:r>
              <a:rPr lang="en-US" dirty="0"/>
              <a:t>Can execute later loads past earlier stores when addresses known, or predicted no dependence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2E2-606F-7B46-A353-30D2D2B8F51C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58914" name="Rectangle 2"/>
          <p:cNvSpPr>
            <a:spLocks noChangeArrowheads="1"/>
          </p:cNvSpPr>
          <p:nvPr/>
        </p:nvSpPr>
        <p:spPr bwMode="auto">
          <a:xfrm>
            <a:off x="1066800" y="3200400"/>
            <a:ext cx="9144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Fetch</a:t>
            </a:r>
          </a:p>
        </p:txBody>
      </p:sp>
      <p:sp>
        <p:nvSpPr>
          <p:cNvPr id="1958915" name="Rectangle 3"/>
          <p:cNvSpPr>
            <a:spLocks noChangeArrowheads="1"/>
          </p:cNvSpPr>
          <p:nvPr/>
        </p:nvSpPr>
        <p:spPr bwMode="auto">
          <a:xfrm>
            <a:off x="2209800" y="3200400"/>
            <a:ext cx="16764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Decode &amp; Rename</a:t>
            </a:r>
          </a:p>
        </p:txBody>
      </p:sp>
      <p:sp>
        <p:nvSpPr>
          <p:cNvPr id="1958916" name="Line 4"/>
          <p:cNvSpPr>
            <a:spLocks noChangeShapeType="1"/>
          </p:cNvSpPr>
          <p:nvPr/>
        </p:nvSpPr>
        <p:spPr bwMode="auto">
          <a:xfrm>
            <a:off x="1981200" y="3581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17" name="Line 5"/>
          <p:cNvSpPr>
            <a:spLocks noChangeShapeType="1"/>
          </p:cNvSpPr>
          <p:nvPr/>
        </p:nvSpPr>
        <p:spPr bwMode="auto">
          <a:xfrm>
            <a:off x="3886200" y="3581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18" name="Rectangle 6"/>
          <p:cNvSpPr>
            <a:spLocks noChangeArrowheads="1"/>
          </p:cNvSpPr>
          <p:nvPr/>
        </p:nvSpPr>
        <p:spPr bwMode="auto">
          <a:xfrm>
            <a:off x="4114800" y="3200400"/>
            <a:ext cx="30480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Reorder Buffer</a:t>
            </a:r>
          </a:p>
        </p:txBody>
      </p:sp>
      <p:sp>
        <p:nvSpPr>
          <p:cNvPr id="1958919" name="Rectangle 7"/>
          <p:cNvSpPr>
            <a:spLocks noChangeArrowheads="1"/>
          </p:cNvSpPr>
          <p:nvPr/>
        </p:nvSpPr>
        <p:spPr bwMode="auto">
          <a:xfrm>
            <a:off x="304800" y="3200400"/>
            <a:ext cx="4572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PC</a:t>
            </a:r>
          </a:p>
        </p:txBody>
      </p:sp>
      <p:sp>
        <p:nvSpPr>
          <p:cNvPr id="1958920" name="Line 8"/>
          <p:cNvSpPr>
            <a:spLocks noChangeShapeType="1"/>
          </p:cNvSpPr>
          <p:nvPr/>
        </p:nvSpPr>
        <p:spPr bwMode="auto">
          <a:xfrm>
            <a:off x="762000" y="3581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1" name="AutoShape 9"/>
          <p:cNvSpPr>
            <a:spLocks noChangeArrowheads="1"/>
          </p:cNvSpPr>
          <p:nvPr/>
        </p:nvSpPr>
        <p:spPr bwMode="auto">
          <a:xfrm>
            <a:off x="1295400" y="1524000"/>
            <a:ext cx="1727200" cy="1447800"/>
          </a:xfrm>
          <a:prstGeom prst="star16">
            <a:avLst>
              <a:gd name="adj" fmla="val 37500"/>
            </a:avLst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Branch</a:t>
            </a:r>
          </a:p>
          <a:p>
            <a:pPr>
              <a:spcBef>
                <a:spcPct val="0"/>
              </a:spcBef>
            </a:pPr>
            <a:r>
              <a:rPr lang="en-US" sz="2000" b="1"/>
              <a:t>Prediction</a:t>
            </a:r>
          </a:p>
        </p:txBody>
      </p:sp>
      <p:sp>
        <p:nvSpPr>
          <p:cNvPr id="1958922" name="Freeform 10"/>
          <p:cNvSpPr>
            <a:spLocks/>
          </p:cNvSpPr>
          <p:nvPr/>
        </p:nvSpPr>
        <p:spPr bwMode="auto">
          <a:xfrm>
            <a:off x="838200" y="2514600"/>
            <a:ext cx="609600" cy="1066800"/>
          </a:xfrm>
          <a:custGeom>
            <a:avLst/>
            <a:gdLst/>
            <a:ahLst/>
            <a:cxnLst>
              <a:cxn ang="0">
                <a:pos x="0" y="720"/>
              </a:cxn>
              <a:cxn ang="0">
                <a:pos x="0" y="240"/>
              </a:cxn>
              <a:cxn ang="0">
                <a:pos x="480" y="0"/>
              </a:cxn>
            </a:cxnLst>
            <a:rect l="0" t="0" r="r" b="b"/>
            <a:pathLst>
              <a:path w="480" h="720">
                <a:moveTo>
                  <a:pt x="0" y="720"/>
                </a:moveTo>
                <a:lnTo>
                  <a:pt x="0" y="240"/>
                </a:lnTo>
                <a:lnTo>
                  <a:pt x="48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3" name="Freeform 11"/>
          <p:cNvSpPr>
            <a:spLocks/>
          </p:cNvSpPr>
          <p:nvPr/>
        </p:nvSpPr>
        <p:spPr bwMode="auto">
          <a:xfrm>
            <a:off x="2971800" y="2514600"/>
            <a:ext cx="381000" cy="685800"/>
          </a:xfrm>
          <a:custGeom>
            <a:avLst/>
            <a:gdLst/>
            <a:ahLst/>
            <a:cxnLst>
              <a:cxn ang="0">
                <a:pos x="384" y="576"/>
              </a:cxn>
              <a:cxn ang="0">
                <a:pos x="384" y="336"/>
              </a:cxn>
              <a:cxn ang="0">
                <a:pos x="0" y="0"/>
              </a:cxn>
            </a:cxnLst>
            <a:rect l="0" t="0" r="r" b="b"/>
            <a:pathLst>
              <a:path w="384" h="576">
                <a:moveTo>
                  <a:pt x="384" y="576"/>
                </a:moveTo>
                <a:lnTo>
                  <a:pt x="384" y="336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4" name="Freeform 12"/>
          <p:cNvSpPr>
            <a:spLocks/>
          </p:cNvSpPr>
          <p:nvPr/>
        </p:nvSpPr>
        <p:spPr bwMode="auto">
          <a:xfrm>
            <a:off x="76200" y="2057400"/>
            <a:ext cx="1371600" cy="1530350"/>
          </a:xfrm>
          <a:custGeom>
            <a:avLst/>
            <a:gdLst/>
            <a:ahLst/>
            <a:cxnLst>
              <a:cxn ang="0">
                <a:pos x="812" y="0"/>
              </a:cxn>
              <a:cxn ang="0">
                <a:pos x="7" y="6"/>
              </a:cxn>
              <a:cxn ang="0">
                <a:pos x="0" y="1014"/>
              </a:cxn>
              <a:cxn ang="0">
                <a:pos x="144" y="1010"/>
              </a:cxn>
            </a:cxnLst>
            <a:rect l="0" t="0" r="r" b="b"/>
            <a:pathLst>
              <a:path w="812" h="1014">
                <a:moveTo>
                  <a:pt x="812" y="0"/>
                </a:moveTo>
                <a:lnTo>
                  <a:pt x="7" y="6"/>
                </a:lnTo>
                <a:lnTo>
                  <a:pt x="0" y="1014"/>
                </a:lnTo>
                <a:lnTo>
                  <a:pt x="144" y="101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5" name="Text Box 13"/>
          <p:cNvSpPr txBox="1">
            <a:spLocks noChangeArrowheads="1"/>
          </p:cNvSpPr>
          <p:nvPr/>
        </p:nvSpPr>
        <p:spPr bwMode="auto">
          <a:xfrm>
            <a:off x="6324600" y="1371600"/>
            <a:ext cx="23574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b="1" i="1"/>
              <a:t>Update predictors</a:t>
            </a:r>
          </a:p>
        </p:txBody>
      </p:sp>
      <p:sp>
        <p:nvSpPr>
          <p:cNvPr id="1958926" name="Rectangle 14"/>
          <p:cNvSpPr>
            <a:spLocks noChangeArrowheads="1"/>
          </p:cNvSpPr>
          <p:nvPr/>
        </p:nvSpPr>
        <p:spPr bwMode="auto">
          <a:xfrm>
            <a:off x="7391400" y="3200400"/>
            <a:ext cx="12192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Commit</a:t>
            </a:r>
          </a:p>
        </p:txBody>
      </p:sp>
      <p:sp>
        <p:nvSpPr>
          <p:cNvPr id="1958927" name="Line 15"/>
          <p:cNvSpPr>
            <a:spLocks noChangeShapeType="1"/>
          </p:cNvSpPr>
          <p:nvPr/>
        </p:nvSpPr>
        <p:spPr bwMode="auto">
          <a:xfrm>
            <a:off x="7162800" y="3581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28" name="Rectangle 16"/>
          <p:cNvSpPr>
            <a:spLocks noChangeArrowheads="1"/>
          </p:cNvSpPr>
          <p:nvPr/>
        </p:nvSpPr>
        <p:spPr bwMode="auto">
          <a:xfrm>
            <a:off x="1066800" y="762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solidFill>
                  <a:srgbClr val="56127A"/>
                </a:solidFill>
                <a:latin typeface="Verdana" charset="0"/>
              </a:rPr>
              <a:t>Datapath: Branch Prediction</a:t>
            </a:r>
            <a:br>
              <a:rPr lang="en-US" sz="3600">
                <a:solidFill>
                  <a:srgbClr val="56127A"/>
                </a:solidFill>
                <a:latin typeface="Verdana" charset="0"/>
              </a:rPr>
            </a:br>
            <a:r>
              <a:rPr lang="en-US" sz="3600">
                <a:solidFill>
                  <a:srgbClr val="56127A"/>
                </a:solidFill>
                <a:latin typeface="Verdana" charset="0"/>
              </a:rPr>
              <a:t>and Speculative Execution</a:t>
            </a:r>
            <a:endParaRPr lang="en-US" sz="3600">
              <a:solidFill>
                <a:srgbClr val="56127A"/>
              </a:solidFill>
              <a:latin typeface="Verdana" charset="0"/>
              <a:hlinkClick r:id="rId3" action="ppaction://hlinkpres?slideindex=7&amp;slidetitle=Slide 7"/>
            </a:endParaRPr>
          </a:p>
        </p:txBody>
      </p:sp>
      <p:sp>
        <p:nvSpPr>
          <p:cNvPr id="1958929" name="Rectangle 17"/>
          <p:cNvSpPr>
            <a:spLocks noChangeArrowheads="1"/>
          </p:cNvSpPr>
          <p:nvPr/>
        </p:nvSpPr>
        <p:spPr bwMode="auto">
          <a:xfrm>
            <a:off x="3446463" y="4343400"/>
            <a:ext cx="5562600" cy="23733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267200" y="1524000"/>
            <a:ext cx="1727200" cy="2755900"/>
            <a:chOff x="2688" y="960"/>
            <a:chExt cx="1088" cy="1736"/>
          </a:xfrm>
        </p:grpSpPr>
        <p:sp>
          <p:nvSpPr>
            <p:cNvPr id="1958931" name="AutoShape 19"/>
            <p:cNvSpPr>
              <a:spLocks noChangeArrowheads="1"/>
            </p:cNvSpPr>
            <p:nvPr/>
          </p:nvSpPr>
          <p:spPr bwMode="auto">
            <a:xfrm>
              <a:off x="2688" y="960"/>
              <a:ext cx="1088" cy="848"/>
            </a:xfrm>
            <a:prstGeom prst="star16">
              <a:avLst>
                <a:gd name="adj" fmla="val 37500"/>
              </a:avLst>
            </a:prstGeom>
            <a:solidFill>
              <a:srgbClr val="FF6699"/>
            </a:solidFill>
            <a:ln w="254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b="1"/>
                <a:t>Branch</a:t>
              </a:r>
            </a:p>
            <a:p>
              <a:pPr>
                <a:spcBef>
                  <a:spcPct val="0"/>
                </a:spcBef>
              </a:pPr>
              <a:r>
                <a:rPr lang="en-US" sz="2000" b="1"/>
                <a:t>Resolution</a:t>
              </a:r>
            </a:p>
          </p:txBody>
        </p:sp>
        <p:sp>
          <p:nvSpPr>
            <p:cNvPr id="1958932" name="Freeform 20"/>
            <p:cNvSpPr>
              <a:spLocks/>
            </p:cNvSpPr>
            <p:nvPr/>
          </p:nvSpPr>
          <p:spPr bwMode="auto">
            <a:xfrm>
              <a:off x="2891" y="1807"/>
              <a:ext cx="332" cy="889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336" y="0"/>
                </a:cxn>
              </a:cxnLst>
              <a:rect l="0" t="0" r="r" b="b"/>
              <a:pathLst>
                <a:path w="336" h="1056">
                  <a:moveTo>
                    <a:pt x="0" y="1056"/>
                  </a:moveTo>
                  <a:lnTo>
                    <a:pt x="96" y="1056"/>
                  </a:lnTo>
                  <a:lnTo>
                    <a:pt x="336" y="0"/>
                  </a:lnTo>
                </a:path>
              </a:pathLst>
            </a:custGeom>
            <a:noFill/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58933" name="Rectangle 21"/>
          <p:cNvSpPr>
            <a:spLocks noChangeArrowheads="1"/>
          </p:cNvSpPr>
          <p:nvPr/>
        </p:nvSpPr>
        <p:spPr bwMode="auto">
          <a:xfrm>
            <a:off x="3827463" y="5562600"/>
            <a:ext cx="10668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Branch</a:t>
            </a:r>
          </a:p>
          <a:p>
            <a:pPr>
              <a:spcBef>
                <a:spcPct val="0"/>
              </a:spcBef>
            </a:pPr>
            <a:r>
              <a:rPr lang="en-US" sz="2400" b="1"/>
              <a:t>Unit</a:t>
            </a:r>
          </a:p>
        </p:txBody>
      </p:sp>
      <p:sp>
        <p:nvSpPr>
          <p:cNvPr id="1958934" name="Rectangle 22"/>
          <p:cNvSpPr>
            <a:spLocks noChangeArrowheads="1"/>
          </p:cNvSpPr>
          <p:nvPr/>
        </p:nvSpPr>
        <p:spPr bwMode="auto">
          <a:xfrm>
            <a:off x="4970463" y="5562600"/>
            <a:ext cx="7874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ALU</a:t>
            </a:r>
          </a:p>
        </p:txBody>
      </p:sp>
      <p:sp>
        <p:nvSpPr>
          <p:cNvPr id="1958935" name="Line 23"/>
          <p:cNvSpPr>
            <a:spLocks noChangeShapeType="1"/>
          </p:cNvSpPr>
          <p:nvPr/>
        </p:nvSpPr>
        <p:spPr bwMode="auto">
          <a:xfrm>
            <a:off x="5275263" y="4038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36" name="Rectangle 24"/>
          <p:cNvSpPr>
            <a:spLocks noChangeArrowheads="1"/>
          </p:cNvSpPr>
          <p:nvPr/>
        </p:nvSpPr>
        <p:spPr bwMode="auto">
          <a:xfrm>
            <a:off x="4056063" y="4572000"/>
            <a:ext cx="2971800" cy="609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Reg. File</a:t>
            </a:r>
          </a:p>
        </p:txBody>
      </p:sp>
      <p:sp>
        <p:nvSpPr>
          <p:cNvPr id="1958937" name="Line 25"/>
          <p:cNvSpPr>
            <a:spLocks noChangeShapeType="1"/>
          </p:cNvSpPr>
          <p:nvPr/>
        </p:nvSpPr>
        <p:spPr bwMode="auto">
          <a:xfrm>
            <a:off x="42846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38" name="Line 26"/>
          <p:cNvSpPr>
            <a:spLocks noChangeShapeType="1"/>
          </p:cNvSpPr>
          <p:nvPr/>
        </p:nvSpPr>
        <p:spPr bwMode="auto">
          <a:xfrm flipH="1">
            <a:off x="51228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39" name="Line 27"/>
          <p:cNvSpPr>
            <a:spLocks noChangeShapeType="1"/>
          </p:cNvSpPr>
          <p:nvPr/>
        </p:nvSpPr>
        <p:spPr bwMode="auto">
          <a:xfrm>
            <a:off x="53514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0" name="Line 28"/>
          <p:cNvSpPr>
            <a:spLocks noChangeShapeType="1"/>
          </p:cNvSpPr>
          <p:nvPr/>
        </p:nvSpPr>
        <p:spPr bwMode="auto">
          <a:xfrm flipV="1">
            <a:off x="55800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1" name="Line 29"/>
          <p:cNvSpPr>
            <a:spLocks noChangeShapeType="1"/>
          </p:cNvSpPr>
          <p:nvPr/>
        </p:nvSpPr>
        <p:spPr bwMode="auto">
          <a:xfrm flipH="1" flipV="1">
            <a:off x="45894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2" name="Line 30"/>
          <p:cNvSpPr>
            <a:spLocks noChangeShapeType="1"/>
          </p:cNvSpPr>
          <p:nvPr/>
        </p:nvSpPr>
        <p:spPr bwMode="auto">
          <a:xfrm flipH="1" flipV="1">
            <a:off x="5580063" y="40386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3" name="Line 31"/>
          <p:cNvSpPr>
            <a:spLocks noChangeShapeType="1"/>
          </p:cNvSpPr>
          <p:nvPr/>
        </p:nvSpPr>
        <p:spPr bwMode="auto">
          <a:xfrm flipH="1">
            <a:off x="4284663" y="4038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4" name="Line 32"/>
          <p:cNvSpPr>
            <a:spLocks noChangeShapeType="1"/>
          </p:cNvSpPr>
          <p:nvPr/>
        </p:nvSpPr>
        <p:spPr bwMode="auto">
          <a:xfrm flipV="1">
            <a:off x="4589463" y="40386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5" name="Rectangle 33"/>
          <p:cNvSpPr>
            <a:spLocks noChangeArrowheads="1"/>
          </p:cNvSpPr>
          <p:nvPr/>
        </p:nvSpPr>
        <p:spPr bwMode="auto">
          <a:xfrm>
            <a:off x="5805488" y="5559425"/>
            <a:ext cx="785812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MEM</a:t>
            </a:r>
          </a:p>
        </p:txBody>
      </p:sp>
      <p:sp>
        <p:nvSpPr>
          <p:cNvPr id="1958946" name="Line 34"/>
          <p:cNvSpPr>
            <a:spLocks noChangeShapeType="1"/>
          </p:cNvSpPr>
          <p:nvPr/>
        </p:nvSpPr>
        <p:spPr bwMode="auto">
          <a:xfrm flipH="1">
            <a:off x="59610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7" name="Line 35"/>
          <p:cNvSpPr>
            <a:spLocks noChangeShapeType="1"/>
          </p:cNvSpPr>
          <p:nvPr/>
        </p:nvSpPr>
        <p:spPr bwMode="auto">
          <a:xfrm>
            <a:off x="61896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8" name="Line 36"/>
          <p:cNvSpPr>
            <a:spLocks noChangeShapeType="1"/>
          </p:cNvSpPr>
          <p:nvPr/>
        </p:nvSpPr>
        <p:spPr bwMode="auto">
          <a:xfrm flipV="1">
            <a:off x="6418263" y="5181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49" name="Line 37"/>
          <p:cNvSpPr>
            <a:spLocks noChangeShapeType="1"/>
          </p:cNvSpPr>
          <p:nvPr/>
        </p:nvSpPr>
        <p:spPr bwMode="auto">
          <a:xfrm>
            <a:off x="6037263" y="4038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0" name="Line 38"/>
          <p:cNvSpPr>
            <a:spLocks noChangeShapeType="1"/>
          </p:cNvSpPr>
          <p:nvPr/>
        </p:nvSpPr>
        <p:spPr bwMode="auto">
          <a:xfrm flipH="1" flipV="1">
            <a:off x="6418263" y="40386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1" name="Rectangle 39"/>
          <p:cNvSpPr>
            <a:spLocks noChangeArrowheads="1"/>
          </p:cNvSpPr>
          <p:nvPr/>
        </p:nvSpPr>
        <p:spPr bwMode="auto">
          <a:xfrm>
            <a:off x="6799263" y="5562600"/>
            <a:ext cx="11430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Store Buffer</a:t>
            </a:r>
          </a:p>
        </p:txBody>
      </p:sp>
      <p:sp>
        <p:nvSpPr>
          <p:cNvPr id="1958952" name="Line 40"/>
          <p:cNvSpPr>
            <a:spLocks noChangeShapeType="1"/>
          </p:cNvSpPr>
          <p:nvPr/>
        </p:nvSpPr>
        <p:spPr bwMode="auto">
          <a:xfrm>
            <a:off x="6570663" y="5715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3" name="Line 41"/>
          <p:cNvSpPr>
            <a:spLocks noChangeShapeType="1"/>
          </p:cNvSpPr>
          <p:nvPr/>
        </p:nvSpPr>
        <p:spPr bwMode="auto">
          <a:xfrm flipH="1">
            <a:off x="6570663" y="6019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4" name="Rectangle 42"/>
          <p:cNvSpPr>
            <a:spLocks noChangeArrowheads="1"/>
          </p:cNvSpPr>
          <p:nvPr/>
        </p:nvSpPr>
        <p:spPr bwMode="auto">
          <a:xfrm>
            <a:off x="8170863" y="5562600"/>
            <a:ext cx="7620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b="1"/>
              <a:t>D$</a:t>
            </a:r>
          </a:p>
        </p:txBody>
      </p:sp>
      <p:sp>
        <p:nvSpPr>
          <p:cNvPr id="1958955" name="Line 43"/>
          <p:cNvSpPr>
            <a:spLocks noChangeShapeType="1"/>
          </p:cNvSpPr>
          <p:nvPr/>
        </p:nvSpPr>
        <p:spPr bwMode="auto">
          <a:xfrm>
            <a:off x="7942263" y="5715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6" name="Line 44"/>
          <p:cNvSpPr>
            <a:spLocks noChangeShapeType="1"/>
          </p:cNvSpPr>
          <p:nvPr/>
        </p:nvSpPr>
        <p:spPr bwMode="auto">
          <a:xfrm flipH="1">
            <a:off x="7942263" y="6019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7" name="Freeform 45"/>
          <p:cNvSpPr>
            <a:spLocks/>
          </p:cNvSpPr>
          <p:nvPr/>
        </p:nvSpPr>
        <p:spPr bwMode="auto">
          <a:xfrm>
            <a:off x="2743200" y="1371600"/>
            <a:ext cx="6019800" cy="2209800"/>
          </a:xfrm>
          <a:custGeom>
            <a:avLst/>
            <a:gdLst/>
            <a:ahLst/>
            <a:cxnLst>
              <a:cxn ang="0">
                <a:pos x="3696" y="1296"/>
              </a:cxn>
              <a:cxn ang="0">
                <a:pos x="3792" y="1296"/>
              </a:cxn>
              <a:cxn ang="0">
                <a:pos x="3792" y="0"/>
              </a:cxn>
              <a:cxn ang="0">
                <a:pos x="480" y="0"/>
              </a:cxn>
              <a:cxn ang="0">
                <a:pos x="0" y="192"/>
              </a:cxn>
            </a:cxnLst>
            <a:rect l="0" t="0" r="r" b="b"/>
            <a:pathLst>
              <a:path w="3792" h="1296">
                <a:moveTo>
                  <a:pt x="3696" y="1296"/>
                </a:moveTo>
                <a:lnTo>
                  <a:pt x="3792" y="1296"/>
                </a:lnTo>
                <a:lnTo>
                  <a:pt x="3792" y="0"/>
                </a:lnTo>
                <a:lnTo>
                  <a:pt x="480" y="0"/>
                </a:lnTo>
                <a:lnTo>
                  <a:pt x="0" y="192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8958" name="Text Box 46"/>
          <p:cNvSpPr txBox="1">
            <a:spLocks noChangeArrowheads="1"/>
          </p:cNvSpPr>
          <p:nvPr/>
        </p:nvSpPr>
        <p:spPr bwMode="auto">
          <a:xfrm>
            <a:off x="3440113" y="6276975"/>
            <a:ext cx="13525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b="1"/>
              <a:t>Execute</a:t>
            </a:r>
          </a:p>
        </p:txBody>
      </p:sp>
      <p:sp>
        <p:nvSpPr>
          <p:cNvPr id="1958959" name="Line 47"/>
          <p:cNvSpPr>
            <a:spLocks noChangeShapeType="1"/>
          </p:cNvSpPr>
          <p:nvPr/>
        </p:nvSpPr>
        <p:spPr bwMode="auto">
          <a:xfrm>
            <a:off x="7772400" y="4038600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1828800" y="1676400"/>
            <a:ext cx="5586413" cy="3878263"/>
            <a:chOff x="1152" y="1056"/>
            <a:chExt cx="3519" cy="2443"/>
          </a:xfrm>
        </p:grpSpPr>
        <p:sp>
          <p:nvSpPr>
            <p:cNvPr id="1958961" name="Line 49"/>
            <p:cNvSpPr>
              <a:spLocks noChangeShapeType="1"/>
            </p:cNvSpPr>
            <p:nvPr/>
          </p:nvSpPr>
          <p:spPr bwMode="auto">
            <a:xfrm flipH="1">
              <a:off x="2304" y="1584"/>
              <a:ext cx="576" cy="43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2" name="Text Box 50"/>
            <p:cNvSpPr txBox="1">
              <a:spLocks noChangeArrowheads="1"/>
            </p:cNvSpPr>
            <p:nvPr/>
          </p:nvSpPr>
          <p:spPr bwMode="auto">
            <a:xfrm>
              <a:off x="2160" y="1056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  <p:sp>
          <p:nvSpPr>
            <p:cNvPr id="1958963" name="Line 51"/>
            <p:cNvSpPr>
              <a:spLocks noChangeShapeType="1"/>
            </p:cNvSpPr>
            <p:nvPr/>
          </p:nvSpPr>
          <p:spPr bwMode="auto">
            <a:xfrm flipH="1">
              <a:off x="1152" y="1488"/>
              <a:ext cx="1680" cy="52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4" name="Line 52"/>
            <p:cNvSpPr>
              <a:spLocks noChangeShapeType="1"/>
            </p:cNvSpPr>
            <p:nvPr/>
          </p:nvSpPr>
          <p:spPr bwMode="auto">
            <a:xfrm flipH="1">
              <a:off x="1872" y="1296"/>
              <a:ext cx="96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5" name="Text Box 53"/>
            <p:cNvSpPr txBox="1">
              <a:spLocks noChangeArrowheads="1"/>
            </p:cNvSpPr>
            <p:nvPr/>
          </p:nvSpPr>
          <p:spPr bwMode="auto">
            <a:xfrm>
              <a:off x="2160" y="1344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  <p:sp>
          <p:nvSpPr>
            <p:cNvPr id="1958966" name="Text Box 54"/>
            <p:cNvSpPr txBox="1">
              <a:spLocks noChangeArrowheads="1"/>
            </p:cNvSpPr>
            <p:nvPr/>
          </p:nvSpPr>
          <p:spPr bwMode="auto">
            <a:xfrm>
              <a:off x="2688" y="1728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  <p:sp>
          <p:nvSpPr>
            <p:cNvPr id="1958967" name="Line 55"/>
            <p:cNvSpPr>
              <a:spLocks noChangeShapeType="1"/>
            </p:cNvSpPr>
            <p:nvPr/>
          </p:nvSpPr>
          <p:spPr bwMode="auto">
            <a:xfrm flipH="1">
              <a:off x="3024" y="1728"/>
              <a:ext cx="96" cy="28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8" name="Line 56"/>
            <p:cNvSpPr>
              <a:spLocks noChangeShapeType="1"/>
            </p:cNvSpPr>
            <p:nvPr/>
          </p:nvSpPr>
          <p:spPr bwMode="auto">
            <a:xfrm>
              <a:off x="3605" y="1660"/>
              <a:ext cx="1066" cy="1839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969" name="Text Box 57"/>
            <p:cNvSpPr txBox="1">
              <a:spLocks noChangeArrowheads="1"/>
            </p:cNvSpPr>
            <p:nvPr/>
          </p:nvSpPr>
          <p:spPr bwMode="auto">
            <a:xfrm>
              <a:off x="3700" y="1603"/>
              <a:ext cx="383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 i="1">
                  <a:solidFill>
                    <a:schemeClr val="hlink"/>
                  </a:solidFill>
                </a:rPr>
                <a:t>kill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C46C7-41C0-434C-8274-163038F9B2A7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6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53400" cy="6096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Superscalar Control Logic Scaling</a:t>
            </a:r>
          </a:p>
        </p:txBody>
      </p:sp>
      <p:sp>
        <p:nvSpPr>
          <p:cNvPr id="196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00400"/>
            <a:ext cx="8305800" cy="3206750"/>
          </a:xfrm>
          <a:noFill/>
          <a:ln/>
        </p:spPr>
        <p:txBody>
          <a:bodyPr anchor="ctr">
            <a:spAutoFit/>
          </a:bodyPr>
          <a:lstStyle/>
          <a:p>
            <a:r>
              <a:rPr lang="en-US" altLang="ko-KR" sz="2000">
                <a:ea typeface="굴림" charset="-127"/>
                <a:cs typeface="굴림" charset="-127"/>
              </a:rPr>
              <a:t>Each issued instruction must somehow check against W*L instructions, i.e., growth in hardware </a:t>
            </a:r>
            <a:r>
              <a:rPr lang="en-US" altLang="ko-KR" sz="2000">
                <a:ea typeface="굴림" charset="-127"/>
                <a:cs typeface="굴림" charset="-127"/>
                <a:sym typeface="Symbol" charset="2"/>
              </a:rPr>
              <a:t></a:t>
            </a:r>
            <a:r>
              <a:rPr lang="en-US" altLang="ko-KR" sz="2000">
                <a:ea typeface="굴림" charset="-127"/>
                <a:cs typeface="굴림" charset="-127"/>
              </a:rPr>
              <a:t> W*(W*L)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For in-order machines, L is related to pipeline latencies and check is done during issue (interlocks or scoreboard)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For out-of-order machines, L also includes time spent in instruction buffers (instruction window or ROB), and check is done by broadcasting tags to waiting instructions at write back (completion)</a:t>
            </a:r>
          </a:p>
          <a:p>
            <a:r>
              <a:rPr lang="en-US" altLang="ko-KR" sz="2000">
                <a:ea typeface="굴림" charset="-127"/>
                <a:cs typeface="굴림" charset="-127"/>
              </a:rPr>
              <a:t>As W increases, larger instruction window is needed to find enough parallelism to keep machine busy =&gt; greater L</a:t>
            </a:r>
          </a:p>
          <a:p>
            <a:pPr algn="ctr">
              <a:buFontTx/>
              <a:buNone/>
            </a:pPr>
            <a:r>
              <a:rPr lang="en-US" altLang="ko-KR" sz="2000" i="1">
                <a:solidFill>
                  <a:srgbClr val="660066"/>
                </a:solidFill>
                <a:ea typeface="굴림" charset="-127"/>
                <a:cs typeface="굴림" charset="-127"/>
              </a:rPr>
              <a:t>=&gt; Out-of-order control logic grows faster than W</a:t>
            </a:r>
            <a:r>
              <a:rPr lang="en-US" altLang="ko-KR" sz="2000" i="1" baseline="30000">
                <a:solidFill>
                  <a:srgbClr val="660066"/>
                </a:solidFill>
                <a:ea typeface="굴림" charset="-127"/>
                <a:cs typeface="굴림" charset="-127"/>
              </a:rPr>
              <a:t>2</a:t>
            </a:r>
            <a:r>
              <a:rPr lang="en-US" altLang="ko-KR" sz="2000" i="1">
                <a:solidFill>
                  <a:srgbClr val="660066"/>
                </a:solidFill>
                <a:ea typeface="굴림" charset="-127"/>
                <a:cs typeface="굴림" charset="-127"/>
              </a:rPr>
              <a:t> (~W</a:t>
            </a:r>
            <a:r>
              <a:rPr lang="en-US" altLang="ko-KR" sz="2000" i="1" baseline="30000">
                <a:solidFill>
                  <a:srgbClr val="660066"/>
                </a:solidFill>
                <a:ea typeface="굴림" charset="-127"/>
                <a:cs typeface="굴림" charset="-127"/>
              </a:rPr>
              <a:t>3</a:t>
            </a:r>
            <a:r>
              <a:rPr lang="en-US" altLang="ko-KR" sz="2000" i="1">
                <a:solidFill>
                  <a:srgbClr val="660066"/>
                </a:solidFill>
                <a:ea typeface="굴림" charset="-127"/>
                <a:cs typeface="굴림" charset="-127"/>
              </a:rPr>
              <a:t>)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990600" y="685800"/>
            <a:ext cx="6097588" cy="2362200"/>
            <a:chOff x="720" y="624"/>
            <a:chExt cx="3841" cy="1488"/>
          </a:xfrm>
        </p:grpSpPr>
        <p:sp>
          <p:nvSpPr>
            <p:cNvPr id="1969156" name="Rectangle 4"/>
            <p:cNvSpPr>
              <a:spLocks noChangeArrowheads="1"/>
            </p:cNvSpPr>
            <p:nvPr/>
          </p:nvSpPr>
          <p:spPr bwMode="auto">
            <a:xfrm rot="5400000">
              <a:off x="2256" y="139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57" name="Rectangle 5"/>
            <p:cNvSpPr>
              <a:spLocks noChangeArrowheads="1"/>
            </p:cNvSpPr>
            <p:nvPr/>
          </p:nvSpPr>
          <p:spPr bwMode="auto">
            <a:xfrm rot="5400000">
              <a:off x="2256" y="187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58" name="Rectangle 6"/>
            <p:cNvSpPr>
              <a:spLocks noChangeArrowheads="1"/>
            </p:cNvSpPr>
            <p:nvPr/>
          </p:nvSpPr>
          <p:spPr bwMode="auto">
            <a:xfrm rot="5400000">
              <a:off x="2016" y="139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59" name="Rectangle 7"/>
            <p:cNvSpPr>
              <a:spLocks noChangeArrowheads="1"/>
            </p:cNvSpPr>
            <p:nvPr/>
          </p:nvSpPr>
          <p:spPr bwMode="auto">
            <a:xfrm rot="5400000">
              <a:off x="2016" y="163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0" name="Rectangle 8"/>
            <p:cNvSpPr>
              <a:spLocks noChangeArrowheads="1"/>
            </p:cNvSpPr>
            <p:nvPr/>
          </p:nvSpPr>
          <p:spPr bwMode="auto">
            <a:xfrm rot="5400000">
              <a:off x="2016" y="187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1" name="Rectangle 9"/>
            <p:cNvSpPr>
              <a:spLocks noChangeArrowheads="1"/>
            </p:cNvSpPr>
            <p:nvPr/>
          </p:nvSpPr>
          <p:spPr bwMode="auto">
            <a:xfrm rot="5400000">
              <a:off x="2736" y="139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2" name="Rectangle 10"/>
            <p:cNvSpPr>
              <a:spLocks noChangeArrowheads="1"/>
            </p:cNvSpPr>
            <p:nvPr/>
          </p:nvSpPr>
          <p:spPr bwMode="auto">
            <a:xfrm rot="5400000">
              <a:off x="2736" y="163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3" name="Rectangle 11"/>
            <p:cNvSpPr>
              <a:spLocks noChangeArrowheads="1"/>
            </p:cNvSpPr>
            <p:nvPr/>
          </p:nvSpPr>
          <p:spPr bwMode="auto">
            <a:xfrm rot="5400000">
              <a:off x="2736" y="187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4" name="Rectangle 12"/>
            <p:cNvSpPr>
              <a:spLocks noChangeArrowheads="1"/>
            </p:cNvSpPr>
            <p:nvPr/>
          </p:nvSpPr>
          <p:spPr bwMode="auto">
            <a:xfrm rot="5400000">
              <a:off x="2496" y="139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5" name="Rectangle 13"/>
            <p:cNvSpPr>
              <a:spLocks noChangeArrowheads="1"/>
            </p:cNvSpPr>
            <p:nvPr/>
          </p:nvSpPr>
          <p:spPr bwMode="auto">
            <a:xfrm rot="5400000">
              <a:off x="2496" y="163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6" name="Rectangle 14"/>
            <p:cNvSpPr>
              <a:spLocks noChangeArrowheads="1"/>
            </p:cNvSpPr>
            <p:nvPr/>
          </p:nvSpPr>
          <p:spPr bwMode="auto">
            <a:xfrm rot="5400000">
              <a:off x="2496" y="187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7" name="Rectangle 15"/>
            <p:cNvSpPr>
              <a:spLocks noChangeArrowheads="1"/>
            </p:cNvSpPr>
            <p:nvPr/>
          </p:nvSpPr>
          <p:spPr bwMode="auto">
            <a:xfrm rot="5400000">
              <a:off x="3216" y="139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8" name="Rectangle 16"/>
            <p:cNvSpPr>
              <a:spLocks noChangeArrowheads="1"/>
            </p:cNvSpPr>
            <p:nvPr/>
          </p:nvSpPr>
          <p:spPr bwMode="auto">
            <a:xfrm rot="5400000">
              <a:off x="3216" y="163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69" name="Rectangle 17"/>
            <p:cNvSpPr>
              <a:spLocks noChangeArrowheads="1"/>
            </p:cNvSpPr>
            <p:nvPr/>
          </p:nvSpPr>
          <p:spPr bwMode="auto">
            <a:xfrm rot="5400000">
              <a:off x="3216" y="187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0" name="Rectangle 18"/>
            <p:cNvSpPr>
              <a:spLocks noChangeArrowheads="1"/>
            </p:cNvSpPr>
            <p:nvPr/>
          </p:nvSpPr>
          <p:spPr bwMode="auto">
            <a:xfrm rot="5400000">
              <a:off x="2976" y="139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1" name="Rectangle 19"/>
            <p:cNvSpPr>
              <a:spLocks noChangeArrowheads="1"/>
            </p:cNvSpPr>
            <p:nvPr/>
          </p:nvSpPr>
          <p:spPr bwMode="auto">
            <a:xfrm rot="5400000">
              <a:off x="2976" y="163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2" name="Rectangle 20"/>
            <p:cNvSpPr>
              <a:spLocks noChangeArrowheads="1"/>
            </p:cNvSpPr>
            <p:nvPr/>
          </p:nvSpPr>
          <p:spPr bwMode="auto">
            <a:xfrm rot="5400000">
              <a:off x="2976" y="1872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3" name="Line 21"/>
            <p:cNvSpPr>
              <a:spLocks noChangeShapeType="1"/>
            </p:cNvSpPr>
            <p:nvPr/>
          </p:nvSpPr>
          <p:spPr bwMode="auto">
            <a:xfrm>
              <a:off x="3648" y="1392"/>
              <a:ext cx="0" cy="72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4" name="Text Box 22"/>
            <p:cNvSpPr txBox="1">
              <a:spLocks noChangeArrowheads="1"/>
            </p:cNvSpPr>
            <p:nvPr/>
          </p:nvSpPr>
          <p:spPr bwMode="auto">
            <a:xfrm>
              <a:off x="3657" y="1632"/>
              <a:ext cx="904" cy="2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Lifetime L</a:t>
              </a:r>
            </a:p>
          </p:txBody>
        </p:sp>
        <p:sp>
          <p:nvSpPr>
            <p:cNvPr id="1969175" name="Rectangle 23"/>
            <p:cNvSpPr>
              <a:spLocks noChangeArrowheads="1"/>
            </p:cNvSpPr>
            <p:nvPr/>
          </p:nvSpPr>
          <p:spPr bwMode="auto">
            <a:xfrm rot="5400000">
              <a:off x="2256" y="960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6" name="Rectangle 24"/>
            <p:cNvSpPr>
              <a:spLocks noChangeArrowheads="1"/>
            </p:cNvSpPr>
            <p:nvPr/>
          </p:nvSpPr>
          <p:spPr bwMode="auto">
            <a:xfrm rot="5400000">
              <a:off x="2016" y="960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7" name="Rectangle 25"/>
            <p:cNvSpPr>
              <a:spLocks noChangeArrowheads="1"/>
            </p:cNvSpPr>
            <p:nvPr/>
          </p:nvSpPr>
          <p:spPr bwMode="auto">
            <a:xfrm rot="5400000">
              <a:off x="2736" y="960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8" name="Rectangle 26"/>
            <p:cNvSpPr>
              <a:spLocks noChangeArrowheads="1"/>
            </p:cNvSpPr>
            <p:nvPr/>
          </p:nvSpPr>
          <p:spPr bwMode="auto">
            <a:xfrm rot="5400000">
              <a:off x="2496" y="960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79" name="Rectangle 27"/>
            <p:cNvSpPr>
              <a:spLocks noChangeArrowheads="1"/>
            </p:cNvSpPr>
            <p:nvPr/>
          </p:nvSpPr>
          <p:spPr bwMode="auto">
            <a:xfrm rot="5400000">
              <a:off x="3216" y="960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0" name="Rectangle 28"/>
            <p:cNvSpPr>
              <a:spLocks noChangeArrowheads="1"/>
            </p:cNvSpPr>
            <p:nvPr/>
          </p:nvSpPr>
          <p:spPr bwMode="auto">
            <a:xfrm rot="5400000">
              <a:off x="2976" y="960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1" name="Text Box 29"/>
            <p:cNvSpPr txBox="1">
              <a:spLocks noChangeArrowheads="1"/>
            </p:cNvSpPr>
            <p:nvPr/>
          </p:nvSpPr>
          <p:spPr bwMode="auto">
            <a:xfrm>
              <a:off x="815" y="960"/>
              <a:ext cx="1093" cy="2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Issue Group</a:t>
              </a:r>
            </a:p>
          </p:txBody>
        </p:sp>
        <p:sp>
          <p:nvSpPr>
            <p:cNvPr id="1969182" name="Text Box 30"/>
            <p:cNvSpPr txBox="1">
              <a:spLocks noChangeArrowheads="1"/>
            </p:cNvSpPr>
            <p:nvPr/>
          </p:nvSpPr>
          <p:spPr bwMode="auto">
            <a:xfrm>
              <a:off x="720" y="1440"/>
              <a:ext cx="1212" cy="634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Previously Issued Instructions</a:t>
              </a:r>
            </a:p>
          </p:txBody>
        </p:sp>
        <p:sp>
          <p:nvSpPr>
            <p:cNvPr id="1969183" name="Line 31"/>
            <p:cNvSpPr>
              <a:spLocks noChangeShapeType="1"/>
            </p:cNvSpPr>
            <p:nvPr/>
          </p:nvSpPr>
          <p:spPr bwMode="auto">
            <a:xfrm>
              <a:off x="2016" y="864"/>
              <a:ext cx="144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4" name="Text Box 32"/>
            <p:cNvSpPr txBox="1">
              <a:spLocks noChangeArrowheads="1"/>
            </p:cNvSpPr>
            <p:nvPr/>
          </p:nvSpPr>
          <p:spPr bwMode="auto">
            <a:xfrm>
              <a:off x="2105" y="624"/>
              <a:ext cx="1283" cy="250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>
                  <a:latin typeface="Verdana" charset="0"/>
                  <a:ea typeface="굴림" charset="-127"/>
                  <a:cs typeface="굴림" charset="-127"/>
                </a:rPr>
                <a:t>Issue Width W</a:t>
              </a:r>
            </a:p>
          </p:txBody>
        </p:sp>
        <p:sp>
          <p:nvSpPr>
            <p:cNvPr id="1969185" name="Line 33"/>
            <p:cNvSpPr>
              <a:spLocks noChangeShapeType="1"/>
            </p:cNvSpPr>
            <p:nvPr/>
          </p:nvSpPr>
          <p:spPr bwMode="auto">
            <a:xfrm flipH="1" flipV="1">
              <a:off x="2112" y="1200"/>
              <a:ext cx="0" cy="43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6" name="Line 34"/>
            <p:cNvSpPr>
              <a:spLocks noChangeShapeType="1"/>
            </p:cNvSpPr>
            <p:nvPr/>
          </p:nvSpPr>
          <p:spPr bwMode="auto">
            <a:xfrm flipH="1" flipV="1">
              <a:off x="2112" y="1200"/>
              <a:ext cx="48" cy="67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7" name="Line 35"/>
            <p:cNvSpPr>
              <a:spLocks noChangeShapeType="1"/>
            </p:cNvSpPr>
            <p:nvPr/>
          </p:nvSpPr>
          <p:spPr bwMode="auto">
            <a:xfrm flipV="1">
              <a:off x="2064" y="1200"/>
              <a:ext cx="48" cy="19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8" name="Line 36"/>
            <p:cNvSpPr>
              <a:spLocks noChangeShapeType="1"/>
            </p:cNvSpPr>
            <p:nvPr/>
          </p:nvSpPr>
          <p:spPr bwMode="auto">
            <a:xfrm>
              <a:off x="2112" y="1200"/>
              <a:ext cx="192" cy="19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89" name="Line 37"/>
            <p:cNvSpPr>
              <a:spLocks noChangeShapeType="1"/>
            </p:cNvSpPr>
            <p:nvPr/>
          </p:nvSpPr>
          <p:spPr bwMode="auto">
            <a:xfrm>
              <a:off x="2112" y="1200"/>
              <a:ext cx="432" cy="19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0" name="Line 38"/>
            <p:cNvSpPr>
              <a:spLocks noChangeShapeType="1"/>
            </p:cNvSpPr>
            <p:nvPr/>
          </p:nvSpPr>
          <p:spPr bwMode="auto">
            <a:xfrm>
              <a:off x="2112" y="1200"/>
              <a:ext cx="672" cy="19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1" name="Line 39"/>
            <p:cNvSpPr>
              <a:spLocks noChangeShapeType="1"/>
            </p:cNvSpPr>
            <p:nvPr/>
          </p:nvSpPr>
          <p:spPr bwMode="auto">
            <a:xfrm>
              <a:off x="2160" y="1200"/>
              <a:ext cx="864" cy="19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2" name="Line 40"/>
            <p:cNvSpPr>
              <a:spLocks noChangeShapeType="1"/>
            </p:cNvSpPr>
            <p:nvPr/>
          </p:nvSpPr>
          <p:spPr bwMode="auto">
            <a:xfrm>
              <a:off x="2160" y="1200"/>
              <a:ext cx="1104" cy="19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3" name="Line 41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192" cy="43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4" name="Line 42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192" cy="67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5" name="Line 43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432" cy="43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6" name="Line 44"/>
            <p:cNvSpPr>
              <a:spLocks noChangeShapeType="1"/>
            </p:cNvSpPr>
            <p:nvPr/>
          </p:nvSpPr>
          <p:spPr bwMode="auto">
            <a:xfrm flipH="1" flipV="1">
              <a:off x="2112" y="1200"/>
              <a:ext cx="528" cy="67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7" name="Line 45"/>
            <p:cNvSpPr>
              <a:spLocks noChangeShapeType="1"/>
            </p:cNvSpPr>
            <p:nvPr/>
          </p:nvSpPr>
          <p:spPr bwMode="auto">
            <a:xfrm flipH="1" flipV="1">
              <a:off x="2112" y="1200"/>
              <a:ext cx="720" cy="43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8" name="Line 46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672" cy="67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199" name="Line 47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960" cy="43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200" name="Line 48"/>
            <p:cNvSpPr>
              <a:spLocks noChangeShapeType="1"/>
            </p:cNvSpPr>
            <p:nvPr/>
          </p:nvSpPr>
          <p:spPr bwMode="auto">
            <a:xfrm flipH="1" flipV="1">
              <a:off x="2160" y="1248"/>
              <a:ext cx="960" cy="624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201" name="Line 49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1152" cy="43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69202" name="Line 50"/>
            <p:cNvSpPr>
              <a:spLocks noChangeShapeType="1"/>
            </p:cNvSpPr>
            <p:nvPr/>
          </p:nvSpPr>
          <p:spPr bwMode="auto">
            <a:xfrm flipH="1" flipV="1">
              <a:off x="2160" y="1200"/>
              <a:ext cx="1152" cy="672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333F-D57D-9547-9C32-18B309EECAE5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7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153400" cy="1143000"/>
          </a:xfrm>
        </p:spPr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Out-of-Order Control Complexity:</a:t>
            </a:r>
            <a:br>
              <a:rPr lang="en-US" altLang="ko-KR" dirty="0">
                <a:ea typeface="굴림" charset="-127"/>
                <a:cs typeface="굴림" charset="-127"/>
              </a:rPr>
            </a:br>
            <a:r>
              <a:rPr lang="en-US" altLang="ko-KR" dirty="0">
                <a:ea typeface="굴림" charset="-127"/>
                <a:cs typeface="굴림" charset="-127"/>
              </a:rPr>
              <a:t>MIPS R10000</a:t>
            </a:r>
          </a:p>
        </p:txBody>
      </p:sp>
      <p:pic>
        <p:nvPicPr>
          <p:cNvPr id="1971203" name="Picture 3" descr="R10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609600"/>
            <a:ext cx="5410200" cy="5882519"/>
          </a:xfrm>
          <a:prstGeom prst="rect">
            <a:avLst/>
          </a:prstGeom>
          <a:noFill/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95400" y="2438400"/>
            <a:ext cx="6268962" cy="3719895"/>
            <a:chOff x="240" y="1872"/>
            <a:chExt cx="3504" cy="2112"/>
          </a:xfrm>
        </p:grpSpPr>
        <p:sp>
          <p:nvSpPr>
            <p:cNvPr id="1971205" name="Freeform 5"/>
            <p:cNvSpPr>
              <a:spLocks/>
            </p:cNvSpPr>
            <p:nvPr/>
          </p:nvSpPr>
          <p:spPr bwMode="auto">
            <a:xfrm>
              <a:off x="1536" y="1872"/>
              <a:ext cx="2208" cy="2112"/>
            </a:xfrm>
            <a:custGeom>
              <a:avLst/>
              <a:gdLst/>
              <a:ahLst/>
              <a:cxnLst>
                <a:cxn ang="0">
                  <a:pos x="480" y="1632"/>
                </a:cxn>
                <a:cxn ang="0">
                  <a:pos x="1680" y="1632"/>
                </a:cxn>
                <a:cxn ang="0">
                  <a:pos x="1680" y="2112"/>
                </a:cxn>
                <a:cxn ang="0">
                  <a:pos x="2208" y="2112"/>
                </a:cxn>
                <a:cxn ang="0">
                  <a:pos x="2208" y="528"/>
                </a:cxn>
                <a:cxn ang="0">
                  <a:pos x="864" y="528"/>
                </a:cxn>
                <a:cxn ang="0">
                  <a:pos x="864" y="0"/>
                </a:cxn>
                <a:cxn ang="0">
                  <a:pos x="0" y="0"/>
                </a:cxn>
                <a:cxn ang="0">
                  <a:pos x="0" y="1008"/>
                </a:cxn>
                <a:cxn ang="0">
                  <a:pos x="480" y="1008"/>
                </a:cxn>
                <a:cxn ang="0">
                  <a:pos x="480" y="1632"/>
                </a:cxn>
              </a:cxnLst>
              <a:rect l="0" t="0" r="r" b="b"/>
              <a:pathLst>
                <a:path w="2208" h="2112">
                  <a:moveTo>
                    <a:pt x="480" y="1632"/>
                  </a:moveTo>
                  <a:lnTo>
                    <a:pt x="1680" y="1632"/>
                  </a:lnTo>
                  <a:lnTo>
                    <a:pt x="1680" y="2112"/>
                  </a:lnTo>
                  <a:lnTo>
                    <a:pt x="2208" y="2112"/>
                  </a:lnTo>
                  <a:lnTo>
                    <a:pt x="2208" y="528"/>
                  </a:lnTo>
                  <a:lnTo>
                    <a:pt x="864" y="528"/>
                  </a:lnTo>
                  <a:lnTo>
                    <a:pt x="864" y="0"/>
                  </a:lnTo>
                  <a:lnTo>
                    <a:pt x="0" y="0"/>
                  </a:lnTo>
                  <a:lnTo>
                    <a:pt x="0" y="1008"/>
                  </a:lnTo>
                  <a:lnTo>
                    <a:pt x="480" y="1008"/>
                  </a:lnTo>
                  <a:lnTo>
                    <a:pt x="480" y="1632"/>
                  </a:lnTo>
                  <a:close/>
                </a:path>
              </a:pathLst>
            </a:custGeom>
            <a:noFill/>
            <a:ln w="7620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1206" name="Text Box 6"/>
            <p:cNvSpPr txBox="1">
              <a:spLocks noChangeArrowheads="1"/>
            </p:cNvSpPr>
            <p:nvPr/>
          </p:nvSpPr>
          <p:spPr bwMode="auto">
            <a:xfrm>
              <a:off x="240" y="1991"/>
              <a:ext cx="913" cy="47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400" i="1">
                  <a:latin typeface="Verdana" charset="0"/>
                  <a:ea typeface="굴림" charset="-127"/>
                  <a:cs typeface="굴림" charset="-127"/>
                </a:rPr>
                <a:t>Control Logic</a:t>
              </a:r>
            </a:p>
          </p:txBody>
        </p:sp>
        <p:sp>
          <p:nvSpPr>
            <p:cNvPr id="1971207" name="Line 7"/>
            <p:cNvSpPr>
              <a:spLocks noChangeShapeType="1"/>
            </p:cNvSpPr>
            <p:nvPr/>
          </p:nvSpPr>
          <p:spPr bwMode="auto">
            <a:xfrm>
              <a:off x="1104" y="2208"/>
              <a:ext cx="432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71208" name="Text Box 8"/>
          <p:cNvSpPr txBox="1">
            <a:spLocks noChangeArrowheads="1"/>
          </p:cNvSpPr>
          <p:nvPr/>
        </p:nvSpPr>
        <p:spPr bwMode="auto">
          <a:xfrm>
            <a:off x="1066800" y="5257800"/>
            <a:ext cx="2133600" cy="9159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altLang="ko-KR" sz="1800" i="1" dirty="0">
                <a:latin typeface="Verdana" charset="0"/>
                <a:ea typeface="굴림" charset="-127"/>
                <a:cs typeface="굴림" charset="-127"/>
              </a:rPr>
              <a:t>[ SGI/MIPS Technologies Inc., 1995 ]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DF22-D2BD-EA48-83C9-526E9494D754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95400" y="2743200"/>
            <a:ext cx="6553200" cy="3770313"/>
            <a:chOff x="816" y="1728"/>
            <a:chExt cx="4128" cy="2375"/>
          </a:xfrm>
        </p:grpSpPr>
        <p:sp>
          <p:nvSpPr>
            <p:cNvPr id="1973251" name="Rectangle 3"/>
            <p:cNvSpPr>
              <a:spLocks noChangeArrowheads="1"/>
            </p:cNvSpPr>
            <p:nvPr/>
          </p:nvSpPr>
          <p:spPr bwMode="auto">
            <a:xfrm>
              <a:off x="1392" y="2448"/>
              <a:ext cx="2928" cy="1655"/>
            </a:xfrm>
            <a:prstGeom prst="rect">
              <a:avLst/>
            </a:prstGeom>
            <a:solidFill>
              <a:schemeClr val="folHlink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ko-KR" altLang="en-US" sz="2000">
                <a:latin typeface="Verdana" charset="0"/>
                <a:ea typeface="굴림" charset="-127"/>
                <a:cs typeface="굴림" charset="-127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584" y="2784"/>
              <a:ext cx="1146" cy="822"/>
              <a:chOff x="1584" y="2784"/>
              <a:chExt cx="1146" cy="822"/>
            </a:xfrm>
          </p:grpSpPr>
          <p:sp>
            <p:nvSpPr>
              <p:cNvPr id="1973253" name="Rectangle 5"/>
              <p:cNvSpPr>
                <a:spLocks noChangeArrowheads="1"/>
              </p:cNvSpPr>
              <p:nvPr/>
            </p:nvSpPr>
            <p:spPr bwMode="auto">
              <a:xfrm>
                <a:off x="1584" y="2784"/>
                <a:ext cx="522" cy="108"/>
              </a:xfrm>
              <a:prstGeom prst="rect">
                <a:avLst/>
              </a:prstGeom>
              <a:solidFill>
                <a:srgbClr val="FF7C8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54" name="Rectangle 6"/>
              <p:cNvSpPr>
                <a:spLocks noChangeArrowheads="1"/>
              </p:cNvSpPr>
              <p:nvPr/>
            </p:nvSpPr>
            <p:spPr bwMode="auto">
              <a:xfrm>
                <a:off x="2208" y="2976"/>
                <a:ext cx="522" cy="110"/>
              </a:xfrm>
              <a:prstGeom prst="rect">
                <a:avLst/>
              </a:prstGeom>
              <a:solidFill>
                <a:srgbClr val="FFFF66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55" name="Rectangle 7"/>
              <p:cNvSpPr>
                <a:spLocks noChangeArrowheads="1"/>
              </p:cNvSpPr>
              <p:nvPr/>
            </p:nvSpPr>
            <p:spPr bwMode="auto">
              <a:xfrm>
                <a:off x="1584" y="3168"/>
                <a:ext cx="522" cy="108"/>
              </a:xfrm>
              <a:prstGeom prst="rect">
                <a:avLst/>
              </a:prstGeom>
              <a:solidFill>
                <a:schemeClr val="accent2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56" name="Rectangle 8"/>
              <p:cNvSpPr>
                <a:spLocks noChangeArrowheads="1"/>
              </p:cNvSpPr>
              <p:nvPr/>
            </p:nvSpPr>
            <p:spPr bwMode="auto">
              <a:xfrm>
                <a:off x="2208" y="3360"/>
                <a:ext cx="522" cy="108"/>
              </a:xfrm>
              <a:prstGeom prst="rect">
                <a:avLst/>
              </a:prstGeom>
              <a:solidFill>
                <a:schemeClr val="accent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57" name="Rectangle 9"/>
              <p:cNvSpPr>
                <a:spLocks noChangeArrowheads="1"/>
              </p:cNvSpPr>
              <p:nvPr/>
            </p:nvSpPr>
            <p:spPr bwMode="auto">
              <a:xfrm>
                <a:off x="1596" y="3504"/>
                <a:ext cx="522" cy="102"/>
              </a:xfrm>
              <a:prstGeom prst="rect">
                <a:avLst/>
              </a:prstGeom>
              <a:solidFill>
                <a:srgbClr val="FF00FF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58" name="Line 10"/>
              <p:cNvSpPr>
                <a:spLocks noChangeShapeType="1"/>
              </p:cNvSpPr>
              <p:nvPr/>
            </p:nvSpPr>
            <p:spPr bwMode="auto">
              <a:xfrm>
                <a:off x="1872" y="2880"/>
                <a:ext cx="0" cy="288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59" name="Line 11"/>
              <p:cNvSpPr>
                <a:spLocks noChangeShapeType="1"/>
              </p:cNvSpPr>
              <p:nvPr/>
            </p:nvSpPr>
            <p:spPr bwMode="auto">
              <a:xfrm>
                <a:off x="1872" y="3264"/>
                <a:ext cx="0" cy="24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60" name="Line 12"/>
              <p:cNvSpPr>
                <a:spLocks noChangeShapeType="1"/>
              </p:cNvSpPr>
              <p:nvPr/>
            </p:nvSpPr>
            <p:spPr bwMode="auto">
              <a:xfrm flipH="1">
                <a:off x="1974" y="3072"/>
                <a:ext cx="474" cy="43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61" name="Line 13"/>
              <p:cNvSpPr>
                <a:spLocks noChangeShapeType="1"/>
              </p:cNvSpPr>
              <p:nvPr/>
            </p:nvSpPr>
            <p:spPr bwMode="auto">
              <a:xfrm>
                <a:off x="1872" y="2880"/>
                <a:ext cx="528" cy="4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73262" name="Text Box 14"/>
            <p:cNvSpPr txBox="1">
              <a:spLocks noChangeArrowheads="1"/>
            </p:cNvSpPr>
            <p:nvPr/>
          </p:nvSpPr>
          <p:spPr bwMode="auto">
            <a:xfrm>
              <a:off x="1344" y="3648"/>
              <a:ext cx="1632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 i="1">
                  <a:latin typeface="Verdana" charset="0"/>
                  <a:ea typeface="굴림" charset="-127"/>
                  <a:cs typeface="굴림" charset="-127"/>
                </a:rPr>
                <a:t>Check instruction dependencies</a:t>
              </a:r>
            </a:p>
          </p:txBody>
        </p:sp>
        <p:sp>
          <p:nvSpPr>
            <p:cNvPr id="1973263" name="Text Box 15"/>
            <p:cNvSpPr txBox="1">
              <a:spLocks noChangeArrowheads="1"/>
            </p:cNvSpPr>
            <p:nvPr/>
          </p:nvSpPr>
          <p:spPr bwMode="auto">
            <a:xfrm>
              <a:off x="1366" y="2395"/>
              <a:ext cx="2249" cy="28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400">
                  <a:latin typeface="Verdana" charset="0"/>
                  <a:ea typeface="굴림" charset="-127"/>
                  <a:cs typeface="굴림" charset="-127"/>
                </a:rPr>
                <a:t>Superscalar processor</a:t>
              </a:r>
            </a:p>
          </p:txBody>
        </p:sp>
        <p:sp>
          <p:nvSpPr>
            <p:cNvPr id="1973264" name="Freeform 16"/>
            <p:cNvSpPr>
              <a:spLocks/>
            </p:cNvSpPr>
            <p:nvPr/>
          </p:nvSpPr>
          <p:spPr bwMode="auto">
            <a:xfrm>
              <a:off x="816" y="1728"/>
              <a:ext cx="4128" cy="1488"/>
            </a:xfrm>
            <a:custGeom>
              <a:avLst/>
              <a:gdLst/>
              <a:ahLst/>
              <a:cxnLst>
                <a:cxn ang="0">
                  <a:pos x="4128" y="0"/>
                </a:cxn>
                <a:cxn ang="0">
                  <a:pos x="4128" y="576"/>
                </a:cxn>
                <a:cxn ang="0">
                  <a:pos x="0" y="576"/>
                </a:cxn>
                <a:cxn ang="0">
                  <a:pos x="0" y="1488"/>
                </a:cxn>
                <a:cxn ang="0">
                  <a:pos x="720" y="1488"/>
                </a:cxn>
              </a:cxnLst>
              <a:rect l="0" t="0" r="r" b="b"/>
              <a:pathLst>
                <a:path w="4128" h="1488">
                  <a:moveTo>
                    <a:pt x="4128" y="0"/>
                  </a:moveTo>
                  <a:lnTo>
                    <a:pt x="4128" y="576"/>
                  </a:lnTo>
                  <a:lnTo>
                    <a:pt x="0" y="576"/>
                  </a:lnTo>
                  <a:lnTo>
                    <a:pt x="0" y="1488"/>
                  </a:lnTo>
                  <a:lnTo>
                    <a:pt x="720" y="1488"/>
                  </a:lnTo>
                </a:path>
              </a:pathLst>
            </a:custGeom>
            <a:noFill/>
            <a:ln w="762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73265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924800" cy="762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Sequential ISA Bottleneck</a:t>
            </a:r>
          </a:p>
        </p:txBody>
      </p:sp>
      <p:sp>
        <p:nvSpPr>
          <p:cNvPr id="1973266" name="AutoShape 18"/>
          <p:cNvSpPr>
            <a:spLocks noChangeArrowheads="1"/>
          </p:cNvSpPr>
          <p:nvPr/>
        </p:nvSpPr>
        <p:spPr bwMode="auto">
          <a:xfrm>
            <a:off x="422275" y="1676400"/>
            <a:ext cx="1641475" cy="1046163"/>
          </a:xfrm>
          <a:prstGeom prst="flowChartDocumen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a = foo(b);</a:t>
            </a:r>
          </a:p>
          <a:p>
            <a:r>
              <a:rPr lang="en-US" altLang="ko-KR" sz="2000">
                <a:latin typeface="Verdana" charset="0"/>
                <a:ea typeface="굴림" charset="-127"/>
                <a:cs typeface="굴림" charset="-127"/>
              </a:rPr>
              <a:t>for (i=0, i&lt;</a:t>
            </a:r>
          </a:p>
        </p:txBody>
      </p:sp>
      <p:sp>
        <p:nvSpPr>
          <p:cNvPr id="1973267" name="Text Box 19"/>
          <p:cNvSpPr txBox="1">
            <a:spLocks noChangeArrowheads="1"/>
          </p:cNvSpPr>
          <p:nvPr/>
        </p:nvSpPr>
        <p:spPr bwMode="auto">
          <a:xfrm>
            <a:off x="381000" y="914400"/>
            <a:ext cx="1738313" cy="701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altLang="ko-KR" sz="2000" i="1">
                <a:latin typeface="Verdana" charset="0"/>
                <a:ea typeface="굴림" charset="-127"/>
                <a:cs typeface="굴림" charset="-127"/>
              </a:rPr>
              <a:t>Sequential source code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057400" y="906463"/>
            <a:ext cx="4800600" cy="2574925"/>
            <a:chOff x="1296" y="571"/>
            <a:chExt cx="3024" cy="1622"/>
          </a:xfrm>
        </p:grpSpPr>
        <p:sp>
          <p:nvSpPr>
            <p:cNvPr id="1973269" name="Rectangle 21"/>
            <p:cNvSpPr>
              <a:spLocks noChangeArrowheads="1"/>
            </p:cNvSpPr>
            <p:nvPr/>
          </p:nvSpPr>
          <p:spPr bwMode="auto">
            <a:xfrm>
              <a:off x="1488" y="624"/>
              <a:ext cx="2832" cy="1559"/>
            </a:xfrm>
            <a:prstGeom prst="rect">
              <a:avLst/>
            </a:prstGeom>
            <a:solidFill>
              <a:schemeClr val="folHlink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ko-KR" altLang="en-US" sz="2000">
                <a:latin typeface="Verdana" charset="0"/>
                <a:ea typeface="굴림" charset="-127"/>
                <a:cs typeface="굴림" charset="-127"/>
              </a:endParaRPr>
            </a:p>
          </p:txBody>
        </p: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1974" y="948"/>
              <a:ext cx="762" cy="744"/>
              <a:chOff x="672" y="2304"/>
              <a:chExt cx="762" cy="744"/>
            </a:xfrm>
          </p:grpSpPr>
          <p:sp>
            <p:nvSpPr>
              <p:cNvPr id="1973271" name="Oval 23"/>
              <p:cNvSpPr>
                <a:spLocks noChangeArrowheads="1"/>
              </p:cNvSpPr>
              <p:nvPr/>
            </p:nvSpPr>
            <p:spPr bwMode="auto">
              <a:xfrm>
                <a:off x="672" y="2592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2" name="Oval 24"/>
              <p:cNvSpPr>
                <a:spLocks noChangeArrowheads="1"/>
              </p:cNvSpPr>
              <p:nvPr/>
            </p:nvSpPr>
            <p:spPr bwMode="auto">
              <a:xfrm>
                <a:off x="984" y="2592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3" name="Oval 25"/>
              <p:cNvSpPr>
                <a:spLocks noChangeArrowheads="1"/>
              </p:cNvSpPr>
              <p:nvPr/>
            </p:nvSpPr>
            <p:spPr bwMode="auto">
              <a:xfrm>
                <a:off x="1290" y="2592"/>
                <a:ext cx="144" cy="144"/>
              </a:xfrm>
              <a:prstGeom prst="ellipse">
                <a:avLst/>
              </a:prstGeom>
              <a:solidFill>
                <a:srgbClr val="FFFF66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4" name="Oval 26"/>
              <p:cNvSpPr>
                <a:spLocks noChangeArrowheads="1"/>
              </p:cNvSpPr>
              <p:nvPr/>
            </p:nvSpPr>
            <p:spPr bwMode="auto">
              <a:xfrm>
                <a:off x="984" y="2304"/>
                <a:ext cx="144" cy="144"/>
              </a:xfrm>
              <a:prstGeom prst="ellipse">
                <a:avLst/>
              </a:prstGeom>
              <a:solidFill>
                <a:srgbClr val="FF7C8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5" name="Oval 27"/>
              <p:cNvSpPr>
                <a:spLocks noChangeArrowheads="1"/>
              </p:cNvSpPr>
              <p:nvPr/>
            </p:nvSpPr>
            <p:spPr bwMode="auto">
              <a:xfrm>
                <a:off x="672" y="2904"/>
                <a:ext cx="144" cy="144"/>
              </a:xfrm>
              <a:prstGeom prst="ellipse">
                <a:avLst/>
              </a:prstGeom>
              <a:solidFill>
                <a:srgbClr val="FF00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6" name="Line 28"/>
              <p:cNvSpPr>
                <a:spLocks noChangeShapeType="1"/>
              </p:cNvSpPr>
              <p:nvPr/>
            </p:nvSpPr>
            <p:spPr bwMode="auto">
              <a:xfrm flipH="1">
                <a:off x="790" y="2424"/>
                <a:ext cx="220" cy="1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7" name="Line 29"/>
              <p:cNvSpPr>
                <a:spLocks noChangeShapeType="1"/>
              </p:cNvSpPr>
              <p:nvPr/>
            </p:nvSpPr>
            <p:spPr bwMode="auto">
              <a:xfrm flipH="1">
                <a:off x="1048" y="2448"/>
                <a:ext cx="0" cy="14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8" name="Line 30"/>
              <p:cNvSpPr>
                <a:spLocks noChangeShapeType="1"/>
              </p:cNvSpPr>
              <p:nvPr/>
            </p:nvSpPr>
            <p:spPr bwMode="auto">
              <a:xfrm>
                <a:off x="730" y="2736"/>
                <a:ext cx="2" cy="168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79" name="Line 31"/>
              <p:cNvSpPr>
                <a:spLocks noChangeShapeType="1"/>
              </p:cNvSpPr>
              <p:nvPr/>
            </p:nvSpPr>
            <p:spPr bwMode="auto">
              <a:xfrm flipH="1">
                <a:off x="816" y="2712"/>
                <a:ext cx="498" cy="23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73280" name="Line 32"/>
            <p:cNvSpPr>
              <a:spLocks noChangeShapeType="1"/>
            </p:cNvSpPr>
            <p:nvPr/>
          </p:nvSpPr>
          <p:spPr bwMode="auto">
            <a:xfrm>
              <a:off x="1296" y="1248"/>
              <a:ext cx="48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3281" name="Text Box 33"/>
            <p:cNvSpPr txBox="1">
              <a:spLocks noChangeArrowheads="1"/>
            </p:cNvSpPr>
            <p:nvPr/>
          </p:nvSpPr>
          <p:spPr bwMode="auto">
            <a:xfrm>
              <a:off x="1505" y="571"/>
              <a:ext cx="2142" cy="28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400">
                  <a:latin typeface="Verdana" charset="0"/>
                  <a:ea typeface="굴림" charset="-127"/>
                  <a:cs typeface="굴림" charset="-127"/>
                </a:rPr>
                <a:t>Superscalar compiler</a:t>
              </a:r>
            </a:p>
          </p:txBody>
        </p:sp>
        <p:sp>
          <p:nvSpPr>
            <p:cNvPr id="1973282" name="Text Box 34"/>
            <p:cNvSpPr txBox="1">
              <a:spLocks noChangeArrowheads="1"/>
            </p:cNvSpPr>
            <p:nvPr/>
          </p:nvSpPr>
          <p:spPr bwMode="auto">
            <a:xfrm>
              <a:off x="1440" y="1751"/>
              <a:ext cx="1536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 i="1">
                  <a:latin typeface="Verdana" charset="0"/>
                  <a:ea typeface="굴림" charset="-127"/>
                  <a:cs typeface="굴림" charset="-127"/>
                </a:rPr>
                <a:t>Find independent operations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495800" y="1276350"/>
            <a:ext cx="2438400" cy="2205038"/>
            <a:chOff x="2832" y="804"/>
            <a:chExt cx="1536" cy="1389"/>
          </a:xfrm>
        </p:grpSpPr>
        <p:grpSp>
          <p:nvGrpSpPr>
            <p:cNvPr id="7" name="Group 36"/>
            <p:cNvGrpSpPr>
              <a:grpSpLocks/>
            </p:cNvGrpSpPr>
            <p:nvPr/>
          </p:nvGrpSpPr>
          <p:grpSpPr bwMode="auto">
            <a:xfrm>
              <a:off x="3426" y="804"/>
              <a:ext cx="432" cy="950"/>
              <a:chOff x="2816" y="1004"/>
              <a:chExt cx="432" cy="950"/>
            </a:xfrm>
          </p:grpSpPr>
          <p:sp>
            <p:nvSpPr>
              <p:cNvPr id="1973285" name="Oval 37"/>
              <p:cNvSpPr>
                <a:spLocks noChangeArrowheads="1"/>
              </p:cNvSpPr>
              <p:nvPr/>
            </p:nvSpPr>
            <p:spPr bwMode="auto">
              <a:xfrm>
                <a:off x="2956" y="1604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86" name="Oval 38"/>
              <p:cNvSpPr>
                <a:spLocks noChangeArrowheads="1"/>
              </p:cNvSpPr>
              <p:nvPr/>
            </p:nvSpPr>
            <p:spPr bwMode="auto">
              <a:xfrm>
                <a:off x="2956" y="1400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87" name="Oval 39"/>
              <p:cNvSpPr>
                <a:spLocks noChangeArrowheads="1"/>
              </p:cNvSpPr>
              <p:nvPr/>
            </p:nvSpPr>
            <p:spPr bwMode="auto">
              <a:xfrm>
                <a:off x="2956" y="1208"/>
                <a:ext cx="144" cy="144"/>
              </a:xfrm>
              <a:prstGeom prst="ellipse">
                <a:avLst/>
              </a:prstGeom>
              <a:solidFill>
                <a:srgbClr val="FFFF66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88" name="Oval 40"/>
              <p:cNvSpPr>
                <a:spLocks noChangeArrowheads="1"/>
              </p:cNvSpPr>
              <p:nvPr/>
            </p:nvSpPr>
            <p:spPr bwMode="auto">
              <a:xfrm>
                <a:off x="2956" y="1004"/>
                <a:ext cx="144" cy="144"/>
              </a:xfrm>
              <a:prstGeom prst="ellipse">
                <a:avLst/>
              </a:prstGeom>
              <a:solidFill>
                <a:srgbClr val="FF7C8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89" name="Oval 41"/>
              <p:cNvSpPr>
                <a:spLocks noChangeArrowheads="1"/>
              </p:cNvSpPr>
              <p:nvPr/>
            </p:nvSpPr>
            <p:spPr bwMode="auto">
              <a:xfrm>
                <a:off x="2956" y="1810"/>
                <a:ext cx="144" cy="144"/>
              </a:xfrm>
              <a:prstGeom prst="ellipse">
                <a:avLst/>
              </a:prstGeom>
              <a:solidFill>
                <a:srgbClr val="FF00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90" name="Freeform 42"/>
              <p:cNvSpPr>
                <a:spLocks/>
              </p:cNvSpPr>
              <p:nvPr/>
            </p:nvSpPr>
            <p:spPr bwMode="auto">
              <a:xfrm>
                <a:off x="3084" y="1306"/>
                <a:ext cx="164" cy="53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49" y="162"/>
                  </a:cxn>
                  <a:cxn ang="0">
                    <a:pos x="98" y="437"/>
                  </a:cxn>
                  <a:cxn ang="0">
                    <a:pos x="26" y="519"/>
                  </a:cxn>
                  <a:cxn ang="0">
                    <a:pos x="0" y="538"/>
                  </a:cxn>
                </a:cxnLst>
                <a:rect l="0" t="0" r="r" b="b"/>
                <a:pathLst>
                  <a:path w="164" h="538">
                    <a:moveTo>
                      <a:pt x="10" y="0"/>
                    </a:moveTo>
                    <a:cubicBezTo>
                      <a:pt x="84" y="46"/>
                      <a:pt x="122" y="101"/>
                      <a:pt x="149" y="162"/>
                    </a:cubicBezTo>
                    <a:cubicBezTo>
                      <a:pt x="164" y="259"/>
                      <a:pt x="159" y="347"/>
                      <a:pt x="98" y="437"/>
                    </a:cubicBezTo>
                    <a:cubicBezTo>
                      <a:pt x="82" y="489"/>
                      <a:pt x="13" y="515"/>
                      <a:pt x="26" y="519"/>
                    </a:cubicBezTo>
                    <a:lnTo>
                      <a:pt x="0" y="538"/>
                    </a:lnTo>
                  </a:path>
                </a:pathLst>
              </a:custGeom>
              <a:noFill/>
              <a:ln w="31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91" name="Freeform 43"/>
              <p:cNvSpPr>
                <a:spLocks/>
              </p:cNvSpPr>
              <p:nvPr/>
            </p:nvSpPr>
            <p:spPr bwMode="auto">
              <a:xfrm>
                <a:off x="2900" y="1132"/>
                <a:ext cx="90" cy="302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16" y="102"/>
                  </a:cxn>
                  <a:cxn ang="0">
                    <a:pos x="18" y="242"/>
                  </a:cxn>
                  <a:cxn ang="0">
                    <a:pos x="68" y="302"/>
                  </a:cxn>
                </a:cxnLst>
                <a:rect l="0" t="0" r="r" b="b"/>
                <a:pathLst>
                  <a:path w="90" h="302">
                    <a:moveTo>
                      <a:pt x="90" y="0"/>
                    </a:moveTo>
                    <a:cubicBezTo>
                      <a:pt x="33" y="33"/>
                      <a:pt x="33" y="41"/>
                      <a:pt x="16" y="102"/>
                    </a:cubicBezTo>
                    <a:cubicBezTo>
                      <a:pt x="12" y="141"/>
                      <a:pt x="0" y="203"/>
                      <a:pt x="18" y="242"/>
                    </a:cubicBezTo>
                    <a:cubicBezTo>
                      <a:pt x="24" y="256"/>
                      <a:pt x="69" y="302"/>
                      <a:pt x="68" y="302"/>
                    </a:cubicBezTo>
                  </a:path>
                </a:pathLst>
              </a:custGeom>
              <a:noFill/>
              <a:ln w="31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92" name="Freeform 44"/>
              <p:cNvSpPr>
                <a:spLocks/>
              </p:cNvSpPr>
              <p:nvPr/>
            </p:nvSpPr>
            <p:spPr bwMode="auto">
              <a:xfrm>
                <a:off x="2816" y="1116"/>
                <a:ext cx="156" cy="548"/>
              </a:xfrm>
              <a:custGeom>
                <a:avLst/>
                <a:gdLst/>
                <a:ahLst/>
                <a:cxnLst>
                  <a:cxn ang="0">
                    <a:pos x="194" y="0"/>
                  </a:cxn>
                  <a:cxn ang="0">
                    <a:pos x="0" y="290"/>
                  </a:cxn>
                  <a:cxn ang="0">
                    <a:pos x="128" y="490"/>
                  </a:cxn>
                  <a:cxn ang="0">
                    <a:pos x="164" y="534"/>
                  </a:cxn>
                  <a:cxn ang="0">
                    <a:pos x="190" y="548"/>
                  </a:cxn>
                </a:cxnLst>
                <a:rect l="0" t="0" r="r" b="b"/>
                <a:pathLst>
                  <a:path w="194" h="548">
                    <a:moveTo>
                      <a:pt x="194" y="0"/>
                    </a:moveTo>
                    <a:cubicBezTo>
                      <a:pt x="64" y="93"/>
                      <a:pt x="36" y="134"/>
                      <a:pt x="0" y="290"/>
                    </a:cubicBezTo>
                    <a:cubicBezTo>
                      <a:pt x="37" y="364"/>
                      <a:pt x="79" y="425"/>
                      <a:pt x="128" y="490"/>
                    </a:cubicBezTo>
                    <a:cubicBezTo>
                      <a:pt x="154" y="525"/>
                      <a:pt x="127" y="505"/>
                      <a:pt x="164" y="534"/>
                    </a:cubicBezTo>
                    <a:cubicBezTo>
                      <a:pt x="167" y="536"/>
                      <a:pt x="191" y="548"/>
                      <a:pt x="190" y="548"/>
                    </a:cubicBezTo>
                  </a:path>
                </a:pathLst>
              </a:custGeom>
              <a:noFill/>
              <a:ln w="31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93" name="Freeform 45"/>
              <p:cNvSpPr>
                <a:spLocks/>
              </p:cNvSpPr>
              <p:nvPr/>
            </p:nvSpPr>
            <p:spPr bwMode="auto">
              <a:xfrm>
                <a:off x="3058" y="1496"/>
                <a:ext cx="90" cy="318"/>
              </a:xfrm>
              <a:custGeom>
                <a:avLst/>
                <a:gdLst/>
                <a:ahLst/>
                <a:cxnLst>
                  <a:cxn ang="0">
                    <a:pos x="38" y="0"/>
                  </a:cxn>
                  <a:cxn ang="0">
                    <a:pos x="86" y="54"/>
                  </a:cxn>
                  <a:cxn ang="0">
                    <a:pos x="89" y="101"/>
                  </a:cxn>
                  <a:cxn ang="0">
                    <a:pos x="90" y="169"/>
                  </a:cxn>
                  <a:cxn ang="0">
                    <a:pos x="51" y="254"/>
                  </a:cxn>
                  <a:cxn ang="0">
                    <a:pos x="15" y="302"/>
                  </a:cxn>
                  <a:cxn ang="0">
                    <a:pos x="0" y="318"/>
                  </a:cxn>
                </a:cxnLst>
                <a:rect l="0" t="0" r="r" b="b"/>
                <a:pathLst>
                  <a:path w="90" h="318">
                    <a:moveTo>
                      <a:pt x="38" y="0"/>
                    </a:moveTo>
                    <a:cubicBezTo>
                      <a:pt x="61" y="14"/>
                      <a:pt x="79" y="22"/>
                      <a:pt x="86" y="54"/>
                    </a:cubicBezTo>
                    <a:cubicBezTo>
                      <a:pt x="86" y="69"/>
                      <a:pt x="88" y="86"/>
                      <a:pt x="89" y="101"/>
                    </a:cubicBezTo>
                    <a:cubicBezTo>
                      <a:pt x="89" y="109"/>
                      <a:pt x="90" y="169"/>
                      <a:pt x="90" y="169"/>
                    </a:cubicBezTo>
                    <a:cubicBezTo>
                      <a:pt x="85" y="212"/>
                      <a:pt x="73" y="218"/>
                      <a:pt x="51" y="254"/>
                    </a:cubicBezTo>
                    <a:cubicBezTo>
                      <a:pt x="40" y="271"/>
                      <a:pt x="27" y="286"/>
                      <a:pt x="15" y="302"/>
                    </a:cubicBezTo>
                    <a:cubicBezTo>
                      <a:pt x="11" y="308"/>
                      <a:pt x="0" y="318"/>
                      <a:pt x="0" y="318"/>
                    </a:cubicBezTo>
                  </a:path>
                </a:pathLst>
              </a:custGeom>
              <a:noFill/>
              <a:ln w="31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73294" name="Line 46"/>
            <p:cNvSpPr>
              <a:spLocks noChangeShapeType="1"/>
            </p:cNvSpPr>
            <p:nvPr/>
          </p:nvSpPr>
          <p:spPr bwMode="auto">
            <a:xfrm flipV="1">
              <a:off x="2880" y="1248"/>
              <a:ext cx="33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3295" name="Text Box 47"/>
            <p:cNvSpPr txBox="1">
              <a:spLocks noChangeArrowheads="1"/>
            </p:cNvSpPr>
            <p:nvPr/>
          </p:nvSpPr>
          <p:spPr bwMode="auto">
            <a:xfrm>
              <a:off x="2832" y="1751"/>
              <a:ext cx="1536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 i="1">
                  <a:latin typeface="Verdana" charset="0"/>
                  <a:ea typeface="굴림" charset="-127"/>
                  <a:cs typeface="굴림" charset="-127"/>
                </a:rPr>
                <a:t>Schedule operations</a:t>
              </a:r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6477000" y="914400"/>
            <a:ext cx="2362200" cy="1612900"/>
            <a:chOff x="4080" y="576"/>
            <a:chExt cx="1488" cy="1016"/>
          </a:xfrm>
        </p:grpSpPr>
        <p:grpSp>
          <p:nvGrpSpPr>
            <p:cNvPr id="9" name="Group 49"/>
            <p:cNvGrpSpPr>
              <a:grpSpLocks/>
            </p:cNvGrpSpPr>
            <p:nvPr/>
          </p:nvGrpSpPr>
          <p:grpSpPr bwMode="auto">
            <a:xfrm>
              <a:off x="4656" y="1056"/>
              <a:ext cx="522" cy="536"/>
              <a:chOff x="4198" y="1182"/>
              <a:chExt cx="522" cy="536"/>
            </a:xfrm>
          </p:grpSpPr>
          <p:sp>
            <p:nvSpPr>
              <p:cNvPr id="1973298" name="Rectangle 50"/>
              <p:cNvSpPr>
                <a:spLocks noChangeArrowheads="1"/>
              </p:cNvSpPr>
              <p:nvPr/>
            </p:nvSpPr>
            <p:spPr bwMode="auto">
              <a:xfrm>
                <a:off x="4198" y="1182"/>
                <a:ext cx="522" cy="108"/>
              </a:xfrm>
              <a:prstGeom prst="rect">
                <a:avLst/>
              </a:prstGeom>
              <a:solidFill>
                <a:srgbClr val="FF7C8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299" name="Rectangle 51"/>
              <p:cNvSpPr>
                <a:spLocks noChangeArrowheads="1"/>
              </p:cNvSpPr>
              <p:nvPr/>
            </p:nvSpPr>
            <p:spPr bwMode="auto">
              <a:xfrm>
                <a:off x="4198" y="1290"/>
                <a:ext cx="522" cy="110"/>
              </a:xfrm>
              <a:prstGeom prst="rect">
                <a:avLst/>
              </a:prstGeom>
              <a:solidFill>
                <a:srgbClr val="FFFF66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00" name="Rectangle 52"/>
              <p:cNvSpPr>
                <a:spLocks noChangeArrowheads="1"/>
              </p:cNvSpPr>
              <p:nvPr/>
            </p:nvSpPr>
            <p:spPr bwMode="auto">
              <a:xfrm>
                <a:off x="4198" y="1400"/>
                <a:ext cx="522" cy="108"/>
              </a:xfrm>
              <a:prstGeom prst="rect">
                <a:avLst/>
              </a:prstGeom>
              <a:solidFill>
                <a:schemeClr val="accent2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01" name="Rectangle 53"/>
              <p:cNvSpPr>
                <a:spLocks noChangeArrowheads="1"/>
              </p:cNvSpPr>
              <p:nvPr/>
            </p:nvSpPr>
            <p:spPr bwMode="auto">
              <a:xfrm>
                <a:off x="4198" y="1508"/>
                <a:ext cx="522" cy="108"/>
              </a:xfrm>
              <a:prstGeom prst="rect">
                <a:avLst/>
              </a:prstGeom>
              <a:solidFill>
                <a:schemeClr val="accent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02" name="Rectangle 54"/>
              <p:cNvSpPr>
                <a:spLocks noChangeArrowheads="1"/>
              </p:cNvSpPr>
              <p:nvPr/>
            </p:nvSpPr>
            <p:spPr bwMode="auto">
              <a:xfrm>
                <a:off x="4198" y="1616"/>
                <a:ext cx="522" cy="102"/>
              </a:xfrm>
              <a:prstGeom prst="rect">
                <a:avLst/>
              </a:prstGeom>
              <a:solidFill>
                <a:srgbClr val="FF00FF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73303" name="Line 55"/>
            <p:cNvSpPr>
              <a:spLocks noChangeShapeType="1"/>
            </p:cNvSpPr>
            <p:nvPr/>
          </p:nvSpPr>
          <p:spPr bwMode="auto">
            <a:xfrm flipV="1">
              <a:off x="4080" y="1296"/>
              <a:ext cx="48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3304" name="Text Box 56"/>
            <p:cNvSpPr txBox="1">
              <a:spLocks noChangeArrowheads="1"/>
            </p:cNvSpPr>
            <p:nvPr/>
          </p:nvSpPr>
          <p:spPr bwMode="auto">
            <a:xfrm>
              <a:off x="4272" y="576"/>
              <a:ext cx="1296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 i="1">
                  <a:latin typeface="Verdana" charset="0"/>
                  <a:ea typeface="굴림" charset="-127"/>
                  <a:cs typeface="굴림" charset="-127"/>
                </a:rPr>
                <a:t>Sequential machine code</a:t>
              </a:r>
            </a:p>
          </p:txBody>
        </p:sp>
      </p:grpSp>
      <p:grpSp>
        <p:nvGrpSpPr>
          <p:cNvPr id="10" name="Group 57"/>
          <p:cNvGrpSpPr>
            <a:grpSpLocks/>
          </p:cNvGrpSpPr>
          <p:nvPr/>
        </p:nvGrpSpPr>
        <p:grpSpPr bwMode="auto">
          <a:xfrm>
            <a:off x="4191000" y="4495800"/>
            <a:ext cx="2763838" cy="1963738"/>
            <a:chOff x="2640" y="2832"/>
            <a:chExt cx="1741" cy="1237"/>
          </a:xfrm>
        </p:grpSpPr>
        <p:grpSp>
          <p:nvGrpSpPr>
            <p:cNvPr id="11" name="Group 58"/>
            <p:cNvGrpSpPr>
              <a:grpSpLocks/>
            </p:cNvGrpSpPr>
            <p:nvPr/>
          </p:nvGrpSpPr>
          <p:grpSpPr bwMode="auto">
            <a:xfrm>
              <a:off x="3027" y="2832"/>
              <a:ext cx="1242" cy="582"/>
              <a:chOff x="2928" y="2928"/>
              <a:chExt cx="1242" cy="582"/>
            </a:xfrm>
          </p:grpSpPr>
          <p:sp>
            <p:nvSpPr>
              <p:cNvPr id="1973307" name="Rectangle 59"/>
              <p:cNvSpPr>
                <a:spLocks noChangeArrowheads="1"/>
              </p:cNvSpPr>
              <p:nvPr/>
            </p:nvSpPr>
            <p:spPr bwMode="auto">
              <a:xfrm>
                <a:off x="2928" y="2928"/>
                <a:ext cx="522" cy="108"/>
              </a:xfrm>
              <a:prstGeom prst="rect">
                <a:avLst/>
              </a:prstGeom>
              <a:solidFill>
                <a:srgbClr val="FF7C8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08" name="Rectangle 60"/>
              <p:cNvSpPr>
                <a:spLocks noChangeArrowheads="1"/>
              </p:cNvSpPr>
              <p:nvPr/>
            </p:nvSpPr>
            <p:spPr bwMode="auto">
              <a:xfrm>
                <a:off x="3648" y="2928"/>
                <a:ext cx="522" cy="110"/>
              </a:xfrm>
              <a:prstGeom prst="rect">
                <a:avLst/>
              </a:prstGeom>
              <a:solidFill>
                <a:srgbClr val="FFFF66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09" name="Rectangle 61"/>
              <p:cNvSpPr>
                <a:spLocks noChangeArrowheads="1"/>
              </p:cNvSpPr>
              <p:nvPr/>
            </p:nvSpPr>
            <p:spPr bwMode="auto">
              <a:xfrm>
                <a:off x="2928" y="3168"/>
                <a:ext cx="522" cy="108"/>
              </a:xfrm>
              <a:prstGeom prst="rect">
                <a:avLst/>
              </a:prstGeom>
              <a:solidFill>
                <a:schemeClr val="accent2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10" name="Rectangle 62"/>
              <p:cNvSpPr>
                <a:spLocks noChangeArrowheads="1"/>
              </p:cNvSpPr>
              <p:nvPr/>
            </p:nvSpPr>
            <p:spPr bwMode="auto">
              <a:xfrm>
                <a:off x="3648" y="3168"/>
                <a:ext cx="522" cy="108"/>
              </a:xfrm>
              <a:prstGeom prst="rect">
                <a:avLst/>
              </a:prstGeom>
              <a:solidFill>
                <a:schemeClr val="accent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11" name="Rectangle 63"/>
              <p:cNvSpPr>
                <a:spLocks noChangeArrowheads="1"/>
              </p:cNvSpPr>
              <p:nvPr/>
            </p:nvSpPr>
            <p:spPr bwMode="auto">
              <a:xfrm>
                <a:off x="2928" y="3408"/>
                <a:ext cx="522" cy="102"/>
              </a:xfrm>
              <a:prstGeom prst="rect">
                <a:avLst/>
              </a:prstGeom>
              <a:solidFill>
                <a:srgbClr val="FF00FF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12" name="Line 64"/>
              <p:cNvSpPr>
                <a:spLocks noChangeShapeType="1"/>
              </p:cNvSpPr>
              <p:nvPr/>
            </p:nvSpPr>
            <p:spPr bwMode="auto">
              <a:xfrm>
                <a:off x="3216" y="3024"/>
                <a:ext cx="0" cy="14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13" name="Line 65"/>
              <p:cNvSpPr>
                <a:spLocks noChangeShapeType="1"/>
              </p:cNvSpPr>
              <p:nvPr/>
            </p:nvSpPr>
            <p:spPr bwMode="auto">
              <a:xfrm>
                <a:off x="3216" y="3036"/>
                <a:ext cx="624" cy="13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14" name="Line 66"/>
              <p:cNvSpPr>
                <a:spLocks noChangeShapeType="1"/>
              </p:cNvSpPr>
              <p:nvPr/>
            </p:nvSpPr>
            <p:spPr bwMode="auto">
              <a:xfrm flipH="1">
                <a:off x="3408" y="3038"/>
                <a:ext cx="302" cy="37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3315" name="Line 67"/>
              <p:cNvSpPr>
                <a:spLocks noChangeShapeType="1"/>
              </p:cNvSpPr>
              <p:nvPr/>
            </p:nvSpPr>
            <p:spPr bwMode="auto">
              <a:xfrm>
                <a:off x="3216" y="3276"/>
                <a:ext cx="0" cy="13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73316" name="Text Box 68"/>
            <p:cNvSpPr txBox="1">
              <a:spLocks noChangeArrowheads="1"/>
            </p:cNvSpPr>
            <p:nvPr/>
          </p:nvSpPr>
          <p:spPr bwMode="auto">
            <a:xfrm>
              <a:off x="2893" y="3627"/>
              <a:ext cx="1488" cy="44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altLang="ko-KR" sz="2000" i="1">
                  <a:latin typeface="Verdana" charset="0"/>
                  <a:ea typeface="굴림" charset="-127"/>
                  <a:cs typeface="굴림" charset="-127"/>
                </a:rPr>
                <a:t>Schedule execution</a:t>
              </a:r>
            </a:p>
          </p:txBody>
        </p:sp>
        <p:sp>
          <p:nvSpPr>
            <p:cNvPr id="1973317" name="Line 69"/>
            <p:cNvSpPr>
              <a:spLocks noChangeShapeType="1"/>
            </p:cNvSpPr>
            <p:nvPr/>
          </p:nvSpPr>
          <p:spPr bwMode="auto">
            <a:xfrm flipV="1">
              <a:off x="2640" y="3216"/>
              <a:ext cx="33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E898D-3F0B-4440-BA8F-5C18067E12FA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7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VLIW: Very Long Instruction Word</a:t>
            </a:r>
          </a:p>
        </p:txBody>
      </p:sp>
      <p:sp>
        <p:nvSpPr>
          <p:cNvPr id="197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76688"/>
            <a:ext cx="8458200" cy="2409825"/>
          </a:xfrm>
          <a:noFill/>
          <a:ln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800">
                <a:ea typeface="굴림" charset="-127"/>
                <a:cs typeface="굴림" charset="-127"/>
              </a:rPr>
              <a:t>Multiple operations packed into one instruction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800">
                <a:ea typeface="굴림" charset="-127"/>
                <a:cs typeface="굴림" charset="-127"/>
              </a:rPr>
              <a:t>Each operation slot is for a fixed function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800">
                <a:ea typeface="굴림" charset="-127"/>
                <a:cs typeface="굴림" charset="-127"/>
              </a:rPr>
              <a:t>Constant operation latencies are specified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800">
                <a:ea typeface="굴림" charset="-127"/>
                <a:cs typeface="굴림" charset="-127"/>
              </a:rPr>
              <a:t>Architecture requires guarantee of: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000">
                <a:ea typeface="굴림" charset="-127"/>
                <a:cs typeface="굴림" charset="-127"/>
              </a:rPr>
              <a:t>Parallelism within an instruction =&gt; no cross-operation RAW check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000">
                <a:ea typeface="굴림" charset="-127"/>
                <a:cs typeface="굴림" charset="-127"/>
              </a:rPr>
              <a:t>No data use before data ready =&gt; no data interlocks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105400" y="1828800"/>
            <a:ext cx="381000" cy="1143000"/>
            <a:chOff x="2928" y="1488"/>
            <a:chExt cx="240" cy="720"/>
          </a:xfrm>
        </p:grpSpPr>
        <p:sp>
          <p:nvSpPr>
            <p:cNvPr id="1975301" name="Rectangle 5"/>
            <p:cNvSpPr>
              <a:spLocks noChangeArrowheads="1"/>
            </p:cNvSpPr>
            <p:nvPr/>
          </p:nvSpPr>
          <p:spPr bwMode="auto">
            <a:xfrm rot="5400000">
              <a:off x="2928" y="148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02" name="Rectangle 6"/>
            <p:cNvSpPr>
              <a:spLocks noChangeArrowheads="1"/>
            </p:cNvSpPr>
            <p:nvPr/>
          </p:nvSpPr>
          <p:spPr bwMode="auto">
            <a:xfrm rot="5400000">
              <a:off x="2928" y="172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03" name="Rectangle 7"/>
            <p:cNvSpPr>
              <a:spLocks noChangeArrowheads="1"/>
            </p:cNvSpPr>
            <p:nvPr/>
          </p:nvSpPr>
          <p:spPr bwMode="auto">
            <a:xfrm rot="5400000">
              <a:off x="2928" y="196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810000" y="1828800"/>
            <a:ext cx="381000" cy="1143000"/>
            <a:chOff x="2688" y="1488"/>
            <a:chExt cx="240" cy="720"/>
          </a:xfrm>
        </p:grpSpPr>
        <p:sp>
          <p:nvSpPr>
            <p:cNvPr id="1975305" name="Rectangle 9"/>
            <p:cNvSpPr>
              <a:spLocks noChangeArrowheads="1"/>
            </p:cNvSpPr>
            <p:nvPr/>
          </p:nvSpPr>
          <p:spPr bwMode="auto">
            <a:xfrm rot="5400000">
              <a:off x="2688" y="148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06" name="Rectangle 10"/>
            <p:cNvSpPr>
              <a:spLocks noChangeArrowheads="1"/>
            </p:cNvSpPr>
            <p:nvPr/>
          </p:nvSpPr>
          <p:spPr bwMode="auto">
            <a:xfrm rot="5400000">
              <a:off x="2688" y="172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07" name="Rectangle 11"/>
            <p:cNvSpPr>
              <a:spLocks noChangeArrowheads="1"/>
            </p:cNvSpPr>
            <p:nvPr/>
          </p:nvSpPr>
          <p:spPr bwMode="auto">
            <a:xfrm rot="5400000">
              <a:off x="2688" y="196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75308" name="Rectangle 12"/>
          <p:cNvSpPr>
            <a:spLocks noChangeArrowheads="1"/>
          </p:cNvSpPr>
          <p:nvPr/>
        </p:nvSpPr>
        <p:spPr bwMode="auto">
          <a:xfrm rot="5400000">
            <a:off x="2438400" y="1828800"/>
            <a:ext cx="381000" cy="381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5309" name="Rectangle 13"/>
          <p:cNvSpPr>
            <a:spLocks noChangeArrowheads="1"/>
          </p:cNvSpPr>
          <p:nvPr/>
        </p:nvSpPr>
        <p:spPr bwMode="auto">
          <a:xfrm rot="5400000">
            <a:off x="1295400" y="1828800"/>
            <a:ext cx="381000" cy="381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696200" y="1752600"/>
            <a:ext cx="381000" cy="1524000"/>
            <a:chOff x="3792" y="1488"/>
            <a:chExt cx="240" cy="960"/>
          </a:xfrm>
        </p:grpSpPr>
        <p:sp>
          <p:nvSpPr>
            <p:cNvPr id="1975311" name="Rectangle 15"/>
            <p:cNvSpPr>
              <a:spLocks noChangeArrowheads="1"/>
            </p:cNvSpPr>
            <p:nvPr/>
          </p:nvSpPr>
          <p:spPr bwMode="auto">
            <a:xfrm rot="5400000">
              <a:off x="3792" y="148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12" name="Rectangle 16"/>
            <p:cNvSpPr>
              <a:spLocks noChangeArrowheads="1"/>
            </p:cNvSpPr>
            <p:nvPr/>
          </p:nvSpPr>
          <p:spPr bwMode="auto">
            <a:xfrm rot="5400000">
              <a:off x="3792" y="172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13" name="Rectangle 17"/>
            <p:cNvSpPr>
              <a:spLocks noChangeArrowheads="1"/>
            </p:cNvSpPr>
            <p:nvPr/>
          </p:nvSpPr>
          <p:spPr bwMode="auto">
            <a:xfrm rot="5400000">
              <a:off x="3792" y="196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14" name="Rectangle 18"/>
            <p:cNvSpPr>
              <a:spLocks noChangeArrowheads="1"/>
            </p:cNvSpPr>
            <p:nvPr/>
          </p:nvSpPr>
          <p:spPr bwMode="auto">
            <a:xfrm rot="5400000">
              <a:off x="3792" y="220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6553200" y="1828800"/>
            <a:ext cx="381000" cy="1524000"/>
            <a:chOff x="3552" y="1488"/>
            <a:chExt cx="240" cy="960"/>
          </a:xfrm>
        </p:grpSpPr>
        <p:sp>
          <p:nvSpPr>
            <p:cNvPr id="1975316" name="Rectangle 20"/>
            <p:cNvSpPr>
              <a:spLocks noChangeArrowheads="1"/>
            </p:cNvSpPr>
            <p:nvPr/>
          </p:nvSpPr>
          <p:spPr bwMode="auto">
            <a:xfrm rot="5400000">
              <a:off x="3552" y="148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17" name="Rectangle 21"/>
            <p:cNvSpPr>
              <a:spLocks noChangeArrowheads="1"/>
            </p:cNvSpPr>
            <p:nvPr/>
          </p:nvSpPr>
          <p:spPr bwMode="auto">
            <a:xfrm rot="5400000">
              <a:off x="3552" y="172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18" name="Rectangle 22"/>
            <p:cNvSpPr>
              <a:spLocks noChangeArrowheads="1"/>
            </p:cNvSpPr>
            <p:nvPr/>
          </p:nvSpPr>
          <p:spPr bwMode="auto">
            <a:xfrm rot="5400000">
              <a:off x="3552" y="196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975319" name="Rectangle 23"/>
            <p:cNvSpPr>
              <a:spLocks noChangeArrowheads="1"/>
            </p:cNvSpPr>
            <p:nvPr/>
          </p:nvSpPr>
          <p:spPr bwMode="auto">
            <a:xfrm rot="5400000">
              <a:off x="3552" y="2208"/>
              <a:ext cx="240" cy="24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1975320" name="Text Box 24"/>
          <p:cNvSpPr txBox="1">
            <a:spLocks noChangeArrowheads="1"/>
          </p:cNvSpPr>
          <p:nvPr/>
        </p:nvSpPr>
        <p:spPr bwMode="auto">
          <a:xfrm>
            <a:off x="822325" y="2338388"/>
            <a:ext cx="2551113" cy="5318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ko-KR" sz="18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Two Integer Units,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ko-KR" sz="18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Single Cycle Latency</a:t>
            </a:r>
          </a:p>
        </p:txBody>
      </p:sp>
      <p:sp>
        <p:nvSpPr>
          <p:cNvPr id="1975321" name="Text Box 25"/>
          <p:cNvSpPr txBox="1">
            <a:spLocks noChangeArrowheads="1"/>
          </p:cNvSpPr>
          <p:nvPr/>
        </p:nvSpPr>
        <p:spPr bwMode="auto">
          <a:xfrm>
            <a:off x="3146425" y="3100388"/>
            <a:ext cx="2746375" cy="5318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ko-KR" sz="18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Two Load/Store Units,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ko-KR" sz="18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Three Cycle Latency</a:t>
            </a:r>
          </a:p>
        </p:txBody>
      </p:sp>
      <p:sp>
        <p:nvSpPr>
          <p:cNvPr id="1975322" name="Text Box 26"/>
          <p:cNvSpPr txBox="1">
            <a:spLocks noChangeArrowheads="1"/>
          </p:cNvSpPr>
          <p:nvPr/>
        </p:nvSpPr>
        <p:spPr bwMode="auto">
          <a:xfrm>
            <a:off x="5902325" y="3398838"/>
            <a:ext cx="3065463" cy="5318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ko-KR" sz="18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Two Floating-Point Units,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ko-KR" sz="1800" i="1">
                <a:solidFill>
                  <a:srgbClr val="660066"/>
                </a:solidFill>
                <a:latin typeface="Verdana" charset="0"/>
                <a:ea typeface="굴림" charset="-127"/>
                <a:cs typeface="굴림" charset="-127"/>
              </a:rPr>
              <a:t>Four Cycle Latency</a:t>
            </a:r>
          </a:p>
        </p:txBody>
      </p:sp>
      <p:sp>
        <p:nvSpPr>
          <p:cNvPr id="1975323" name="Line 27"/>
          <p:cNvSpPr>
            <a:spLocks noChangeShapeType="1"/>
          </p:cNvSpPr>
          <p:nvPr/>
        </p:nvSpPr>
        <p:spPr bwMode="auto">
          <a:xfrm>
            <a:off x="1447800" y="1447800"/>
            <a:ext cx="0" cy="304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5324" name="Line 28"/>
          <p:cNvSpPr>
            <a:spLocks noChangeShapeType="1"/>
          </p:cNvSpPr>
          <p:nvPr/>
        </p:nvSpPr>
        <p:spPr bwMode="auto">
          <a:xfrm>
            <a:off x="2667000" y="1447800"/>
            <a:ext cx="0" cy="304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5325" name="Line 29"/>
          <p:cNvSpPr>
            <a:spLocks noChangeShapeType="1"/>
          </p:cNvSpPr>
          <p:nvPr/>
        </p:nvSpPr>
        <p:spPr bwMode="auto">
          <a:xfrm>
            <a:off x="3962400" y="1447800"/>
            <a:ext cx="0" cy="304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5326" name="Line 30"/>
          <p:cNvSpPr>
            <a:spLocks noChangeShapeType="1"/>
          </p:cNvSpPr>
          <p:nvPr/>
        </p:nvSpPr>
        <p:spPr bwMode="auto">
          <a:xfrm>
            <a:off x="5334000" y="1447800"/>
            <a:ext cx="0" cy="304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5327" name="Line 31"/>
          <p:cNvSpPr>
            <a:spLocks noChangeShapeType="1"/>
          </p:cNvSpPr>
          <p:nvPr/>
        </p:nvSpPr>
        <p:spPr bwMode="auto">
          <a:xfrm>
            <a:off x="6781800" y="1447800"/>
            <a:ext cx="0" cy="3048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5328" name="Line 32"/>
          <p:cNvSpPr>
            <a:spLocks noChangeShapeType="1"/>
          </p:cNvSpPr>
          <p:nvPr/>
        </p:nvSpPr>
        <p:spPr bwMode="auto">
          <a:xfrm>
            <a:off x="7924800" y="1447800"/>
            <a:ext cx="0" cy="228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838200" y="1101725"/>
            <a:ext cx="7620000" cy="365125"/>
            <a:chOff x="528" y="982"/>
            <a:chExt cx="4800" cy="230"/>
          </a:xfrm>
        </p:grpSpPr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1248" y="982"/>
              <a:ext cx="4080" cy="230"/>
              <a:chOff x="1248" y="982"/>
              <a:chExt cx="4080" cy="230"/>
            </a:xfrm>
          </p:grpSpPr>
          <p:sp>
            <p:nvSpPr>
              <p:cNvPr id="1975331" name="Rectangle 35"/>
              <p:cNvSpPr>
                <a:spLocks noChangeArrowheads="1"/>
              </p:cNvSpPr>
              <p:nvPr/>
            </p:nvSpPr>
            <p:spPr bwMode="auto">
              <a:xfrm>
                <a:off x="1248" y="982"/>
                <a:ext cx="720" cy="2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>
                    <a:solidFill>
                      <a:srgbClr val="660066"/>
                    </a:solidFill>
                    <a:latin typeface="Verdana" charset="0"/>
                    <a:ea typeface="굴림" charset="-127"/>
                    <a:cs typeface="굴림" charset="-127"/>
                  </a:rPr>
                  <a:t>Int Op 2</a:t>
                </a:r>
              </a:p>
            </p:txBody>
          </p:sp>
          <p:sp>
            <p:nvSpPr>
              <p:cNvPr id="1975332" name="Rectangle 36"/>
              <p:cNvSpPr>
                <a:spLocks noChangeArrowheads="1"/>
              </p:cNvSpPr>
              <p:nvPr/>
            </p:nvSpPr>
            <p:spPr bwMode="auto">
              <a:xfrm>
                <a:off x="1968" y="982"/>
                <a:ext cx="912" cy="2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>
                    <a:solidFill>
                      <a:srgbClr val="660066"/>
                    </a:solidFill>
                    <a:latin typeface="Verdana" charset="0"/>
                    <a:ea typeface="굴림" charset="-127"/>
                    <a:cs typeface="굴림" charset="-127"/>
                  </a:rPr>
                  <a:t>Mem Op 1</a:t>
                </a:r>
              </a:p>
            </p:txBody>
          </p:sp>
          <p:sp>
            <p:nvSpPr>
              <p:cNvPr id="1975333" name="Rectangle 37"/>
              <p:cNvSpPr>
                <a:spLocks noChangeArrowheads="1"/>
              </p:cNvSpPr>
              <p:nvPr/>
            </p:nvSpPr>
            <p:spPr bwMode="auto">
              <a:xfrm>
                <a:off x="2880" y="982"/>
                <a:ext cx="912" cy="2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>
                    <a:solidFill>
                      <a:srgbClr val="660066"/>
                    </a:solidFill>
                    <a:latin typeface="Verdana" charset="0"/>
                    <a:ea typeface="굴림" charset="-127"/>
                    <a:cs typeface="굴림" charset="-127"/>
                  </a:rPr>
                  <a:t>Mem Op 2</a:t>
                </a:r>
              </a:p>
            </p:txBody>
          </p:sp>
          <p:sp>
            <p:nvSpPr>
              <p:cNvPr id="1975334" name="Rectangle 38"/>
              <p:cNvSpPr>
                <a:spLocks noChangeArrowheads="1"/>
              </p:cNvSpPr>
              <p:nvPr/>
            </p:nvSpPr>
            <p:spPr bwMode="auto">
              <a:xfrm>
                <a:off x="3792" y="982"/>
                <a:ext cx="768" cy="2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>
                    <a:solidFill>
                      <a:srgbClr val="660066"/>
                    </a:solidFill>
                    <a:latin typeface="Verdana" charset="0"/>
                    <a:ea typeface="굴림" charset="-127"/>
                    <a:cs typeface="굴림" charset="-127"/>
                  </a:rPr>
                  <a:t>FP Op 1</a:t>
                </a:r>
              </a:p>
            </p:txBody>
          </p:sp>
          <p:sp>
            <p:nvSpPr>
              <p:cNvPr id="1975335" name="Rectangle 39"/>
              <p:cNvSpPr>
                <a:spLocks noChangeArrowheads="1"/>
              </p:cNvSpPr>
              <p:nvPr/>
            </p:nvSpPr>
            <p:spPr bwMode="auto">
              <a:xfrm>
                <a:off x="4560" y="982"/>
                <a:ext cx="768" cy="23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ko-KR">
                    <a:solidFill>
                      <a:srgbClr val="660066"/>
                    </a:solidFill>
                    <a:latin typeface="Verdana" charset="0"/>
                    <a:ea typeface="굴림" charset="-127"/>
                    <a:cs typeface="굴림" charset="-127"/>
                  </a:rPr>
                  <a:t>FP Op 2</a:t>
                </a:r>
              </a:p>
            </p:txBody>
          </p:sp>
        </p:grpSp>
        <p:sp>
          <p:nvSpPr>
            <p:cNvPr id="1975336" name="Rectangle 40"/>
            <p:cNvSpPr>
              <a:spLocks noChangeArrowheads="1"/>
            </p:cNvSpPr>
            <p:nvPr/>
          </p:nvSpPr>
          <p:spPr bwMode="auto">
            <a:xfrm>
              <a:off x="528" y="982"/>
              <a:ext cx="720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r>
                <a:rPr lang="en-US" altLang="ko-KR">
                  <a:solidFill>
                    <a:srgbClr val="660066"/>
                  </a:solidFill>
                  <a:latin typeface="Verdana" charset="0"/>
                  <a:ea typeface="굴림" charset="-127"/>
                  <a:cs typeface="굴림" charset="-127"/>
                </a:rPr>
                <a:t>Int Op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VLIW Compiler Responsibilities</a:t>
            </a:r>
            <a:endParaRPr lang="en-US" altLang="ko-KR" dirty="0"/>
          </a:p>
        </p:txBody>
      </p:sp>
      <p:sp>
        <p:nvSpPr>
          <p:cNvPr id="197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3200" dirty="0" smtClean="0"/>
              <a:t>Schedules to maximize parallel execution</a:t>
            </a:r>
            <a:br>
              <a:rPr lang="en-US" altLang="ko-KR" sz="3200" dirty="0" smtClean="0"/>
            </a:br>
            <a:endParaRPr lang="en-US" altLang="ko-KR" sz="3200" dirty="0" smtClean="0"/>
          </a:p>
          <a:p>
            <a:r>
              <a:rPr lang="en-US" altLang="ko-KR" sz="3200" dirty="0" smtClean="0"/>
              <a:t>Guarantees intra-instruction parallelism</a:t>
            </a:r>
          </a:p>
          <a:p>
            <a:endParaRPr lang="en-US" altLang="ko-KR" sz="3200" dirty="0" smtClean="0"/>
          </a:p>
          <a:p>
            <a:r>
              <a:rPr lang="en-US" altLang="ko-KR" sz="3200" dirty="0" smtClean="0"/>
              <a:t>Schedules to avoid data hazards (no interlocks)</a:t>
            </a:r>
          </a:p>
          <a:p>
            <a:pPr lvl="1"/>
            <a:r>
              <a:rPr lang="en-US" altLang="ko-KR" sz="2400" dirty="0" smtClean="0"/>
              <a:t>Typically separates operations with explicit </a:t>
            </a:r>
            <a:r>
              <a:rPr lang="en-US" altLang="ko-KR" sz="2400" dirty="0" err="1" smtClean="0"/>
              <a:t>NOPs</a:t>
            </a:r>
            <a:endParaRPr lang="en-US" altLang="ko-KR" sz="2400" dirty="0" smtClean="0"/>
          </a:p>
          <a:p>
            <a:endParaRPr lang="ko-KR" alt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1752-D87C-D541-A657-1F8CC4A1895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8FD9-1049-304A-976E-05FBE5E22F96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7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162800" cy="1143000"/>
          </a:xfrm>
        </p:spPr>
        <p:txBody>
          <a:bodyPr/>
          <a:lstStyle/>
          <a:p>
            <a:r>
              <a:rPr lang="en-US" altLang="ko-KR" dirty="0">
                <a:ea typeface="굴림" charset="-127"/>
                <a:cs typeface="굴림" charset="-127"/>
              </a:rPr>
              <a:t>Early VLIW Machines</a:t>
            </a:r>
          </a:p>
        </p:txBody>
      </p:sp>
      <p:sp>
        <p:nvSpPr>
          <p:cNvPr id="197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89025"/>
            <a:ext cx="8305800" cy="4984750"/>
          </a:xfrm>
          <a:noFill/>
          <a:ln/>
        </p:spPr>
        <p:txBody>
          <a:bodyPr anchor="ctr">
            <a:spAutoFit/>
          </a:bodyPr>
          <a:lstStyle/>
          <a:p>
            <a:r>
              <a:rPr lang="en-US" altLang="ko-KR" sz="2800" dirty="0">
                <a:ea typeface="굴림" charset="-127"/>
                <a:cs typeface="굴림" charset="-127"/>
              </a:rPr>
              <a:t>FPS AP120B (1976)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scientific attached array processor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first commercial wide instruction machine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hand-coded vector math libraries using software pipelining and loop unrolling</a:t>
            </a:r>
          </a:p>
          <a:p>
            <a:r>
              <a:rPr lang="en-US" altLang="ko-KR" sz="2800" dirty="0" err="1">
                <a:ea typeface="굴림" charset="-127"/>
                <a:cs typeface="굴림" charset="-127"/>
              </a:rPr>
              <a:t>Multiflow</a:t>
            </a:r>
            <a:r>
              <a:rPr lang="en-US" altLang="ko-KR" sz="2800" dirty="0">
                <a:ea typeface="굴림" charset="-127"/>
                <a:cs typeface="굴림" charset="-127"/>
              </a:rPr>
              <a:t> Trace (1987)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commercialization of ideas from Fisher’s Yale group including “trace scheduling”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available in configurations with 7, 14, or 28 operations/instruction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28 operations packed into a 1024-bit instruction word</a:t>
            </a:r>
          </a:p>
          <a:p>
            <a:r>
              <a:rPr lang="en-US" altLang="ko-KR" sz="2800" dirty="0" err="1">
                <a:ea typeface="굴림" charset="-127"/>
                <a:cs typeface="굴림" charset="-127"/>
              </a:rPr>
              <a:t>Cydrome</a:t>
            </a:r>
            <a:r>
              <a:rPr lang="en-US" altLang="ko-KR" sz="2800" dirty="0">
                <a:ea typeface="굴림" charset="-127"/>
                <a:cs typeface="굴림" charset="-127"/>
              </a:rPr>
              <a:t> Cydra-5 (1987)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7 operations encoded in 256-bit instruction word</a:t>
            </a:r>
          </a:p>
          <a:p>
            <a:pPr lvl="1"/>
            <a:r>
              <a:rPr lang="en-US" altLang="ko-KR" sz="2000" dirty="0">
                <a:ea typeface="굴림" charset="-127"/>
                <a:cs typeface="굴림" charset="-127"/>
              </a:rPr>
              <a:t>rotating register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4772</TotalTime>
  <Pages>12</Pages>
  <Words>1563</Words>
  <Application>Microsoft Macintosh PowerPoint</Application>
  <PresentationFormat>Letter Paper (8.5x11 in)</PresentationFormat>
  <Paragraphs>357</Paragraphs>
  <Slides>20</Slides>
  <Notes>20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490/590 Computer Architecture  VLIW</vt:lpstr>
      <vt:lpstr>Last time…</vt:lpstr>
      <vt:lpstr>Slide 3</vt:lpstr>
      <vt:lpstr>Superscalar Control Logic Scaling</vt:lpstr>
      <vt:lpstr>Out-of-Order Control Complexity: MIPS R10000</vt:lpstr>
      <vt:lpstr>Sequential ISA Bottleneck</vt:lpstr>
      <vt:lpstr>VLIW: Very Long Instruction Word</vt:lpstr>
      <vt:lpstr>VLIW Compiler Responsibilities</vt:lpstr>
      <vt:lpstr>Early VLIW Machines</vt:lpstr>
      <vt:lpstr>CSE 490/590 Administrivia</vt:lpstr>
      <vt:lpstr>Loop Execution</vt:lpstr>
      <vt:lpstr>Loop Unrolling</vt:lpstr>
      <vt:lpstr>Scheduling Loop Unrolled Code</vt:lpstr>
      <vt:lpstr>Software Pipelining</vt:lpstr>
      <vt:lpstr>Software Pipelining vs. Loop Unrolling</vt:lpstr>
      <vt:lpstr>What if there are no loops?</vt:lpstr>
      <vt:lpstr>Trace Scheduling [ Fisher,Ellis]</vt:lpstr>
      <vt:lpstr>Problems with “Classic” VLIW</vt:lpstr>
      <vt:lpstr>VLIW Instruction Encoding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342</cp:revision>
  <cp:lastPrinted>2010-01-19T21:50:09Z</cp:lastPrinted>
  <dcterms:created xsi:type="dcterms:W3CDTF">2011-03-30T14:18:39Z</dcterms:created>
  <dcterms:modified xsi:type="dcterms:W3CDTF">2011-03-30T14:18:45Z</dcterms:modified>
  <cp:category/>
</cp:coreProperties>
</file>