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2"/>
  </p:notesMasterIdLst>
  <p:sldIdLst>
    <p:sldId id="256" r:id="rId2"/>
    <p:sldId id="331" r:id="rId3"/>
    <p:sldId id="388" r:id="rId4"/>
    <p:sldId id="295" r:id="rId5"/>
    <p:sldId id="447" r:id="rId6"/>
    <p:sldId id="445" r:id="rId7"/>
    <p:sldId id="448" r:id="rId8"/>
    <p:sldId id="449" r:id="rId9"/>
    <p:sldId id="408" r:id="rId10"/>
    <p:sldId id="409" r:id="rId11"/>
    <p:sldId id="446" r:id="rId12"/>
    <p:sldId id="410" r:id="rId13"/>
    <p:sldId id="444" r:id="rId14"/>
    <p:sldId id="437" r:id="rId15"/>
    <p:sldId id="348" r:id="rId16"/>
    <p:sldId id="386" r:id="rId17"/>
    <p:sldId id="403" r:id="rId18"/>
    <p:sldId id="382" r:id="rId19"/>
    <p:sldId id="441" r:id="rId20"/>
    <p:sldId id="402" r:id="rId21"/>
    <p:sldId id="420" r:id="rId22"/>
    <p:sldId id="385" r:id="rId23"/>
    <p:sldId id="400" r:id="rId24"/>
    <p:sldId id="404" r:id="rId25"/>
    <p:sldId id="442" r:id="rId26"/>
    <p:sldId id="443" r:id="rId27"/>
    <p:sldId id="282" r:id="rId28"/>
    <p:sldId id="412" r:id="rId29"/>
    <p:sldId id="273" r:id="rId30"/>
    <p:sldId id="361" r:id="rId31"/>
    <p:sldId id="413" r:id="rId32"/>
    <p:sldId id="288" r:id="rId33"/>
    <p:sldId id="405" r:id="rId34"/>
    <p:sldId id="383" r:id="rId35"/>
    <p:sldId id="384" r:id="rId36"/>
    <p:sldId id="436" r:id="rId37"/>
    <p:sldId id="406" r:id="rId38"/>
    <p:sldId id="407" r:id="rId39"/>
    <p:sldId id="349" r:id="rId40"/>
    <p:sldId id="336" r:id="rId41"/>
    <p:sldId id="338" r:id="rId42"/>
    <p:sldId id="411" r:id="rId43"/>
    <p:sldId id="339" r:id="rId44"/>
    <p:sldId id="427" r:id="rId45"/>
    <p:sldId id="450" r:id="rId46"/>
    <p:sldId id="341" r:id="rId47"/>
    <p:sldId id="340" r:id="rId48"/>
    <p:sldId id="342" r:id="rId49"/>
    <p:sldId id="345" r:id="rId50"/>
    <p:sldId id="428" r:id="rId51"/>
    <p:sldId id="389" r:id="rId52"/>
    <p:sldId id="390" r:id="rId53"/>
    <p:sldId id="391" r:id="rId54"/>
    <p:sldId id="392" r:id="rId55"/>
    <p:sldId id="393" r:id="rId56"/>
    <p:sldId id="394" r:id="rId57"/>
    <p:sldId id="395" r:id="rId58"/>
    <p:sldId id="398" r:id="rId59"/>
    <p:sldId id="396" r:id="rId60"/>
    <p:sldId id="397" r:id="rId61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33"/>
    <p:restoredTop sz="93033"/>
  </p:normalViewPr>
  <p:slideViewPr>
    <p:cSldViewPr snapToGrid="0" snapToObjects="1">
      <p:cViewPr varScale="1">
        <p:scale>
          <a:sx n="111" d="100"/>
          <a:sy n="111" d="100"/>
        </p:scale>
        <p:origin x="1568" y="192"/>
      </p:cViewPr>
      <p:guideLst>
        <p:guide orient="horz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F6F50AF-92A7-6518-0BCA-829085A663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C351DB-15FB-B760-A7C7-D9F9206C107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D46CC63-A096-BA4C-A447-F5B8A5323B7B}" type="datetimeFigureOut">
              <a:rPr lang="en-US"/>
              <a:pPr>
                <a:defRPr/>
              </a:pPr>
              <a:t>8/23/24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F159294-AC72-DE99-9EE6-64D2792B80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64F5FAC-5A99-6BCE-EE3B-9BD77DB911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21D0B-48E7-F659-7709-4BEF0825A33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4B46BA-756C-B1ED-4680-FC940FAD99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4B7B1A6-8358-5041-A098-C41C0A2740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126CD9-7BE9-D14A-9C75-515A238B875D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815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E9492-7867-B4E8-A983-2F2224C0F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71691-ED83-5345-8954-B844F361CFA3}" type="datetime1">
              <a:rPr lang="en-US" altLang="en-US"/>
              <a:pPr>
                <a:defRPr/>
              </a:pPr>
              <a:t>8/23/24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0E0C6-6FAB-DA1E-9140-69A5270EE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A363AB-F035-D8FF-1024-C26175A8F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80812-769E-A04D-AD6B-56286DF065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7095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5C686-7A57-3D84-73D1-56160CFDF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072C1-0F8D-A447-985D-1DD10781447F}" type="datetime1">
              <a:rPr lang="en-US" altLang="en-US"/>
              <a:pPr>
                <a:defRPr/>
              </a:pPr>
              <a:t>8/23/24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2979BA-341E-2FFA-725B-1C57FB325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8518B-0386-A850-4CC3-EAFA47DA8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1BDB9-29CB-2546-A18F-1132A2F2FE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798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0EF2C-EA73-EB45-1B1C-1D838DAC6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658A9-39A9-C243-AD2B-D3AB74E352C8}" type="datetime1">
              <a:rPr lang="en-US" altLang="en-US"/>
              <a:pPr>
                <a:defRPr/>
              </a:pPr>
              <a:t>8/23/24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772AF-FD59-9A62-38EE-5BED29CBC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C620A-F3F9-97AC-A48F-3E0B18E55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81AFA-BBEA-6345-BDD5-41ECD39252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1185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2B255-2873-56F3-9102-C8AE72F5E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8DC54-3B9A-8F46-A09A-031454770E34}" type="datetime1">
              <a:rPr lang="en-US" altLang="en-US"/>
              <a:pPr>
                <a:defRPr/>
              </a:pPr>
              <a:t>8/23/24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7C2BAC-0D40-6E6B-D024-DFD18AF25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A1C06-12FE-D592-6F65-089557C59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7BADD-355A-234D-B249-F056508644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2853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BDAF4-897F-B72B-5BA7-20999D079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6C2BD-1E64-E246-B790-F288561E667E}" type="datetime1">
              <a:rPr lang="en-US" altLang="en-US"/>
              <a:pPr>
                <a:defRPr/>
              </a:pPr>
              <a:t>8/23/24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E2CD54-CC3F-9EC1-1D31-F2F3734B4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C6E32-BC75-A9D1-BCFA-88FA45866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9D4AD-2B32-0340-9F9A-FBF0EF7FE8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3396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39D6332-2C61-43A4-785E-AC12B3222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B2D11-6C36-2240-9066-7CAB9921D98D}" type="datetime1">
              <a:rPr lang="en-US" altLang="en-US"/>
              <a:pPr>
                <a:defRPr/>
              </a:pPr>
              <a:t>8/23/24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9A4208A-A8E3-5CDE-9848-531E8CE07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81DBA15-6657-B6A9-85FF-AC8F335F0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D1DD0-9D32-C741-9CE5-CF3527917C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5081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70C54BB-7741-12C7-531D-EBF9235FC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9D383-1E55-9F44-ADE2-AFD74EB2B5AB}" type="datetime1">
              <a:rPr lang="en-US" altLang="en-US"/>
              <a:pPr>
                <a:defRPr/>
              </a:pPr>
              <a:t>8/23/24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C65938B-D423-FCF1-4B2B-7E20991DB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E2DD0F3-C050-3048-3622-352CFF905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9790D-4C7A-554E-BD22-8024B3B09C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7001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DE4906A-34AB-05FF-F0A2-6B12C955E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50809-BC54-D54A-BF45-B46F78EF2A9D}" type="datetime1">
              <a:rPr lang="en-US" altLang="en-US"/>
              <a:pPr>
                <a:defRPr/>
              </a:pPr>
              <a:t>8/23/24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EA9DCB5-3927-DE65-4CD5-147F43C0F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97B5993-E9B0-9FCE-B30B-97BAFF29D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92F99-081E-464D-ABB4-309DE16FED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376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FE09F81-1D57-94D4-896A-561CBDD85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103B8-0FDF-BE4A-92BB-180167F1445C}" type="datetime1">
              <a:rPr lang="en-US" altLang="en-US"/>
              <a:pPr>
                <a:defRPr/>
              </a:pPr>
              <a:t>8/23/24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D421D4C-06B7-D815-66B0-01F426C91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B055432-6AA4-AB2B-64D8-DB9430B0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E0437-BFE0-8949-A33A-F5CB904BA6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2464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02FAA67-13A4-A2B8-8709-2DCA176EC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7FF5C-5B46-864D-8C48-326C84C28D91}" type="datetime1">
              <a:rPr lang="en-US" altLang="en-US"/>
              <a:pPr>
                <a:defRPr/>
              </a:pPr>
              <a:t>8/23/24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BDDEA25-9DF4-3543-B819-12194F85B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F1B6515-DEEB-5EE2-579E-039CC4094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7A7F5-EB8B-0145-9654-1E5437C0B5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6785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C306411-45CD-2933-59F8-64DA5A992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16C56-2E1F-7D41-898F-EACEDDCEFD90}" type="datetime1">
              <a:rPr lang="en-US" altLang="en-US"/>
              <a:pPr>
                <a:defRPr/>
              </a:pPr>
              <a:t>8/23/24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DD11963-9692-8E88-9FD3-9A5AF09C8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B5AEC0-6E47-F353-3FEC-B68C587A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15E83-0A8E-7B48-B48E-6E688C43FD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956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92F488A-3ACD-4EA7-B6A0-043B7DA45D6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3B4C663-BCA4-4F8F-730C-40B59E9A009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2B83D-4203-6C09-E464-375357F9DC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7B2C182-2BFA-DF40-929C-CF8BDF542216}" type="datetime1">
              <a:rPr lang="en-US" altLang="en-US"/>
              <a:pPr>
                <a:defRPr/>
              </a:pPr>
              <a:t>8/23/24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F1441-A0C8-B959-DDBC-DD54898605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FA899F-2094-E2D4-1E8D-C336C0062C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8A39DB0-1F85-0245-8ED1-55EB1DF130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oN2_NarcM8c?feature=oembed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>
            <a:extLst>
              <a:ext uri="{FF2B5EF4-FFF2-40B4-BE49-F238E27FC236}">
                <a16:creationId xmlns:a16="http://schemas.microsoft.com/office/drawing/2014/main" id="{9B59FAA7-C4A0-B0EB-33A5-152AAC3DE2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Syllabus Walkthrough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8C4CFC-9512-2C71-0809-7C0652A7DA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CSE 331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Aug 26,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3103A-4180-714C-A681-55F43868F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Coding jobs will be done by AI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C70A91-8BA8-8F40-B59F-E02E11301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571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09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3FF45-CFEC-7129-AB68-FACBA8D40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happened sooner than expected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3818C7-C718-59AE-8024-63DFE3000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993" y="1316850"/>
            <a:ext cx="7861957" cy="554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183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C760A-16C7-014F-8AA9-B86421AC4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am I doomed?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E2D47B-BAE1-944D-A3A0-A2A3C2A24817}"/>
              </a:ext>
            </a:extLst>
          </p:cNvPr>
          <p:cNvSpPr txBox="1"/>
          <p:nvPr/>
        </p:nvSpPr>
        <p:spPr>
          <a:xfrm>
            <a:off x="626849" y="1503948"/>
            <a:ext cx="7890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There will still be room for high level </a:t>
            </a:r>
            <a:r>
              <a:rPr lang="en-US" sz="2400" i="1" dirty="0"/>
              <a:t>algorithmic </a:t>
            </a:r>
            <a:r>
              <a:rPr lang="en-US" sz="2400" dirty="0"/>
              <a:t>thinking!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00CBB9-C6BA-4E4D-8EBB-830EDBDC8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951" y="4626143"/>
            <a:ext cx="7696200" cy="21717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DAF943E-A103-E04A-9064-93A600D862AE}"/>
              </a:ext>
            </a:extLst>
          </p:cNvPr>
          <p:cNvGrpSpPr/>
          <p:nvPr/>
        </p:nvGrpSpPr>
        <p:grpSpPr>
          <a:xfrm>
            <a:off x="820951" y="2114778"/>
            <a:ext cx="8130542" cy="2362200"/>
            <a:chOff x="820951" y="2114778"/>
            <a:chExt cx="8130542" cy="2362200"/>
          </a:xfrm>
        </p:grpSpPr>
        <p:pic>
          <p:nvPicPr>
            <p:cNvPr id="5122" name="Picture 2" descr="Image result for leslie lamport">
              <a:extLst>
                <a:ext uri="{FF2B5EF4-FFF2-40B4-BE49-F238E27FC236}">
                  <a16:creationId xmlns:a16="http://schemas.microsoft.com/office/drawing/2014/main" id="{190A59B5-15B9-6C4B-889B-2C28D06E8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951" y="2114778"/>
              <a:ext cx="1854200" cy="2362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D68C2F6-7DED-3841-A2A2-259F4627A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83830" y="2231857"/>
              <a:ext cx="5967663" cy="2175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202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0BF4E-2743-B126-218E-042D8D3BB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Read the syllabus CAREFULLY!</a:t>
            </a:r>
            <a:endParaRPr lang="en-US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047D8867-957F-9D7C-55D8-EDE929C5D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6788"/>
            <a:ext cx="9144000" cy="5606142"/>
          </a:xfrm>
          <a:prstGeom prst="rect">
            <a:avLst/>
          </a:prstGeom>
        </p:spPr>
      </p:pic>
      <p:pic>
        <p:nvPicPr>
          <p:cNvPr id="7" name="Picture 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693FD387-144D-12A1-E8BA-A52BB60E4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310" y="3344601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00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quiz&#10;&#10;Description automatically generated">
            <a:extLst>
              <a:ext uri="{FF2B5EF4-FFF2-40B4-BE49-F238E27FC236}">
                <a16:creationId xmlns:a16="http://schemas.microsoft.com/office/drawing/2014/main" id="{E1448617-D727-FFC7-C2DC-78EC46BEA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1466"/>
            <a:ext cx="9145625" cy="5201896"/>
          </a:xfrm>
          <a:prstGeom prst="rect">
            <a:avLst/>
          </a:prstGeom>
        </p:spPr>
      </p:pic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In spirit of trust but verify</a:t>
            </a:r>
          </a:p>
        </p:txBody>
      </p:sp>
      <p:sp>
        <p:nvSpPr>
          <p:cNvPr id="24579" name="TextBox 3"/>
          <p:cNvSpPr txBox="1">
            <a:spLocks noChangeArrowheads="1"/>
          </p:cNvSpPr>
          <p:nvPr/>
        </p:nvSpPr>
        <p:spPr bwMode="auto">
          <a:xfrm>
            <a:off x="2023003" y="4563848"/>
            <a:ext cx="6983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dirty="0">
                <a:solidFill>
                  <a:srgbClr val="FF0000"/>
                </a:solidFill>
                <a:latin typeface="Calibri" charset="0"/>
              </a:rPr>
              <a:t>No graded material will be handed back until </a:t>
            </a:r>
            <a:r>
              <a:rPr lang="en-US" sz="1800" dirty="0">
                <a:solidFill>
                  <a:srgbClr val="FF0000"/>
                </a:solidFill>
                <a:latin typeface="Calibri" charset="0"/>
              </a:rPr>
              <a:t>you pass the syllabus quiz!</a:t>
            </a:r>
          </a:p>
        </p:txBody>
      </p:sp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93C1D173-5D3C-C5AB-D725-AA46FDAB9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03" y="4108531"/>
            <a:ext cx="1905000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Accessibility Resources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0" name="TextBox 4"/>
          <p:cNvSpPr txBox="1">
            <a:spLocks noChangeArrowheads="1"/>
          </p:cNvSpPr>
          <p:nvPr/>
        </p:nvSpPr>
        <p:spPr bwMode="auto">
          <a:xfrm>
            <a:off x="711200" y="2373313"/>
            <a:ext cx="65166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400">
                <a:latin typeface="Calibri" charset="0"/>
              </a:rPr>
              <a:t>Information included in the syllabus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11200" y="3622675"/>
            <a:ext cx="714016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100" dirty="0">
                <a:latin typeface="Calibri" charset="0"/>
              </a:rPr>
              <a:t>In short, let me know and consult with </a:t>
            </a:r>
            <a:r>
              <a:rPr lang="en-US" sz="2000" dirty="0"/>
              <a:t>Accessibility Resources</a:t>
            </a:r>
            <a:endParaRPr lang="en-US" sz="2100" dirty="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Preferred Name</a:t>
            </a:r>
          </a:p>
        </p:txBody>
      </p:sp>
      <p:sp>
        <p:nvSpPr>
          <p:cNvPr id="27650" name="TextBox 4"/>
          <p:cNvSpPr txBox="1">
            <a:spLocks noChangeArrowheads="1"/>
          </p:cNvSpPr>
          <p:nvPr/>
        </p:nvSpPr>
        <p:spPr bwMode="auto">
          <a:xfrm>
            <a:off x="576731" y="2373313"/>
            <a:ext cx="820839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400" dirty="0">
                <a:latin typeface="Calibri" charset="0"/>
              </a:rPr>
              <a:t>If you prefer using name diff from UB records 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11200" y="3622675"/>
            <a:ext cx="462832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100" dirty="0">
                <a:latin typeface="Calibri" charset="0"/>
              </a:rPr>
              <a:t>Let me know and we’ll make a note of it.</a:t>
            </a:r>
          </a:p>
        </p:txBody>
      </p:sp>
    </p:spTree>
    <p:extLst>
      <p:ext uri="{BB962C8B-B14F-4D97-AF65-F5344CB8AC3E}">
        <p14:creationId xmlns:p14="http://schemas.microsoft.com/office/powerpoint/2010/main" val="183539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Lectures will be videotaped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543" y="1393745"/>
            <a:ext cx="3339039" cy="50362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87171" y="2379101"/>
            <a:ext cx="450181" cy="35365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31218" y="6494303"/>
            <a:ext cx="45985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http://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www.imdb.com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/title/tt0363510/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mediaviewer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/rm2499681792</a:t>
            </a:r>
          </a:p>
        </p:txBody>
      </p:sp>
    </p:spTree>
    <p:extLst>
      <p:ext uri="{BB962C8B-B14F-4D97-AF65-F5344CB8AC3E}">
        <p14:creationId xmlns:p14="http://schemas.microsoft.com/office/powerpoint/2010/main" val="267066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alendar&#10;&#10;Description automatically generated">
            <a:extLst>
              <a:ext uri="{FF2B5EF4-FFF2-40B4-BE49-F238E27FC236}">
                <a16:creationId xmlns:a16="http://schemas.microsoft.com/office/drawing/2014/main" id="{B4BFF182-1986-D91E-FA99-DE5BF77FC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6496"/>
            <a:ext cx="9144000" cy="58139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Stop Shop for the Course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2976" y="2946299"/>
            <a:ext cx="7505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http://www-</a:t>
            </a:r>
            <a:r>
              <a:rPr lang="en-US" sz="2000" dirty="0" err="1">
                <a:solidFill>
                  <a:srgbClr val="FF0000"/>
                </a:solidFill>
              </a:rPr>
              <a:t>student.cse.buffalo.edu</a:t>
            </a:r>
            <a:r>
              <a:rPr lang="en-US" sz="2000" dirty="0">
                <a:solidFill>
                  <a:srgbClr val="FF0000"/>
                </a:solidFill>
              </a:rPr>
              <a:t>/~</a:t>
            </a:r>
            <a:r>
              <a:rPr lang="en-US" sz="2000" dirty="0" err="1">
                <a:solidFill>
                  <a:srgbClr val="FF0000"/>
                </a:solidFill>
              </a:rPr>
              <a:t>atri</a:t>
            </a:r>
            <a:r>
              <a:rPr lang="en-US" sz="2000" dirty="0">
                <a:solidFill>
                  <a:srgbClr val="FF0000"/>
                </a:solidFill>
              </a:rPr>
              <a:t>/cse331/fall24/</a:t>
            </a:r>
            <a:r>
              <a:rPr lang="en-US" sz="2000" dirty="0" err="1">
                <a:solidFill>
                  <a:srgbClr val="FF0000"/>
                </a:solidFill>
              </a:rPr>
              <a:t>index.html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7" name="Picture 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3FDCEB77-92E8-99C7-A01E-68B7E35AD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834" y="4947755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93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things to remember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5412" y="3004638"/>
            <a:ext cx="3758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DO NOT CHEAT!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18154" y="1740803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8000"/>
                </a:solidFill>
              </a:rPr>
              <a:t>WORK HARD!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40013" y="4277096"/>
            <a:ext cx="4409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READ CAREFULLY!</a:t>
            </a:r>
          </a:p>
        </p:txBody>
      </p:sp>
    </p:spTree>
    <p:extLst>
      <p:ext uri="{BB962C8B-B14F-4D97-AF65-F5344CB8AC3E}">
        <p14:creationId xmlns:p14="http://schemas.microsoft.com/office/powerpoint/2010/main" val="397937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1BFE472A-5012-C625-392A-9DEA9F998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Make sure you are on Piazza</a:t>
            </a:r>
          </a:p>
        </p:txBody>
      </p:sp>
      <p:sp>
        <p:nvSpPr>
          <p:cNvPr id="16386" name="TextBox 2">
            <a:extLst>
              <a:ext uri="{FF2B5EF4-FFF2-40B4-BE49-F238E27FC236}">
                <a16:creationId xmlns:a16="http://schemas.microsoft.com/office/drawing/2014/main" id="{A407BD23-A1DC-75B2-16F4-F554D4364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1088" y="6127750"/>
            <a:ext cx="6975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https://</a:t>
            </a:r>
            <a:r>
              <a:rPr lang="en-US" alt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piazza.com</a:t>
            </a:r>
            <a:r>
              <a:rPr lang="en-US" alt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/buffalo/fall2024/cse331/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52326F4-E28D-6B54-2427-3B7B6E46D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4160"/>
            <a:ext cx="9092284" cy="4464286"/>
          </a:xfrm>
          <a:prstGeom prst="rect">
            <a:avLst/>
          </a:prstGeom>
        </p:spPr>
      </p:pic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BFAD627B-1C3C-B2E1-1C58-BB6925B73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563" y="2327160"/>
            <a:ext cx="1905000" cy="1905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Wait.. What???</a:t>
            </a:r>
          </a:p>
        </p:txBody>
      </p:sp>
      <p:pic>
        <p:nvPicPr>
          <p:cNvPr id="3" name="Picture 3" descr="DSC_01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86075"/>
            <a:ext cx="3667744" cy="4342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76578" y="2105826"/>
            <a:ext cx="47006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Make sure you follow submission</a:t>
            </a:r>
          </a:p>
          <a:p>
            <a:r>
              <a:rPr lang="en-US" sz="2400" dirty="0"/>
              <a:t>instructions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76578" y="4200850"/>
            <a:ext cx="41022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Make sure you read problem</a:t>
            </a:r>
          </a:p>
          <a:p>
            <a:r>
              <a:rPr lang="en-US" sz="2400" dirty="0"/>
              <a:t>statements carefully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4710667" y="3086401"/>
            <a:ext cx="3794258" cy="1001924"/>
          </a:xfrm>
          <a:prstGeom prst="cloudCallout">
            <a:avLst>
              <a:gd name="adj1" fmla="val -18714"/>
              <a:gd name="adj2" fmla="val 43247"/>
            </a:avLst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Two most common ways of losing points</a:t>
            </a:r>
          </a:p>
        </p:txBody>
      </p:sp>
    </p:spTree>
    <p:extLst>
      <p:ext uri="{BB962C8B-B14F-4D97-AF65-F5344CB8AC3E}">
        <p14:creationId xmlns:p14="http://schemas.microsoft.com/office/powerpoint/2010/main" val="127152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8E159-22FA-CA43-9B1D-96016F652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Advice from 331 TAs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580DAE-9C9E-8642-9A23-52ED287E5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47661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49C980-6247-8243-90AD-CF5A66961484}"/>
              </a:ext>
            </a:extLst>
          </p:cNvPr>
          <p:cNvSpPr txBox="1"/>
          <p:nvPr/>
        </p:nvSpPr>
        <p:spPr>
          <a:xfrm>
            <a:off x="578288" y="2702960"/>
            <a:ext cx="834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http://www-</a:t>
            </a:r>
            <a:r>
              <a:rPr lang="en-US" b="1" dirty="0" err="1">
                <a:solidFill>
                  <a:srgbClr val="FF0000"/>
                </a:solidFill>
              </a:rPr>
              <a:t>student.cse.buffalo.edu</a:t>
            </a:r>
            <a:r>
              <a:rPr lang="en-US" b="1" dirty="0">
                <a:solidFill>
                  <a:srgbClr val="FF0000"/>
                </a:solidFill>
              </a:rPr>
              <a:t>/~</a:t>
            </a:r>
            <a:r>
              <a:rPr lang="en-US" b="1" dirty="0" err="1">
                <a:solidFill>
                  <a:srgbClr val="FF0000"/>
                </a:solidFill>
              </a:rPr>
              <a:t>atri</a:t>
            </a:r>
            <a:r>
              <a:rPr lang="en-US" b="1" dirty="0">
                <a:solidFill>
                  <a:srgbClr val="FF0000"/>
                </a:solidFill>
              </a:rPr>
              <a:t>/cse331/support/advice/</a:t>
            </a:r>
            <a:r>
              <a:rPr lang="en-US" b="1" dirty="0" err="1">
                <a:solidFill>
                  <a:srgbClr val="FF0000"/>
                </a:solidFill>
              </a:rPr>
              <a:t>index.html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FF5A9F12-3DC7-1E05-F8C3-E20418343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044" y="3072292"/>
            <a:ext cx="1614668" cy="161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18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EA954573-9C7C-A053-1022-84E0BA30B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6788"/>
            <a:ext cx="9144000" cy="56061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8188"/>
            <a:ext cx="8229600" cy="1143000"/>
          </a:xfrm>
        </p:spPr>
        <p:txBody>
          <a:bodyPr/>
          <a:lstStyle/>
          <a:p>
            <a:r>
              <a:rPr lang="en-US" dirty="0"/>
              <a:t>More information on the quiz</a:t>
            </a:r>
          </a:p>
        </p:txBody>
      </p:sp>
      <p:sp>
        <p:nvSpPr>
          <p:cNvPr id="4" name="Rectangle 3"/>
          <p:cNvSpPr/>
          <p:nvPr/>
        </p:nvSpPr>
        <p:spPr>
          <a:xfrm>
            <a:off x="245321" y="5773890"/>
            <a:ext cx="8607055" cy="847895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3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5E271B-F18B-DAFA-2BE6-8EF122391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82" y="1417638"/>
            <a:ext cx="8790151" cy="49444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Autolab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2560638"/>
            <a:ext cx="4370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https://</a:t>
            </a:r>
            <a:r>
              <a:rPr lang="en-US" sz="2400" dirty="0" err="1">
                <a:solidFill>
                  <a:srgbClr val="FF0000"/>
                </a:solidFill>
              </a:rPr>
              <a:t>autolab.cse.buffalo.edu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8" name="Rectangle 7"/>
          <p:cNvSpPr/>
          <p:nvPr/>
        </p:nvSpPr>
        <p:spPr>
          <a:xfrm>
            <a:off x="4746956" y="4569610"/>
            <a:ext cx="2025748" cy="61085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F79D5496-D73F-A645-A51C-E68E51EBB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819" y="361711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0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4D6B15F1-EB2A-7D0C-51D1-7AE373708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55195"/>
            <a:ext cx="9273885" cy="51202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can submit the following now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5900" y="6120500"/>
            <a:ext cx="7862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you were registered by 10am on Friday, Aug 23 you should be on </a:t>
            </a:r>
            <a:r>
              <a:rPr lang="en-US" dirty="0" err="1"/>
              <a:t>Autolab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811F6C-5859-A746-B9D1-3506E27ED94F}"/>
              </a:ext>
            </a:extLst>
          </p:cNvPr>
          <p:cNvSpPr/>
          <p:nvPr/>
        </p:nvSpPr>
        <p:spPr>
          <a:xfrm>
            <a:off x="1566571" y="5544273"/>
            <a:ext cx="2010005" cy="576227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8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 break-down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FCBDC7-A838-EDE6-80D2-BE27D9433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059917" cy="30920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14D7B3-4833-9608-0989-0443E6C090A0}"/>
              </a:ext>
            </a:extLst>
          </p:cNvPr>
          <p:cNvSpPr txBox="1"/>
          <p:nvPr/>
        </p:nvSpPr>
        <p:spPr>
          <a:xfrm>
            <a:off x="966951" y="4509686"/>
            <a:ext cx="3472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Changes from Fall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3A615A-3187-2E5A-0E56-4BD70CD7B246}"/>
              </a:ext>
            </a:extLst>
          </p:cNvPr>
          <p:cNvSpPr txBox="1"/>
          <p:nvPr/>
        </p:nvSpPr>
        <p:spPr>
          <a:xfrm>
            <a:off x="1288513" y="5159639"/>
            <a:ext cx="4051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total score of &lt; 20 is an automatic F</a:t>
            </a:r>
          </a:p>
        </p:txBody>
      </p:sp>
    </p:spTree>
    <p:extLst>
      <p:ext uri="{BB962C8B-B14F-4D97-AF65-F5344CB8AC3E}">
        <p14:creationId xmlns:p14="http://schemas.microsoft.com/office/powerpoint/2010/main" val="270096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Questions/Comments?</a:t>
            </a:r>
          </a:p>
        </p:txBody>
      </p:sp>
      <p:pic>
        <p:nvPicPr>
          <p:cNvPr id="49154" name="Picture 4" descr="Picture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1458913"/>
            <a:ext cx="3530600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70853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Pre-requisites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Required (officially)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CSE 250, [CSE 191 or MTH 311] and MTH 142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At least a C- </a:t>
            </a:r>
            <a:r>
              <a:rPr lang="en-US" sz="1800" dirty="0">
                <a:latin typeface="Calibri" charset="0"/>
                <a:ea typeface="ＭＳ Ｐゴシック" charset="0"/>
              </a:rPr>
              <a:t>(this is recommended)</a:t>
            </a:r>
          </a:p>
          <a:p>
            <a:pPr eaLnBrk="1" hangingPunct="1">
              <a:buFont typeface="Arial" charset="0"/>
              <a:buNone/>
            </a:pPr>
            <a:endParaRPr lang="en-US" sz="26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Required (for practical purposes)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Comfort with proofs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Willingness to work hard!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1176F-2F76-5541-AA87-F910CF2A7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Campus Resources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DB1246-BB58-FB71-8EC3-D54CB1F37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63" y="1838877"/>
            <a:ext cx="8326474" cy="359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244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TA Office hours</a:t>
            </a:r>
          </a:p>
        </p:txBody>
      </p:sp>
      <p:sp>
        <p:nvSpPr>
          <p:cNvPr id="28674" name="TextBox 2"/>
          <p:cNvSpPr txBox="1">
            <a:spLocks noChangeArrowheads="1"/>
          </p:cNvSpPr>
          <p:nvPr/>
        </p:nvSpPr>
        <p:spPr bwMode="auto">
          <a:xfrm>
            <a:off x="3508131" y="1417638"/>
            <a:ext cx="21113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>
                <a:latin typeface="Calibri" charset="0"/>
              </a:rPr>
              <a:t>YOU decide!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B7D65E3B-3F81-B749-1EA5-7F2C0F77E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29" y="2200537"/>
            <a:ext cx="9058671" cy="43828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5EA8EF61-C022-58CF-861E-58F82814C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Access to </a:t>
            </a:r>
            <a:r>
              <a:rPr lang="en-US" altLang="en-US" dirty="0" err="1">
                <a:ea typeface="ＭＳ Ｐゴシック" panose="020B0600070205080204" pitchFamily="34" charset="-128"/>
              </a:rPr>
              <a:t>Autolab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CF115C35-12E5-1890-D13A-8DF7DD6BC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7124"/>
            <a:ext cx="9099196" cy="4763286"/>
          </a:xfrm>
          <a:prstGeom prst="rect">
            <a:avLst/>
          </a:prstGeom>
        </p:spPr>
      </p:pic>
      <p:pic>
        <p:nvPicPr>
          <p:cNvPr id="7" name="Picture 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4BA74738-BF00-10CC-FA8E-81E6CBE1E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044" y="1967214"/>
            <a:ext cx="1905000" cy="1905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Recitations</a:t>
            </a:r>
          </a:p>
        </p:txBody>
      </p:sp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2431584" y="1472100"/>
            <a:ext cx="417188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400" dirty="0"/>
              <a:t>Are on for this week!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466828" y="2379101"/>
            <a:ext cx="2685748" cy="4050902"/>
            <a:chOff x="3466828" y="2379101"/>
            <a:chExt cx="2685748" cy="40509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66828" y="2379101"/>
              <a:ext cx="2685748" cy="4050902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697793" y="2716676"/>
              <a:ext cx="2186522" cy="41795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RECITATIONS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1004B-4ACE-9E44-BC28-076F290AD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Please stick to your recitation section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97BCDF-D094-074B-B925-158F52DC5324}"/>
              </a:ext>
            </a:extLst>
          </p:cNvPr>
          <p:cNvSpPr txBox="1"/>
          <p:nvPr/>
        </p:nvSpPr>
        <p:spPr>
          <a:xfrm>
            <a:off x="546100" y="2476500"/>
            <a:ext cx="8276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At least for the first month since all sections are full</a:t>
            </a:r>
          </a:p>
        </p:txBody>
      </p:sp>
    </p:spTree>
    <p:extLst>
      <p:ext uri="{BB962C8B-B14F-4D97-AF65-F5344CB8AC3E}">
        <p14:creationId xmlns:p14="http://schemas.microsoft.com/office/powerpoint/2010/main" val="33673509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Exams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Mid term (two parts)</a:t>
            </a:r>
          </a:p>
          <a:p>
            <a:pPr lvl="1" eaLnBrk="1" hangingPunct="1">
              <a:buFont typeface="Arial" charset="0"/>
              <a:buNone/>
            </a:pPr>
            <a:r>
              <a:rPr lang="en-US" dirty="0">
                <a:latin typeface="Calibri" charset="0"/>
                <a:ea typeface="ＭＳ Ｐゴシック" charset="0"/>
              </a:rPr>
              <a:t>Mon, </a:t>
            </a:r>
            <a:r>
              <a:rPr lang="en-US" b="1" dirty="0">
                <a:latin typeface="Calibri" charset="0"/>
                <a:ea typeface="ＭＳ Ｐゴシック" charset="0"/>
              </a:rPr>
              <a:t>Oct 7 </a:t>
            </a:r>
            <a:r>
              <a:rPr lang="en-US" dirty="0">
                <a:latin typeface="Calibri" charset="0"/>
                <a:ea typeface="ＭＳ Ｐゴシック" charset="0"/>
              </a:rPr>
              <a:t>and Wed, </a:t>
            </a:r>
            <a:r>
              <a:rPr lang="en-US" b="1" dirty="0">
                <a:latin typeface="Calibri" charset="0"/>
                <a:ea typeface="ＭＳ Ｐゴシック" charset="0"/>
              </a:rPr>
              <a:t>Oct 9</a:t>
            </a:r>
            <a:r>
              <a:rPr lang="en-US" dirty="0">
                <a:latin typeface="Calibri" charset="0"/>
                <a:ea typeface="ＭＳ Ｐゴシック" charset="0"/>
              </a:rPr>
              <a:t>. Usual place and time.</a:t>
            </a:r>
          </a:p>
          <a:p>
            <a:pPr lvl="1" eaLnBrk="1" hangingPunct="1">
              <a:buFont typeface="Arial" charset="0"/>
              <a:buNone/>
            </a:pPr>
            <a:endParaRPr lang="en-US" dirty="0">
              <a:latin typeface="Calibri" charset="0"/>
              <a:ea typeface="ＭＳ Ｐゴシック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Final exam</a:t>
            </a:r>
          </a:p>
          <a:p>
            <a:pPr lvl="1" eaLnBrk="1" hangingPunct="1">
              <a:buFont typeface="Arial" charset="0"/>
              <a:buNone/>
            </a:pPr>
            <a:r>
              <a:rPr lang="en-US" dirty="0">
                <a:latin typeface="Calibri" charset="0"/>
                <a:ea typeface="ＭＳ Ｐゴシック" charset="0"/>
              </a:rPr>
              <a:t>Tue, </a:t>
            </a:r>
            <a:r>
              <a:rPr lang="en-US" b="1" dirty="0">
                <a:latin typeface="Calibri" charset="0"/>
                <a:ea typeface="ＭＳ Ｐゴシック" charset="0"/>
              </a:rPr>
              <a:t>Dec 17</a:t>
            </a:r>
            <a:r>
              <a:rPr lang="en-US" dirty="0">
                <a:latin typeface="Calibri" charset="0"/>
                <a:ea typeface="ＭＳ Ｐゴシック" charset="0"/>
              </a:rPr>
              <a:t>. Knox 109, </a:t>
            </a:r>
            <a:r>
              <a:rPr lang="en-US" b="1" dirty="0">
                <a:latin typeface="Calibri" charset="0"/>
                <a:ea typeface="ＭＳ Ｐゴシック" charset="0"/>
              </a:rPr>
              <a:t>8:30-11:00am</a:t>
            </a:r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15127AE0-EF9D-17AD-3A44-1BE3EEAC425C}"/>
              </a:ext>
            </a:extLst>
          </p:cNvPr>
          <p:cNvSpPr/>
          <p:nvPr/>
        </p:nvSpPr>
        <p:spPr>
          <a:xfrm>
            <a:off x="3935392" y="4641448"/>
            <a:ext cx="1666755" cy="1122744"/>
          </a:xfrm>
          <a:prstGeom prst="wedgeRoundRectCallout">
            <a:avLst>
              <a:gd name="adj1" fmla="val -71527"/>
              <a:gd name="adj2" fmla="val -9007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NOT the usual classroom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2E54E1-3BBC-3E41-91DC-EA8B5F2C4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HW structure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019768-A8AA-D843-B301-38EAA5516B16}"/>
              </a:ext>
            </a:extLst>
          </p:cNvPr>
          <p:cNvSpPr txBox="1"/>
          <p:nvPr/>
        </p:nvSpPr>
        <p:spPr>
          <a:xfrm>
            <a:off x="295829" y="1890793"/>
            <a:ext cx="2393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Three questions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C57D4E-87CA-9C46-ABD1-934D9A0D1343}"/>
              </a:ext>
            </a:extLst>
          </p:cNvPr>
          <p:cNvSpPr txBox="1"/>
          <p:nvPr/>
        </p:nvSpPr>
        <p:spPr>
          <a:xfrm>
            <a:off x="945397" y="2820692"/>
            <a:ext cx="5609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Q1 and Q2 are proof based while Q3 is programming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E2F622-F5AE-6740-964A-D4C7EC5DA462}"/>
              </a:ext>
            </a:extLst>
          </p:cNvPr>
          <p:cNvSpPr txBox="1"/>
          <p:nvPr/>
        </p:nvSpPr>
        <p:spPr>
          <a:xfrm>
            <a:off x="945397" y="3473592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Q1 worth 50 points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FBB5E0-F444-884A-A779-FB998CE9980A}"/>
              </a:ext>
            </a:extLst>
          </p:cNvPr>
          <p:cNvSpPr txBox="1"/>
          <p:nvPr/>
        </p:nvSpPr>
        <p:spPr>
          <a:xfrm>
            <a:off x="945397" y="4233668"/>
            <a:ext cx="7199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hard proof based Q2 and programming Q3 worth 25 points each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B255DC-A856-F745-87B4-C38D525023E5}"/>
              </a:ext>
            </a:extLst>
          </p:cNvPr>
          <p:cNvSpPr txBox="1"/>
          <p:nvPr/>
        </p:nvSpPr>
        <p:spPr>
          <a:xfrm>
            <a:off x="457200" y="5269424"/>
            <a:ext cx="5125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HWs due by 11:30pm on Tuesdays</a:t>
            </a:r>
          </a:p>
        </p:txBody>
      </p:sp>
      <p:sp>
        <p:nvSpPr>
          <p:cNvPr id="2" name="Cloud Callout 1">
            <a:extLst>
              <a:ext uri="{FF2B5EF4-FFF2-40B4-BE49-F238E27FC236}">
                <a16:creationId xmlns:a16="http://schemas.microsoft.com/office/drawing/2014/main" id="{625E731F-0CA6-1F4F-B81C-5E3CD9EF4A6C}"/>
              </a:ext>
            </a:extLst>
          </p:cNvPr>
          <p:cNvSpPr/>
          <p:nvPr/>
        </p:nvSpPr>
        <p:spPr>
          <a:xfrm>
            <a:off x="5517222" y="1674688"/>
            <a:ext cx="2321960" cy="1146004"/>
          </a:xfrm>
          <a:prstGeom prst="cloudCallout">
            <a:avLst>
              <a:gd name="adj1" fmla="val -34550"/>
              <a:gd name="adj2" fmla="val -115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DROP lowest TWO Q1, Q2, Q3 scores</a:t>
            </a:r>
          </a:p>
        </p:txBody>
      </p:sp>
    </p:spTree>
    <p:extLst>
      <p:ext uri="{BB962C8B-B14F-4D97-AF65-F5344CB8AC3E}">
        <p14:creationId xmlns:p14="http://schemas.microsoft.com/office/powerpoint/2010/main" val="293709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CCEE4729-8AB0-7A21-EACA-FB6FC238F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Allowed Sources</a:t>
            </a: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6152AE68-32D4-C7BB-F6FD-7C0E12628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9375"/>
            <a:ext cx="9144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A00B595E-805D-5838-CEA7-7602ECE1A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0488"/>
            <a:ext cx="8229600" cy="1143000"/>
          </a:xfrm>
        </p:spPr>
        <p:txBody>
          <a:bodyPr/>
          <a:lstStyle/>
          <a:p>
            <a:r>
              <a:rPr lang="mr-IN" altLang="en-US">
                <a:latin typeface="Mangal" panose="02040503050203030202" pitchFamily="18" charset="0"/>
                <a:ea typeface="ＭＳ Ｐゴシック" panose="020B0600070205080204" pitchFamily="34" charset="-128"/>
              </a:rPr>
              <a:t>…</a:t>
            </a:r>
            <a:r>
              <a:rPr lang="en-US" altLang="en-US">
                <a:ea typeface="ＭＳ Ｐゴシック" panose="020B0600070205080204" pitchFamily="34" charset="-128"/>
              </a:rPr>
              <a:t> even for programming Q</a:t>
            </a:r>
          </a:p>
        </p:txBody>
      </p:sp>
      <p:sp>
        <p:nvSpPr>
          <p:cNvPr id="21506" name="TextBox 3">
            <a:extLst>
              <a:ext uri="{FF2B5EF4-FFF2-40B4-BE49-F238E27FC236}">
                <a16:creationId xmlns:a16="http://schemas.microsoft.com/office/drawing/2014/main" id="{2438D009-CD10-E5FA-0205-23D84EC90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1023938"/>
            <a:ext cx="77835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  <a:latin typeface="Arial" panose="020B0604020202020204" pitchFamily="34" charset="0"/>
              </a:rPr>
              <a:t>http://www-student.cse.buffalo.edu/~atri/cse331/fall18/policies/allowed-sources.html</a:t>
            </a:r>
          </a:p>
        </p:txBody>
      </p:sp>
      <p:pic>
        <p:nvPicPr>
          <p:cNvPr id="21507" name="Picture 2">
            <a:extLst>
              <a:ext uri="{FF2B5EF4-FFF2-40B4-BE49-F238E27FC236}">
                <a16:creationId xmlns:a16="http://schemas.microsoft.com/office/drawing/2014/main" id="{FC4D3371-BB8F-9668-9567-DA71B210B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9813"/>
            <a:ext cx="9144000" cy="573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07017EE6-5987-A435-CBA9-0B6E50449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736" y="2476500"/>
            <a:ext cx="1905000" cy="1905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CD113296-6EE0-0D15-ACB8-9162D42C5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Proof Idea vs. Proof Details</a:t>
            </a:r>
          </a:p>
        </p:txBody>
      </p:sp>
      <p:pic>
        <p:nvPicPr>
          <p:cNvPr id="27650" name="Picture 3">
            <a:extLst>
              <a:ext uri="{FF2B5EF4-FFF2-40B4-BE49-F238E27FC236}">
                <a16:creationId xmlns:a16="http://schemas.microsoft.com/office/drawing/2014/main" id="{29935E76-0E70-20EE-FFE4-ACC53B9F8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0275"/>
            <a:ext cx="91440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7471D-020B-E74D-A3E2-1691D4A60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~2 month long project!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04A097-8265-6D44-ADAB-1216F54EE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1684"/>
            <a:ext cx="9144000" cy="4923692"/>
          </a:xfrm>
          <a:prstGeom prst="rect">
            <a:avLst/>
          </a:prstGeom>
        </p:spPr>
      </p:pic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B19B8465-D3B2-9347-0373-0673418DD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11684"/>
            <a:ext cx="1905000" cy="1905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91616F-FD74-F38E-33E8-6A3D97255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51" y="1268615"/>
            <a:ext cx="9107849" cy="2975908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62871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5A0AF-28BA-5446-8F33-ED03CA5A0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C++ vs Java/Python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2E1D31-2A10-D84A-AE6B-4501911C3528}"/>
              </a:ext>
            </a:extLst>
          </p:cNvPr>
          <p:cNvSpPr txBox="1"/>
          <p:nvPr/>
        </p:nvSpPr>
        <p:spPr>
          <a:xfrm>
            <a:off x="457200" y="1231831"/>
            <a:ext cx="4325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Use Java/Python if as you can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620445-4894-AF94-C554-05F378543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940818"/>
            <a:ext cx="9091042" cy="1926990"/>
          </a:xfrm>
          <a:prstGeom prst="rect">
            <a:avLst/>
          </a:prstGeom>
        </p:spPr>
      </p:pic>
      <p:pic>
        <p:nvPicPr>
          <p:cNvPr id="5" name="Picture 4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8D732B20-3D58-D985-261B-BAEF22A75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920780"/>
            <a:ext cx="6458673" cy="283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0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3">
            <a:extLst>
              <a:ext uri="{FF2B5EF4-FFF2-40B4-BE49-F238E27FC236}">
                <a16:creationId xmlns:a16="http://schemas.microsoft.com/office/drawing/2014/main" id="{60564E51-A5B3-B750-4444-209CB3DF6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Questions/Comments?</a:t>
            </a:r>
          </a:p>
        </p:txBody>
      </p:sp>
      <p:pic>
        <p:nvPicPr>
          <p:cNvPr id="28674" name="Picture 4">
            <a:extLst>
              <a:ext uri="{FF2B5EF4-FFF2-40B4-BE49-F238E27FC236}">
                <a16:creationId xmlns:a16="http://schemas.microsoft.com/office/drawing/2014/main" id="{6D853A72-3B28-0CDE-198C-63F4B66B9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1458913"/>
            <a:ext cx="3530600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Academic Dishonesty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9117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All your submissions must be your own work</a:t>
            </a:r>
          </a:p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Penalty: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Minimum: A </a:t>
            </a:r>
            <a:r>
              <a:rPr lang="en-US" sz="2200" b="1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grade reduction in course</a:t>
            </a:r>
            <a:r>
              <a:rPr lang="en-US" sz="2200" dirty="0">
                <a:latin typeface="Calibri" charset="0"/>
                <a:ea typeface="ＭＳ Ｐゴシック" charset="0"/>
              </a:rPr>
              <a:t> 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Possible: </a:t>
            </a:r>
            <a:r>
              <a:rPr lang="en-US" sz="2200" b="1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F</a:t>
            </a:r>
            <a:r>
              <a:rPr lang="en-US" sz="2200" dirty="0">
                <a:latin typeface="Calibri" charset="0"/>
                <a:ea typeface="ＭＳ Ｐゴシック" charset="0"/>
              </a:rPr>
              <a:t> (or higher penalty) if warranted</a:t>
            </a:r>
            <a:endParaRPr lang="en-US" altLang="ja-JP" sz="2200" dirty="0">
              <a:latin typeface="Calibri" charset="0"/>
              <a:ea typeface="ＭＳ Ｐゴシック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YOUR</a:t>
            </a: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 responsibility to know what is cheating, plagiarism etc.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If not sure, come talk to me</a:t>
            </a:r>
          </a:p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Excuses like </a:t>
            </a:r>
            <a:r>
              <a:rPr lang="ja-JP" altLang="en-US" sz="2600" dirty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I have a job,</a:t>
            </a:r>
            <a:r>
              <a:rPr lang="ja-JP" altLang="en-US" sz="2600" dirty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ja-JP" altLang="en-US" sz="2600" dirty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This was OK earlier/in my country,</a:t>
            </a:r>
            <a:r>
              <a:rPr lang="ja-JP" altLang="en-US" sz="2600" dirty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 “This course is hard,” etc. </a:t>
            </a:r>
            <a:r>
              <a:rPr lang="en-US" altLang="ja-JP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WON</a:t>
            </a:r>
            <a:r>
              <a:rPr lang="ja-JP" altLang="en-US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T WORK</a:t>
            </a:r>
          </a:p>
          <a:p>
            <a:pPr eaLnBrk="1" hangingPunct="1">
              <a:buFont typeface="Arial" charset="0"/>
              <a:buNone/>
            </a:pPr>
            <a:r>
              <a:rPr lang="en-US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I DO NOT HAVE ANY PATIENCE WITH ANY CHEATING :</a:t>
            </a:r>
          </a:p>
          <a:p>
            <a:pPr eaLnBrk="1" hangingPunct="1">
              <a:buFont typeface="Arial" charset="0"/>
              <a:buNone/>
            </a:pP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YOU WILL GET A </a:t>
            </a:r>
            <a:r>
              <a:rPr lang="en-US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GRADE REDUCTION</a:t>
            </a: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 IN THE COURSE </a:t>
            </a:r>
          </a:p>
          <a:p>
            <a:pPr eaLnBrk="1" hangingPunct="1">
              <a:buFont typeface="Arial" charset="0"/>
              <a:buNone/>
            </a:pP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FOR YOUR </a:t>
            </a:r>
            <a:r>
              <a:rPr lang="en-US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FIRST</a:t>
            </a: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 MISTAKE</a:t>
            </a:r>
            <a:endParaRPr lang="en-US" altLang="ja-JP" sz="2600" b="1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</a:pPr>
            <a:endParaRPr lang="en-US" altLang="ja-JP" sz="2600" dirty="0">
              <a:solidFill>
                <a:srgbClr val="FF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endParaRPr lang="en-US" sz="2200" dirty="0">
              <a:latin typeface="Calibri" charset="0"/>
              <a:ea typeface="ＭＳ Ｐゴシック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1625" y="5159375"/>
            <a:ext cx="8112125" cy="1406525"/>
          </a:xfrm>
          <a:prstGeom prst="rect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494EB-F161-AAC4-3D1F-579DA2223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Bit more about the course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7A1677EA-06AB-E729-755A-0F76F8A54810}"/>
              </a:ext>
            </a:extLst>
          </p:cNvPr>
          <p:cNvGrpSpPr>
            <a:grpSpLocks/>
          </p:cNvGrpSpPr>
          <p:nvPr/>
        </p:nvGrpSpPr>
        <p:grpSpPr bwMode="auto">
          <a:xfrm>
            <a:off x="2857500" y="1581150"/>
            <a:ext cx="3557588" cy="4845050"/>
            <a:chOff x="1014357" y="1581046"/>
            <a:chExt cx="3557643" cy="4845154"/>
          </a:xfrm>
        </p:grpSpPr>
        <p:pic>
          <p:nvPicPr>
            <p:cNvPr id="29699" name="Picture 2">
              <a:extLst>
                <a:ext uri="{FF2B5EF4-FFF2-40B4-BE49-F238E27FC236}">
                  <a16:creationId xmlns:a16="http://schemas.microsoft.com/office/drawing/2014/main" id="{AAF64CD2-C9F9-E9B8-2270-EB16AB8C30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907" y="1581046"/>
              <a:ext cx="3449093" cy="4845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50FB4B7-C29C-E744-3544-32196C260D8C}"/>
                </a:ext>
              </a:extLst>
            </p:cNvPr>
            <p:cNvSpPr/>
            <p:nvPr/>
          </p:nvSpPr>
          <p:spPr>
            <a:xfrm>
              <a:off x="1014357" y="5351440"/>
              <a:ext cx="1503386" cy="58580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00" b="1" dirty="0">
                  <a:solidFill>
                    <a:schemeClr val="accent6">
                      <a:lumMod val="75000"/>
                    </a:schemeClr>
                  </a:solidFill>
                </a:rPr>
                <a:t>IT’LL BE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93396432-4151-0F80-45ED-38A49370B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We’ll do loads of</a:t>
            </a: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EA9C581D-A15C-6564-74CB-8E321C5291D9}"/>
              </a:ext>
            </a:extLst>
          </p:cNvPr>
          <p:cNvGrpSpPr>
            <a:grpSpLocks/>
          </p:cNvGrpSpPr>
          <p:nvPr/>
        </p:nvGrpSpPr>
        <p:grpSpPr bwMode="auto">
          <a:xfrm>
            <a:off x="3378200" y="1720850"/>
            <a:ext cx="2408238" cy="3646488"/>
            <a:chOff x="3378200" y="1720850"/>
            <a:chExt cx="2408890" cy="3647132"/>
          </a:xfrm>
        </p:grpSpPr>
        <p:grpSp>
          <p:nvGrpSpPr>
            <p:cNvPr id="30724" name="Group 4">
              <a:extLst>
                <a:ext uri="{FF2B5EF4-FFF2-40B4-BE49-F238E27FC236}">
                  <a16:creationId xmlns:a16="http://schemas.microsoft.com/office/drawing/2014/main" id="{6B3DE577-06ED-AA39-FF9C-2E872C68E5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8200" y="1720850"/>
              <a:ext cx="2387600" cy="3416300"/>
              <a:chOff x="3378200" y="1720850"/>
              <a:chExt cx="2387600" cy="3416300"/>
            </a:xfrm>
          </p:grpSpPr>
          <p:pic>
            <p:nvPicPr>
              <p:cNvPr id="30726" name="Picture 2">
                <a:extLst>
                  <a:ext uri="{FF2B5EF4-FFF2-40B4-BE49-F238E27FC236}">
                    <a16:creationId xmlns:a16="http://schemas.microsoft.com/office/drawing/2014/main" id="{97596CF2-2CA1-2065-7FC0-86AD2484C5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78200" y="1720850"/>
                <a:ext cx="2387600" cy="3416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727" name="TextBox 3">
                <a:extLst>
                  <a:ext uri="{FF2B5EF4-FFF2-40B4-BE49-F238E27FC236}">
                    <a16:creationId xmlns:a16="http://schemas.microsoft.com/office/drawing/2014/main" id="{7D31552E-468D-DA32-2146-031BADC41F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44459" y="3884133"/>
                <a:ext cx="30008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latin typeface="Arial" panose="020B0604020202020204" pitchFamily="34" charset="0"/>
                  </a:rPr>
                  <a:t>s</a:t>
                </a:r>
              </a:p>
            </p:txBody>
          </p:sp>
        </p:grpSp>
        <p:sp>
          <p:nvSpPr>
            <p:cNvPr id="30725" name="Rectangle 5">
              <a:extLst>
                <a:ext uri="{FF2B5EF4-FFF2-40B4-BE49-F238E27FC236}">
                  <a16:creationId xmlns:a16="http://schemas.microsoft.com/office/drawing/2014/main" id="{0DAF903A-030A-2FFE-B181-6135DBC5F8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5765" y="5137150"/>
              <a:ext cx="2391325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900">
                  <a:latin typeface="Arial" panose="020B0604020202020204" pitchFamily="34" charset="0"/>
                </a:rPr>
                <a:t>http://www.impawards.com/2005/proof.html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B01D7FA-01A6-CA09-63DE-5B4B0766F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5724525"/>
            <a:ext cx="6094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Writing down your thought process formally and precisely!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C56F4B5F-C5A8-CB4B-0194-47C139857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An incorrect “proof”</a:t>
            </a:r>
          </a:p>
        </p:txBody>
      </p:sp>
      <p:pic>
        <p:nvPicPr>
          <p:cNvPr id="5" name="oN2_NarcM8c?feature=oembed" descr="7 times 13 is 28 | 13Ã7=28 | Just for some Fun | Abbott and Costello">
            <a:hlinkClick r:id="" action="ppaction://media"/>
            <a:extLst>
              <a:ext uri="{FF2B5EF4-FFF2-40B4-BE49-F238E27FC236}">
                <a16:creationId xmlns:a16="http://schemas.microsoft.com/office/drawing/2014/main" id="{54AF382E-6C05-DB6E-5598-1F9737F05089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557338"/>
            <a:ext cx="5829300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1E5ADAF6-B55D-AD66-46C2-57AE926B9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 more subtle incorrect “proof”</a:t>
            </a:r>
          </a:p>
        </p:txBody>
      </p:sp>
      <p:sp>
        <p:nvSpPr>
          <p:cNvPr id="32770" name="TextBox 2">
            <a:extLst>
              <a:ext uri="{FF2B5EF4-FFF2-40B4-BE49-F238E27FC236}">
                <a16:creationId xmlns:a16="http://schemas.microsoft.com/office/drawing/2014/main" id="{087868E2-0294-8FB0-16E9-3C835E7AC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3" y="2041525"/>
            <a:ext cx="32146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>
                <a:latin typeface="Arial" panose="020B0604020202020204" pitchFamily="34" charset="0"/>
              </a:rPr>
              <a:t>Brad Pitt had a beard</a:t>
            </a:r>
          </a:p>
        </p:txBody>
      </p:sp>
      <p:pic>
        <p:nvPicPr>
          <p:cNvPr id="32771" name="Picture 3" descr="brad-pitt-beard.jpg">
            <a:extLst>
              <a:ext uri="{FF2B5EF4-FFF2-40B4-BE49-F238E27FC236}">
                <a16:creationId xmlns:a16="http://schemas.microsoft.com/office/drawing/2014/main" id="{181ACF13-7006-6151-DEF2-BD5FADFBA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1417638"/>
            <a:ext cx="1593850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4">
            <a:extLst>
              <a:ext uri="{FF2B5EF4-FFF2-40B4-BE49-F238E27FC236}">
                <a16:creationId xmlns:a16="http://schemas.microsoft.com/office/drawing/2014/main" id="{D293F354-C063-A131-FEB9-B9B4A2100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3" y="3800475"/>
            <a:ext cx="35004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>
                <a:latin typeface="Arial" panose="020B0604020202020204" pitchFamily="34" charset="0"/>
              </a:rPr>
              <a:t>Every goat has a beard </a:t>
            </a:r>
          </a:p>
        </p:txBody>
      </p:sp>
      <p:pic>
        <p:nvPicPr>
          <p:cNvPr id="32773" name="Picture 5" descr="goat-beard.jpg">
            <a:extLst>
              <a:ext uri="{FF2B5EF4-FFF2-40B4-BE49-F238E27FC236}">
                <a16:creationId xmlns:a16="http://schemas.microsoft.com/office/drawing/2014/main" id="{BE3F54A3-2D65-7422-29F9-86C3F481C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3544888"/>
            <a:ext cx="1284288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Box 6">
            <a:extLst>
              <a:ext uri="{FF2B5EF4-FFF2-40B4-BE49-F238E27FC236}">
                <a16:creationId xmlns:a16="http://schemas.microsoft.com/office/drawing/2014/main" id="{E678B609-873E-2740-E85D-D83362C36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0350" y="3051175"/>
            <a:ext cx="858838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latin typeface="Arial" panose="020B0604020202020204" pitchFamily="34" charset="0"/>
              </a:rPr>
              <a:t>waleg.com</a:t>
            </a:r>
          </a:p>
        </p:txBody>
      </p:sp>
      <p:sp>
        <p:nvSpPr>
          <p:cNvPr id="32775" name="TextBox 7">
            <a:extLst>
              <a:ext uri="{FF2B5EF4-FFF2-40B4-BE49-F238E27FC236}">
                <a16:creationId xmlns:a16="http://schemas.microsoft.com/office/drawing/2014/main" id="{2ED6B7F5-AA05-E967-58E1-543200100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900" y="5008563"/>
            <a:ext cx="13509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latin typeface="Arial" panose="020B0604020202020204" pitchFamily="34" charset="0"/>
              </a:rPr>
              <a:t>animaldiversity.org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F3E8FF-D5AE-0C48-C1AC-30B93BD86404}"/>
              </a:ext>
            </a:extLst>
          </p:cNvPr>
          <p:cNvSpPr/>
          <p:nvPr/>
        </p:nvSpPr>
        <p:spPr>
          <a:xfrm>
            <a:off x="1216025" y="5557838"/>
            <a:ext cx="6989763" cy="7064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/>
              <a:t>Hence, Brad Pitt is a goat.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Screen Shot 2017-08-26 at 3.06.37 PM.png">
            <a:extLst>
              <a:ext uri="{FF2B5EF4-FFF2-40B4-BE49-F238E27FC236}">
                <a16:creationId xmlns:a16="http://schemas.microsoft.com/office/drawing/2014/main" id="{B8AC844E-EB9F-0A96-0926-85A90EE79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8700"/>
            <a:ext cx="91440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extBox 3">
            <a:extLst>
              <a:ext uri="{FF2B5EF4-FFF2-40B4-BE49-F238E27FC236}">
                <a16:creationId xmlns:a16="http://schemas.microsoft.com/office/drawing/2014/main" id="{0A7196D8-B74A-4048-25FF-816602709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6284913"/>
            <a:ext cx="8540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http://www-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student.cse.buffalo.edu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/~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atri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/cse331/support/proofs/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index.html</a:t>
            </a:r>
            <a:endParaRPr lang="en-US" altLang="en-US" sz="2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12DFA78A-D1C3-C043-DCE3-C2514CD80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7814" y="76200"/>
            <a:ext cx="1905000" cy="1905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04E18-EFB2-D6AA-CE4B-EEDC6C5BC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CSE 331 Care package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BD1A677D-9908-0653-8CC8-A55BF1C69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0745"/>
            <a:ext cx="9039828" cy="5113438"/>
          </a:xfrm>
          <a:prstGeom prst="rect">
            <a:avLst/>
          </a:prstGeom>
        </p:spPr>
      </p:pic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CC26D8FF-5169-8124-C72B-ECF85F3BC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9307" y="4439183"/>
            <a:ext cx="1905000" cy="1905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EC9E5D-ADA2-5F83-EE81-0BC3A6150984}"/>
              </a:ext>
            </a:extLst>
          </p:cNvPr>
          <p:cNvSpPr/>
          <p:nvPr/>
        </p:nvSpPr>
        <p:spPr>
          <a:xfrm>
            <a:off x="457200" y="5208608"/>
            <a:ext cx="1232704" cy="3009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6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258E2F85-66B0-A87C-2CB9-BDC5A6B0D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 common complaint</a:t>
            </a:r>
          </a:p>
        </p:txBody>
      </p:sp>
      <p:sp>
        <p:nvSpPr>
          <p:cNvPr id="34818" name="TextBox 2">
            <a:extLst>
              <a:ext uri="{FF2B5EF4-FFF2-40B4-BE49-F238E27FC236}">
                <a16:creationId xmlns:a16="http://schemas.microsoft.com/office/drawing/2014/main" id="{206E7B77-34FD-869A-D212-C403FBD9A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073275"/>
            <a:ext cx="64897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100">
                <a:latin typeface="Arial" panose="020B0604020202020204" pitchFamily="34" charset="0"/>
              </a:rPr>
              <a:t>Your examples in class look nothing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100">
                <a:latin typeface="Arial" panose="020B0604020202020204" pitchFamily="34" charset="0"/>
              </a:rPr>
              <a:t>            like HW questions.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B1AC2443-B97B-27B3-12BB-CD121EA07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True because….</a:t>
            </a:r>
          </a:p>
        </p:txBody>
      </p:sp>
      <p:pic>
        <p:nvPicPr>
          <p:cNvPr id="35842" name="Picture 2">
            <a:extLst>
              <a:ext uri="{FF2B5EF4-FFF2-40B4-BE49-F238E27FC236}">
                <a16:creationId xmlns:a16="http://schemas.microsoft.com/office/drawing/2014/main" id="{8EBA4B0D-F5B8-87EA-A92D-0F8BA4BCF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275" y="1590675"/>
            <a:ext cx="4092575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Box 3">
            <a:extLst>
              <a:ext uri="{FF2B5EF4-FFF2-40B4-BE49-F238E27FC236}">
                <a16:creationId xmlns:a16="http://schemas.microsoft.com/office/drawing/2014/main" id="{F72A66F3-BDA9-2918-76D9-60CC3F607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8288" y="5867400"/>
            <a:ext cx="1338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zazzle.com</a:t>
            </a: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CA5E3A28-6CBC-8B52-24AD-E38CD4D9AE40}"/>
              </a:ext>
            </a:extLst>
          </p:cNvPr>
          <p:cNvGrpSpPr>
            <a:grpSpLocks/>
          </p:cNvGrpSpPr>
          <p:nvPr/>
        </p:nvGrpSpPr>
        <p:grpSpPr bwMode="auto">
          <a:xfrm>
            <a:off x="2298700" y="3819525"/>
            <a:ext cx="4984750" cy="403225"/>
            <a:chOff x="2299167" y="3819672"/>
            <a:chExt cx="4984753" cy="4033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14D9139-5CDF-B641-7E1D-34B0BB5EE299}"/>
                </a:ext>
              </a:extLst>
            </p:cNvPr>
            <p:cNvSpPr/>
            <p:nvPr/>
          </p:nvSpPr>
          <p:spPr>
            <a:xfrm rot="18143592">
              <a:off x="4651772" y="1590899"/>
              <a:ext cx="389081" cy="4875215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48FB81-8CB0-FFA9-EBDB-84723227C010}"/>
                </a:ext>
              </a:extLst>
            </p:cNvPr>
            <p:cNvSpPr/>
            <p:nvPr/>
          </p:nvSpPr>
          <p:spPr>
            <a:xfrm rot="3089124">
              <a:off x="4542235" y="1576604"/>
              <a:ext cx="389082" cy="487521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EAD787D2-7B02-C3A4-8D6E-73FBC7D53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False because…</a:t>
            </a:r>
          </a:p>
        </p:txBody>
      </p:sp>
      <p:sp>
        <p:nvSpPr>
          <p:cNvPr id="36866" name="TextBox 2">
            <a:extLst>
              <a:ext uri="{FF2B5EF4-FFF2-40B4-BE49-F238E27FC236}">
                <a16:creationId xmlns:a16="http://schemas.microsoft.com/office/drawing/2014/main" id="{8888FA5D-A4A8-1BE5-2E92-3A675AC07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63" y="2290763"/>
            <a:ext cx="7661275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>
                <a:latin typeface="Arial" panose="020B0604020202020204" pitchFamily="34" charset="0"/>
              </a:rPr>
              <a:t>HWs and exams will test your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>
                <a:latin typeface="Arial" panose="020B0604020202020204" pitchFamily="34" charset="0"/>
              </a:rPr>
              <a:t>understanding</a:t>
            </a:r>
            <a:r>
              <a:rPr lang="en-US" altLang="en-US" sz="4300">
                <a:latin typeface="Arial" panose="020B0604020202020204" pitchFamily="34" charset="0"/>
              </a:rPr>
              <a:t> of the material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E77BEE4E-4E1A-99FB-DBAD-E3C6DF1B5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To get an A in the class</a:t>
            </a:r>
          </a:p>
        </p:txBody>
      </p:sp>
      <p:sp>
        <p:nvSpPr>
          <p:cNvPr id="37890" name="TextBox 2">
            <a:extLst>
              <a:ext uri="{FF2B5EF4-FFF2-40B4-BE49-F238E27FC236}">
                <a16:creationId xmlns:a16="http://schemas.microsoft.com/office/drawing/2014/main" id="{19099DA7-C752-3C6D-F889-D345F29D5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7613" y="1417638"/>
            <a:ext cx="708977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 dirty="0">
                <a:latin typeface="Arial" panose="020B0604020202020204" pitchFamily="34" charset="0"/>
              </a:rPr>
              <a:t>Have to get at least 90.0000000000000000000000%</a:t>
            </a:r>
          </a:p>
        </p:txBody>
      </p:sp>
      <p:sp>
        <p:nvSpPr>
          <p:cNvPr id="37891" name="TextBox 3">
            <a:extLst>
              <a:ext uri="{FF2B5EF4-FFF2-40B4-BE49-F238E27FC236}">
                <a16:creationId xmlns:a16="http://schemas.microsoft.com/office/drawing/2014/main" id="{11C112D5-D933-1FB4-00F0-07160E701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7613" y="2191306"/>
            <a:ext cx="64299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Rest graded on the curve </a:t>
            </a: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except anything below 20 is an F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E52FB369-24F4-72A5-9474-654323C7E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888219"/>
            <a:ext cx="7772400" cy="350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AB17D4-113B-C9D9-180C-18CDED0DF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Withdrawing a suspect submission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452D5C-DEDB-2775-6002-4E6D8BFEC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8146"/>
            <a:ext cx="9101226" cy="372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511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B9D49BDA-A375-EA45-10BF-41EE8745B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 cautionary tale…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82F22-9C50-0282-7E81-11A54B7AE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When I was an undergrad</a:t>
            </a: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Took algorithms as a sophomore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Understood all the lectures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Did not study outside of lectures</a:t>
            </a: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(We had no homeworks)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Did decent on the mid-term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Nearly flunked the finals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Got a </a:t>
            </a:r>
            <a:r>
              <a:rPr lang="en-US" altLang="en-US" b="1">
                <a:solidFill>
                  <a:srgbClr val="FF0000"/>
                </a:solidFill>
                <a:ea typeface="ＭＳ Ｐゴシック" panose="020B0600070205080204" pitchFamily="34" charset="-128"/>
              </a:rPr>
              <a:t>C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E84F53-9334-48F7-1A4E-C687E9471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00200"/>
            <a:ext cx="262731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3">
            <a:extLst>
              <a:ext uri="{FF2B5EF4-FFF2-40B4-BE49-F238E27FC236}">
                <a16:creationId xmlns:a16="http://schemas.microsoft.com/office/drawing/2014/main" id="{0F07E888-7565-140B-382C-867CFE2BF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Questions/Comments?</a:t>
            </a:r>
          </a:p>
        </p:txBody>
      </p:sp>
      <p:pic>
        <p:nvPicPr>
          <p:cNvPr id="39938" name="Picture 4" descr="Picture 2.png">
            <a:extLst>
              <a:ext uri="{FF2B5EF4-FFF2-40B4-BE49-F238E27FC236}">
                <a16:creationId xmlns:a16="http://schemas.microsoft.com/office/drawing/2014/main" id="{792B0E02-D749-C907-C58A-199151363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1458913"/>
            <a:ext cx="3530600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63A6F-32B9-F69A-2225-E1CEEFAE5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How we will make 331</a:t>
            </a:r>
          </a:p>
        </p:txBody>
      </p:sp>
      <p:grpSp>
        <p:nvGrpSpPr>
          <p:cNvPr id="3" name="Group 7">
            <a:extLst>
              <a:ext uri="{FF2B5EF4-FFF2-40B4-BE49-F238E27FC236}">
                <a16:creationId xmlns:a16="http://schemas.microsoft.com/office/drawing/2014/main" id="{320C48DA-0CDA-D797-F3D2-8B0E69D814B1}"/>
              </a:ext>
            </a:extLst>
          </p:cNvPr>
          <p:cNvGrpSpPr>
            <a:grpSpLocks/>
          </p:cNvGrpSpPr>
          <p:nvPr/>
        </p:nvGrpSpPr>
        <p:grpSpPr bwMode="auto">
          <a:xfrm>
            <a:off x="3028950" y="1417638"/>
            <a:ext cx="3289300" cy="5105400"/>
            <a:chOff x="5282981" y="1581046"/>
            <a:chExt cx="3289325" cy="5105979"/>
          </a:xfrm>
        </p:grpSpPr>
        <p:pic>
          <p:nvPicPr>
            <p:cNvPr id="40963" name="Picture 5">
              <a:extLst>
                <a:ext uri="{FF2B5EF4-FFF2-40B4-BE49-F238E27FC236}">
                  <a16:creationId xmlns:a16="http://schemas.microsoft.com/office/drawing/2014/main" id="{679D679B-71A6-C496-01EA-D59E3542A7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2981" y="1581046"/>
              <a:ext cx="3289325" cy="5105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E8EA36B-7BA6-D82A-3F73-165D00215AB2}"/>
                </a:ext>
              </a:extLst>
            </p:cNvPr>
            <p:cNvSpPr/>
            <p:nvPr/>
          </p:nvSpPr>
          <p:spPr>
            <a:xfrm>
              <a:off x="5883422" y="5351791"/>
              <a:ext cx="2496656" cy="814167"/>
            </a:xfrm>
            <a:prstGeom prst="rect">
              <a:avLst/>
            </a:prstGeom>
            <a:solidFill>
              <a:srgbClr val="0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20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rPr>
                <a:t>RIDING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78C42B5D-81B7-3EEE-CFFD-B57FE990C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What we’</a:t>
            </a:r>
            <a:r>
              <a:rPr lang="en-US" altLang="ja-JP">
                <a:ea typeface="ＭＳ Ｐゴシック" panose="020B0600070205080204" pitchFamily="34" charset="-128"/>
              </a:rPr>
              <a:t>ll strive to do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1986" name="TextBox 2">
            <a:extLst>
              <a:ext uri="{FF2B5EF4-FFF2-40B4-BE49-F238E27FC236}">
                <a16:creationId xmlns:a16="http://schemas.microsoft.com/office/drawing/2014/main" id="{30560E48-19EC-AC85-97D1-EC12786DC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00" y="1739900"/>
            <a:ext cx="70754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/>
              <a:t>Help you with your questions and/or doubts</a:t>
            </a:r>
          </a:p>
        </p:txBody>
      </p:sp>
      <p:sp>
        <p:nvSpPr>
          <p:cNvPr id="41987" name="TextBox 3">
            <a:extLst>
              <a:ext uri="{FF2B5EF4-FFF2-40B4-BE49-F238E27FC236}">
                <a16:creationId xmlns:a16="http://schemas.microsoft.com/office/drawing/2014/main" id="{7D67D5F9-A9F4-E4A4-EFAC-6DF63002F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400" y="3009900"/>
            <a:ext cx="93535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/>
              <a:t>If need be, email us for time outside of regular office hours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F2941A09-357B-44CC-2BB7-8C5EC63F9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We’</a:t>
            </a:r>
            <a:r>
              <a:rPr lang="en-US" altLang="ja-JP">
                <a:ea typeface="ＭＳ Ｐゴシック" panose="020B0600070205080204" pitchFamily="34" charset="-128"/>
              </a:rPr>
              <a:t>re not mind readers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3010" name="Picture 2">
            <a:extLst>
              <a:ext uri="{FF2B5EF4-FFF2-40B4-BE49-F238E27FC236}">
                <a16:creationId xmlns:a16="http://schemas.microsoft.com/office/drawing/2014/main" id="{05C062B7-1EAF-90DB-C147-01A3780EC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390650"/>
            <a:ext cx="635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2497F62F-FFF7-9DD7-5085-87D0FAA00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If you need it, ask for help</a:t>
            </a:r>
          </a:p>
        </p:txBody>
      </p:sp>
      <p:pic>
        <p:nvPicPr>
          <p:cNvPr id="44034" name="Picture 2">
            <a:extLst>
              <a:ext uri="{FF2B5EF4-FFF2-40B4-BE49-F238E27FC236}">
                <a16:creationId xmlns:a16="http://schemas.microsoft.com/office/drawing/2014/main" id="{C006BD68-8C59-0C5B-2ECE-957ECBF41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2070100"/>
            <a:ext cx="508000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463B3328-D2E0-D94B-2242-5E1D3FF87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More chances to recover</a:t>
            </a:r>
          </a:p>
        </p:txBody>
      </p:sp>
      <p:sp>
        <p:nvSpPr>
          <p:cNvPr id="45058" name="TextBox 2">
            <a:extLst>
              <a:ext uri="{FF2B5EF4-FFF2-40B4-BE49-F238E27FC236}">
                <a16:creationId xmlns:a16="http://schemas.microsoft.com/office/drawing/2014/main" id="{9A46169A-2617-3FDC-6A9D-A17F46C27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488" y="2371725"/>
            <a:ext cx="57759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Lowest two Q1, Q2 and Q3 HW scores will be dropped</a:t>
            </a:r>
          </a:p>
        </p:txBody>
      </p:sp>
      <p:sp>
        <p:nvSpPr>
          <p:cNvPr id="45059" name="TextBox 3">
            <a:extLst>
              <a:ext uri="{FF2B5EF4-FFF2-40B4-BE49-F238E27FC236}">
                <a16:creationId xmlns:a16="http://schemas.microsoft.com/office/drawing/2014/main" id="{A5A5A06C-BC7E-D840-5BA1-FAF174723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488" y="3679825"/>
            <a:ext cx="61118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If you do better on the final exam than  the mid-term exam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then only final exam score will count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3D57667A-89CC-4B71-923A-94C1E0C6E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Follow the Textbook</a:t>
            </a:r>
          </a:p>
        </p:txBody>
      </p:sp>
      <p:pic>
        <p:nvPicPr>
          <p:cNvPr id="46082" name="Picture 3" descr="DSC_0129.JPG">
            <a:extLst>
              <a:ext uri="{FF2B5EF4-FFF2-40B4-BE49-F238E27FC236}">
                <a16:creationId xmlns:a16="http://schemas.microsoft.com/office/drawing/2014/main" id="{33D333E0-1800-57A9-AF69-402AE8110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63" y="1301750"/>
            <a:ext cx="4265612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A61D3E24-3B83-E4CB-A6F3-0E26A1CDA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7106" name="Picture 3" descr="Screen Shot 2017-08-26 at 3.09.34 PM.png">
            <a:extLst>
              <a:ext uri="{FF2B5EF4-FFF2-40B4-BE49-F238E27FC236}">
                <a16:creationId xmlns:a16="http://schemas.microsoft.com/office/drawing/2014/main" id="{CC4B9389-8839-7CAB-0612-EF8761D7A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0"/>
            <a:ext cx="9144000" cy="46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4">
            <a:extLst>
              <a:ext uri="{FF2B5EF4-FFF2-40B4-BE49-F238E27FC236}">
                <a16:creationId xmlns:a16="http://schemas.microsoft.com/office/drawing/2014/main" id="{5187FC94-95CF-DB58-25D5-482F70FD3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3" y="6124575"/>
            <a:ext cx="77581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Arial" panose="020B0604020202020204" pitchFamily="34" charset="0"/>
              </a:rPr>
              <a:t>http://www-student.cse.buffalo.edu/~atri/cse331/support/index.html</a:t>
            </a:r>
          </a:p>
        </p:txBody>
      </p:sp>
      <p:pic>
        <p:nvPicPr>
          <p:cNvPr id="3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33102BBA-A197-DF2A-83D6-7BDB0B0B6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791" y="1087437"/>
            <a:ext cx="1905000" cy="1905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A872F312-93DB-6B5D-3A47-EB9D2CE14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cautionary tale has a silver lining…</a:t>
            </a:r>
          </a:p>
        </p:txBody>
      </p:sp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47FA336F-9312-CDE3-90C0-01D5A4017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77F21190-ABFA-5473-8BF3-B9818171D595}"/>
              </a:ext>
            </a:extLst>
          </p:cNvPr>
          <p:cNvSpPr/>
          <p:nvPr/>
        </p:nvSpPr>
        <p:spPr>
          <a:xfrm>
            <a:off x="3581400" y="3657600"/>
            <a:ext cx="1295400" cy="609600"/>
          </a:xfrm>
          <a:prstGeom prst="rightArrow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8132" name="Group 7">
            <a:extLst>
              <a:ext uri="{FF2B5EF4-FFF2-40B4-BE49-F238E27FC236}">
                <a16:creationId xmlns:a16="http://schemas.microsoft.com/office/drawing/2014/main" id="{143C9961-ACCA-C37C-E442-60DE9A82D363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1524000"/>
            <a:ext cx="2840038" cy="4637088"/>
            <a:chOff x="609600" y="1524000"/>
            <a:chExt cx="2840591" cy="4636532"/>
          </a:xfrm>
        </p:grpSpPr>
        <p:pic>
          <p:nvPicPr>
            <p:cNvPr id="48136" name="Picture 3">
              <a:extLst>
                <a:ext uri="{FF2B5EF4-FFF2-40B4-BE49-F238E27FC236}">
                  <a16:creationId xmlns:a16="http://schemas.microsoft.com/office/drawing/2014/main" id="{8330DFFC-9335-4F0C-821E-17D3E4A432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524000"/>
              <a:ext cx="2628106" cy="419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37" name="TextBox 6">
              <a:extLst>
                <a:ext uri="{FF2B5EF4-FFF2-40B4-BE49-F238E27FC236}">
                  <a16:creationId xmlns:a16="http://schemas.microsoft.com/office/drawing/2014/main" id="{291BA8BC-696F-50D2-DA35-2E88D6DB78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600" y="5791200"/>
              <a:ext cx="284059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C in undergrad algorithms</a:t>
              </a:r>
            </a:p>
          </p:txBody>
        </p:sp>
      </p:grpSp>
      <p:grpSp>
        <p:nvGrpSpPr>
          <p:cNvPr id="3" name="Group 9">
            <a:extLst>
              <a:ext uri="{FF2B5EF4-FFF2-40B4-BE49-F238E27FC236}">
                <a16:creationId xmlns:a16="http://schemas.microsoft.com/office/drawing/2014/main" id="{1B4F91A8-6F2F-6541-B625-15FE3A0FF243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2362200"/>
            <a:ext cx="3905250" cy="3189288"/>
            <a:chOff x="4953000" y="2362200"/>
            <a:chExt cx="3904794" cy="3188732"/>
          </a:xfrm>
        </p:grpSpPr>
        <p:pic>
          <p:nvPicPr>
            <p:cNvPr id="48134" name="Picture 7" descr="cwvDm9asA3Lw9bM2Abl5etGLgw">
              <a:extLst>
                <a:ext uri="{FF2B5EF4-FFF2-40B4-BE49-F238E27FC236}">
                  <a16:creationId xmlns:a16="http://schemas.microsoft.com/office/drawing/2014/main" id="{980FCBC8-4E30-7FBF-FE67-408754C257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2362200"/>
              <a:ext cx="3904794" cy="259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35" name="TextBox 8">
              <a:extLst>
                <a:ext uri="{FF2B5EF4-FFF2-40B4-BE49-F238E27FC236}">
                  <a16:creationId xmlns:a16="http://schemas.microsoft.com/office/drawing/2014/main" id="{9AD823AC-979A-199C-A7FB-D0CE1DB2FA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0" y="5181600"/>
              <a:ext cx="328918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Ph.D. in algorithms/complexity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16E10A-2765-C5F0-194D-C7A852DD3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of </a:t>
            </a:r>
            <a:r>
              <a:rPr lang="en-US" dirty="0" err="1"/>
              <a:t>ChatGPT</a:t>
            </a:r>
            <a:r>
              <a:rPr lang="en-US" dirty="0"/>
              <a:t> is not allowed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BD63E6-F5A6-AA73-2176-E4E4588A7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916" y="1264088"/>
            <a:ext cx="5894101" cy="8800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94AFF3-CA98-1027-7C8F-2AB51366E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33" y="2532991"/>
            <a:ext cx="4136779" cy="30313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F594A1-7348-DA37-E1D9-02683ED43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367" y="2575470"/>
            <a:ext cx="4508500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9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EB2F10-9CBF-DCDE-74BE-08B5FC85F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The only way to do well is to work hard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8CA23F-623A-C5AC-7B71-2FEBBEDF1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511300"/>
            <a:ext cx="6350000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49E50-3575-F084-A702-FA84847AA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spirit of trust but verify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1044ED-D018-975A-D695-D4793D44F06B}"/>
              </a:ext>
            </a:extLst>
          </p:cNvPr>
          <p:cNvSpPr txBox="1"/>
          <p:nvPr/>
        </p:nvSpPr>
        <p:spPr>
          <a:xfrm>
            <a:off x="816228" y="1828800"/>
            <a:ext cx="7511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TAs will have access to a database of </a:t>
            </a:r>
            <a:r>
              <a:rPr lang="en-US" dirty="0" err="1"/>
              <a:t>ChatGPT</a:t>
            </a:r>
            <a:r>
              <a:rPr lang="en-US" dirty="0"/>
              <a:t> answers to cross check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634129-6DE0-4C41-3909-8CBA56B71472}"/>
              </a:ext>
            </a:extLst>
          </p:cNvPr>
          <p:cNvSpPr txBox="1"/>
          <p:nvPr/>
        </p:nvSpPr>
        <p:spPr>
          <a:xfrm>
            <a:off x="830317" y="2722179"/>
            <a:ext cx="7092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It’s no fun failing any of you but </a:t>
            </a:r>
            <a:r>
              <a:rPr lang="en-US" b="1" dirty="0">
                <a:solidFill>
                  <a:srgbClr val="FF0000"/>
                </a:solidFill>
              </a:rPr>
              <a:t>use of </a:t>
            </a:r>
            <a:r>
              <a:rPr lang="en-US" b="1" dirty="0" err="1">
                <a:solidFill>
                  <a:srgbClr val="FF0000"/>
                </a:solidFill>
              </a:rPr>
              <a:t>ChatGPT</a:t>
            </a:r>
            <a:r>
              <a:rPr lang="en-US" b="1" dirty="0">
                <a:solidFill>
                  <a:srgbClr val="FF0000"/>
                </a:solidFill>
              </a:rPr>
              <a:t> will result in an F</a:t>
            </a:r>
          </a:p>
        </p:txBody>
      </p:sp>
    </p:spTree>
    <p:extLst>
      <p:ext uri="{BB962C8B-B14F-4D97-AF65-F5344CB8AC3E}">
        <p14:creationId xmlns:p14="http://schemas.microsoft.com/office/powerpoint/2010/main" val="2304902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16E10A-2765-C5F0-194D-C7A852DD3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of </a:t>
            </a:r>
            <a:r>
              <a:rPr lang="en-US" dirty="0" err="1"/>
              <a:t>ChatGPT</a:t>
            </a:r>
            <a:r>
              <a:rPr lang="en-US" dirty="0"/>
              <a:t> is not allowed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BD63E6-F5A6-AA73-2176-E4E4588A7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916" y="1264088"/>
            <a:ext cx="5894101" cy="8800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94AFF3-CA98-1027-7C8F-2AB51366E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33" y="2532991"/>
            <a:ext cx="4136779" cy="30313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F594A1-7348-DA37-E1D9-02683ED43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367" y="2575470"/>
            <a:ext cx="4508500" cy="2946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A856369-18F0-D11E-56FF-0717DF6BC994}"/>
              </a:ext>
            </a:extLst>
          </p:cNvPr>
          <p:cNvSpPr/>
          <p:nvPr/>
        </p:nvSpPr>
        <p:spPr>
          <a:xfrm>
            <a:off x="4548367" y="3079531"/>
            <a:ext cx="4374916" cy="6201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39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3103A-4180-714C-A681-55F43868F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Coding jobs will be done by AI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66E308-A2EB-CF40-9418-29178C009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6218"/>
            <a:ext cx="9144000" cy="501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4298</TotalTime>
  <Words>997</Words>
  <Application>Microsoft Macintosh PowerPoint</Application>
  <PresentationFormat>On-screen Show (4:3)</PresentationFormat>
  <Paragraphs>155</Paragraphs>
  <Slides>60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5" baseType="lpstr">
      <vt:lpstr>ＭＳ Ｐゴシック</vt:lpstr>
      <vt:lpstr>Arial</vt:lpstr>
      <vt:lpstr>Calibri</vt:lpstr>
      <vt:lpstr>Mangal</vt:lpstr>
      <vt:lpstr>Office Theme</vt:lpstr>
      <vt:lpstr>Syllabus Walkthrough</vt:lpstr>
      <vt:lpstr>Make sure you are on Piazza</vt:lpstr>
      <vt:lpstr>Access to Autolab</vt:lpstr>
      <vt:lpstr>Academic Dishonesty</vt:lpstr>
      <vt:lpstr>Withdrawing a suspect submission</vt:lpstr>
      <vt:lpstr>Use of ChatGPT is not allowed</vt:lpstr>
      <vt:lpstr>In spirit of trust but verify</vt:lpstr>
      <vt:lpstr>Use of ChatGPT is not allowed</vt:lpstr>
      <vt:lpstr>Coding jobs will be done by AI</vt:lpstr>
      <vt:lpstr>Coding jobs will be done by AI</vt:lpstr>
      <vt:lpstr>It happened sooner than expected</vt:lpstr>
      <vt:lpstr>So am I doomed?</vt:lpstr>
      <vt:lpstr>Read the syllabus CAREFULLY!</vt:lpstr>
      <vt:lpstr>In spirit of trust but verify</vt:lpstr>
      <vt:lpstr>Accessibility Resources</vt:lpstr>
      <vt:lpstr>Preferred Name</vt:lpstr>
      <vt:lpstr>Lectures will be videotaped</vt:lpstr>
      <vt:lpstr>One Stop Shop for the Course</vt:lpstr>
      <vt:lpstr>Three things to remember</vt:lpstr>
      <vt:lpstr>Wait.. What???</vt:lpstr>
      <vt:lpstr>Advice from 331 TAs</vt:lpstr>
      <vt:lpstr>More information on the quiz</vt:lpstr>
      <vt:lpstr>Autolab</vt:lpstr>
      <vt:lpstr>You can submit the following now</vt:lpstr>
      <vt:lpstr>Grading break-down</vt:lpstr>
      <vt:lpstr>Questions/Comments?</vt:lpstr>
      <vt:lpstr>Pre-requisites</vt:lpstr>
      <vt:lpstr>Critical Campus Resources</vt:lpstr>
      <vt:lpstr>TA Office hours</vt:lpstr>
      <vt:lpstr>Recitations</vt:lpstr>
      <vt:lpstr>Please stick to your recitation section</vt:lpstr>
      <vt:lpstr>Exams</vt:lpstr>
      <vt:lpstr>The HW structure</vt:lpstr>
      <vt:lpstr>Allowed Sources</vt:lpstr>
      <vt:lpstr>… even for programming Q</vt:lpstr>
      <vt:lpstr>Proof Idea vs. Proof Details</vt:lpstr>
      <vt:lpstr>~2 month long project!</vt:lpstr>
      <vt:lpstr>C++ vs Java/Python</vt:lpstr>
      <vt:lpstr>Questions/Comments?</vt:lpstr>
      <vt:lpstr>Bit more about the course</vt:lpstr>
      <vt:lpstr>We’ll do loads of</vt:lpstr>
      <vt:lpstr>An incorrect “proof”</vt:lpstr>
      <vt:lpstr>A more subtle incorrect “proof”</vt:lpstr>
      <vt:lpstr>PowerPoint Presentation</vt:lpstr>
      <vt:lpstr>CSE 331 Care package</vt:lpstr>
      <vt:lpstr>A common complaint</vt:lpstr>
      <vt:lpstr>True because….</vt:lpstr>
      <vt:lpstr>False because…</vt:lpstr>
      <vt:lpstr>To get an A in the class</vt:lpstr>
      <vt:lpstr>A cautionary tale…</vt:lpstr>
      <vt:lpstr>Questions/Comments?</vt:lpstr>
      <vt:lpstr>How we will make 331</vt:lpstr>
      <vt:lpstr>What we’ll strive to do</vt:lpstr>
      <vt:lpstr>We’re not mind readers</vt:lpstr>
      <vt:lpstr>If you need it, ask for help</vt:lpstr>
      <vt:lpstr>More chances to recover</vt:lpstr>
      <vt:lpstr>Follow the Textbook</vt:lpstr>
      <vt:lpstr>PowerPoint Presentation</vt:lpstr>
      <vt:lpstr>The cautionary tale has a silver lining…</vt:lpstr>
      <vt:lpstr>The only way to do well is to work hard</vt:lpstr>
    </vt:vector>
  </TitlesOfParts>
  <Company>UB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2</dc:title>
  <dc:creator>Atri</dc:creator>
  <cp:lastModifiedBy>Atri Rudra</cp:lastModifiedBy>
  <cp:revision>52</cp:revision>
  <dcterms:created xsi:type="dcterms:W3CDTF">2011-08-31T00:43:08Z</dcterms:created>
  <dcterms:modified xsi:type="dcterms:W3CDTF">2024-08-24T02:11:45Z</dcterms:modified>
</cp:coreProperties>
</file>