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3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9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7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8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0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1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812D7-A6C8-4242-B7C1-CC06D3D7CAD6}" type="datetimeFigureOut">
              <a:rPr lang="en-US" smtClean="0"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E0B6-A9E2-F343-BAEF-8092DF0E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28713" y="2692400"/>
            <a:ext cx="6910387" cy="3484563"/>
          </a:xfrm>
          <a:prstGeom prst="rect">
            <a:avLst/>
          </a:prstGeom>
          <a:solidFill>
            <a:schemeClr val="accent3">
              <a:alpha val="15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Gale-Shapley Algorithm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650875" y="1639888"/>
            <a:ext cx="3503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Intially all men and women are </a:t>
            </a:r>
            <a:r>
              <a:rPr lang="en-US" sz="1800">
                <a:solidFill>
                  <a:srgbClr val="3366FF"/>
                </a:solidFill>
                <a:latin typeface="Calibri" charset="0"/>
              </a:rPr>
              <a:t>free</a:t>
            </a:r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650875" y="2192338"/>
            <a:ext cx="5084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While there exists a free woman  who can propose</a:t>
            </a:r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1128713" y="2692400"/>
            <a:ext cx="6910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Let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en-US" sz="1800">
                <a:latin typeface="Calibri" charset="0"/>
              </a:rPr>
              <a:t> be such a woman and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m</a:t>
            </a:r>
            <a:r>
              <a:rPr lang="en-US" sz="1800">
                <a:latin typeface="Calibri" charset="0"/>
              </a:rPr>
              <a:t> be the best man she has not proposed to</a:t>
            </a:r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1443038" y="3105150"/>
            <a:ext cx="1746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en-US" sz="1800">
                <a:latin typeface="Calibri" charset="0"/>
              </a:rPr>
              <a:t> proposes to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m</a:t>
            </a:r>
          </a:p>
        </p:txBody>
      </p:sp>
      <p:sp>
        <p:nvSpPr>
          <p:cNvPr id="35847" name="TextBox 6"/>
          <p:cNvSpPr txBox="1">
            <a:spLocks noChangeArrowheads="1"/>
          </p:cNvSpPr>
          <p:nvPr/>
        </p:nvSpPr>
        <p:spPr bwMode="auto">
          <a:xfrm>
            <a:off x="1443038" y="3603625"/>
            <a:ext cx="1176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If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m</a:t>
            </a:r>
            <a:r>
              <a:rPr lang="en-US" sz="1800">
                <a:latin typeface="Calibri" charset="0"/>
              </a:rPr>
              <a:t> is free</a:t>
            </a:r>
          </a:p>
        </p:txBody>
      </p:sp>
      <p:sp>
        <p:nvSpPr>
          <p:cNvPr id="35848" name="TextBox 7"/>
          <p:cNvSpPr txBox="1">
            <a:spLocks noChangeArrowheads="1"/>
          </p:cNvSpPr>
          <p:nvPr/>
        </p:nvSpPr>
        <p:spPr bwMode="auto">
          <a:xfrm>
            <a:off x="1900238" y="4038600"/>
            <a:ext cx="1927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D2ACD"/>
                </a:solidFill>
                <a:latin typeface="Calibri" charset="0"/>
              </a:rPr>
              <a:t>(m,w) </a:t>
            </a:r>
            <a:r>
              <a:rPr lang="en-US" sz="1800">
                <a:latin typeface="Calibri" charset="0"/>
              </a:rPr>
              <a:t>get </a:t>
            </a:r>
            <a:r>
              <a:rPr lang="en-US" sz="1800">
                <a:solidFill>
                  <a:srgbClr val="FF6600"/>
                </a:solidFill>
                <a:latin typeface="Calibri" charset="0"/>
              </a:rPr>
              <a:t>engaged</a:t>
            </a:r>
          </a:p>
        </p:txBody>
      </p:sp>
      <p:sp>
        <p:nvSpPr>
          <p:cNvPr id="35849" name="TextBox 8"/>
          <p:cNvSpPr txBox="1">
            <a:spLocks noChangeArrowheads="1"/>
          </p:cNvSpPr>
          <p:nvPr/>
        </p:nvSpPr>
        <p:spPr bwMode="auto">
          <a:xfrm>
            <a:off x="1443038" y="4471988"/>
            <a:ext cx="2420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Else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(m,w</a:t>
            </a:r>
            <a:r>
              <a:rPr lang="ja-JP" altLang="en-US" sz="1800">
                <a:solidFill>
                  <a:srgbClr val="AD2ACD"/>
                </a:solidFill>
                <a:latin typeface="Calibri" charset="0"/>
              </a:rPr>
              <a:t>’</a:t>
            </a:r>
            <a:r>
              <a:rPr lang="en-US" altLang="ja-JP" sz="1800">
                <a:solidFill>
                  <a:srgbClr val="AD2ACD"/>
                </a:solidFill>
                <a:latin typeface="Calibri" charset="0"/>
              </a:rPr>
              <a:t>)</a:t>
            </a:r>
            <a:r>
              <a:rPr lang="en-US" altLang="ja-JP" sz="1800">
                <a:latin typeface="Calibri" charset="0"/>
              </a:rPr>
              <a:t> are engaged</a:t>
            </a:r>
            <a:endParaRPr lang="en-US" sz="1800">
              <a:latin typeface="Calibri" charset="0"/>
            </a:endParaRPr>
          </a:p>
        </p:txBody>
      </p:sp>
      <p:sp>
        <p:nvSpPr>
          <p:cNvPr id="35850" name="TextBox 9"/>
          <p:cNvSpPr txBox="1">
            <a:spLocks noChangeArrowheads="1"/>
          </p:cNvSpPr>
          <p:nvPr/>
        </p:nvSpPr>
        <p:spPr bwMode="auto">
          <a:xfrm>
            <a:off x="1900238" y="4852988"/>
            <a:ext cx="2006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If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m</a:t>
            </a:r>
            <a:r>
              <a:rPr lang="en-US" sz="1800">
                <a:latin typeface="Calibri" charset="0"/>
              </a:rPr>
              <a:t> prefers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ja-JP" altLang="en-US" sz="1800">
                <a:solidFill>
                  <a:srgbClr val="AD2ACD"/>
                </a:solidFill>
                <a:latin typeface="Calibri" charset="0"/>
              </a:rPr>
              <a:t>’</a:t>
            </a:r>
            <a:r>
              <a:rPr lang="en-US" altLang="ja-JP" sz="1800">
                <a:latin typeface="Calibri" charset="0"/>
              </a:rPr>
              <a:t> to </a:t>
            </a:r>
            <a:r>
              <a:rPr lang="en-US" altLang="ja-JP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en-US" altLang="ja-JP" sz="1800">
                <a:latin typeface="Calibri" charset="0"/>
              </a:rPr>
              <a:t> </a:t>
            </a:r>
            <a:endParaRPr lang="en-US" sz="1800">
              <a:latin typeface="Calibri" charset="0"/>
            </a:endParaRPr>
          </a:p>
        </p:txBody>
      </p:sp>
      <p:sp>
        <p:nvSpPr>
          <p:cNvPr id="35851" name="TextBox 10"/>
          <p:cNvSpPr txBox="1">
            <a:spLocks noChangeArrowheads="1"/>
          </p:cNvSpPr>
          <p:nvPr/>
        </p:nvSpPr>
        <p:spPr bwMode="auto">
          <a:xfrm>
            <a:off x="2489200" y="52212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en-US" sz="1800">
                <a:latin typeface="Calibri" charset="0"/>
              </a:rPr>
              <a:t> remains </a:t>
            </a:r>
            <a:r>
              <a:rPr lang="en-US" sz="1800">
                <a:solidFill>
                  <a:srgbClr val="3366FF"/>
                </a:solidFill>
                <a:latin typeface="Calibri" charset="0"/>
              </a:rPr>
              <a:t>free</a:t>
            </a:r>
          </a:p>
        </p:txBody>
      </p:sp>
      <p:sp>
        <p:nvSpPr>
          <p:cNvPr id="35852" name="TextBox 11"/>
          <p:cNvSpPr txBox="1">
            <a:spLocks noChangeArrowheads="1"/>
          </p:cNvSpPr>
          <p:nvPr/>
        </p:nvSpPr>
        <p:spPr bwMode="auto">
          <a:xfrm>
            <a:off x="1900238" y="5438775"/>
            <a:ext cx="55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Else</a:t>
            </a:r>
          </a:p>
        </p:txBody>
      </p:sp>
      <p:sp>
        <p:nvSpPr>
          <p:cNvPr id="35853" name="TextBox 12"/>
          <p:cNvSpPr txBox="1">
            <a:spLocks noChangeArrowheads="1"/>
          </p:cNvSpPr>
          <p:nvPr/>
        </p:nvSpPr>
        <p:spPr bwMode="auto">
          <a:xfrm>
            <a:off x="2452688" y="5808663"/>
            <a:ext cx="323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D2ACD"/>
                </a:solidFill>
                <a:latin typeface="Calibri" charset="0"/>
              </a:rPr>
              <a:t>(m,w)</a:t>
            </a:r>
            <a:r>
              <a:rPr lang="en-US" sz="1800">
                <a:latin typeface="Calibri" charset="0"/>
              </a:rPr>
              <a:t> get </a:t>
            </a:r>
            <a:r>
              <a:rPr lang="en-US" sz="1800">
                <a:solidFill>
                  <a:srgbClr val="FF6600"/>
                </a:solidFill>
                <a:latin typeface="Calibri" charset="0"/>
              </a:rPr>
              <a:t>engaged</a:t>
            </a:r>
            <a:r>
              <a:rPr lang="en-US" sz="1800">
                <a:latin typeface="Calibri" charset="0"/>
              </a:rPr>
              <a:t> and </a:t>
            </a:r>
            <a:r>
              <a:rPr lang="en-US" sz="1800">
                <a:solidFill>
                  <a:srgbClr val="AD2ACD"/>
                </a:solidFill>
                <a:latin typeface="Calibri" charset="0"/>
              </a:rPr>
              <a:t>w</a:t>
            </a:r>
            <a:r>
              <a:rPr lang="ja-JP" altLang="en-US" sz="1800">
                <a:solidFill>
                  <a:srgbClr val="AD2ACD"/>
                </a:solidFill>
                <a:latin typeface="Calibri" charset="0"/>
              </a:rPr>
              <a:t>’</a:t>
            </a:r>
            <a:r>
              <a:rPr lang="en-US" altLang="ja-JP" sz="1800">
                <a:latin typeface="Calibri" charset="0"/>
              </a:rPr>
              <a:t> is </a:t>
            </a:r>
            <a:r>
              <a:rPr lang="en-US" altLang="ja-JP" sz="1800">
                <a:solidFill>
                  <a:srgbClr val="3366FF"/>
                </a:solidFill>
                <a:latin typeface="Calibri" charset="0"/>
              </a:rPr>
              <a:t>free</a:t>
            </a:r>
            <a:endParaRPr lang="en-US" sz="1800">
              <a:solidFill>
                <a:srgbClr val="3366FF"/>
              </a:solidFill>
              <a:latin typeface="Calibri" charset="0"/>
            </a:endParaRPr>
          </a:p>
        </p:txBody>
      </p:sp>
      <p:sp>
        <p:nvSpPr>
          <p:cNvPr id="35854" name="TextBox 13"/>
          <p:cNvSpPr txBox="1">
            <a:spLocks noChangeArrowheads="1"/>
          </p:cNvSpPr>
          <p:nvPr/>
        </p:nvSpPr>
        <p:spPr bwMode="auto">
          <a:xfrm>
            <a:off x="650875" y="6350000"/>
            <a:ext cx="4341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Output the engaged pairs as the final output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Gale-Shapley Algorithm</vt:lpstr>
    </vt:vector>
  </TitlesOfParts>
  <Company>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Gale-Shapley Algorithm</dc:title>
  <dc:creator>Atri Rudra</dc:creator>
  <cp:lastModifiedBy>Atri Rudra</cp:lastModifiedBy>
  <cp:revision>1</cp:revision>
  <dcterms:created xsi:type="dcterms:W3CDTF">2015-09-16T01:54:06Z</dcterms:created>
  <dcterms:modified xsi:type="dcterms:W3CDTF">2015-09-16T01:55:32Z</dcterms:modified>
</cp:coreProperties>
</file>