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79" d="100"/>
          <a:sy n="79" d="100"/>
        </p:scale>
        <p:origin x="-184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30C22-1D7F-4D43-8847-259430A4F2AE}" type="datetimeFigureOut">
              <a:rPr lang="en-US" smtClean="0"/>
              <a:t>10/10/15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AEF3-EBEB-3E40-A5BB-1E8599BBD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054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30C22-1D7F-4D43-8847-259430A4F2AE}" type="datetimeFigureOut">
              <a:rPr lang="en-US" smtClean="0"/>
              <a:t>10/10/15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AEF3-EBEB-3E40-A5BB-1E8599BBD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907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30C22-1D7F-4D43-8847-259430A4F2AE}" type="datetimeFigureOut">
              <a:rPr lang="en-US" smtClean="0"/>
              <a:t>10/10/15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AEF3-EBEB-3E40-A5BB-1E8599BBD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324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30C22-1D7F-4D43-8847-259430A4F2AE}" type="datetimeFigureOut">
              <a:rPr lang="en-US" smtClean="0"/>
              <a:t>10/10/15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AEF3-EBEB-3E40-A5BB-1E8599BBD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83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30C22-1D7F-4D43-8847-259430A4F2AE}" type="datetimeFigureOut">
              <a:rPr lang="en-US" smtClean="0"/>
              <a:t>10/10/15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AEF3-EBEB-3E40-A5BB-1E8599BBD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374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30C22-1D7F-4D43-8847-259430A4F2AE}" type="datetimeFigureOut">
              <a:rPr lang="en-US" smtClean="0"/>
              <a:t>10/10/15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AEF3-EBEB-3E40-A5BB-1E8599BBD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661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30C22-1D7F-4D43-8847-259430A4F2AE}" type="datetimeFigureOut">
              <a:rPr lang="en-US" smtClean="0"/>
              <a:t>10/10/15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AEF3-EBEB-3E40-A5BB-1E8599BBD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74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30C22-1D7F-4D43-8847-259430A4F2AE}" type="datetimeFigureOut">
              <a:rPr lang="en-US" smtClean="0"/>
              <a:t>10/10/15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AEF3-EBEB-3E40-A5BB-1E8599BBD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384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30C22-1D7F-4D43-8847-259430A4F2AE}" type="datetimeFigureOut">
              <a:rPr lang="en-US" smtClean="0"/>
              <a:t>10/10/15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AEF3-EBEB-3E40-A5BB-1E8599BBD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58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30C22-1D7F-4D43-8847-259430A4F2AE}" type="datetimeFigureOut">
              <a:rPr lang="en-US" smtClean="0"/>
              <a:t>10/10/15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AEF3-EBEB-3E40-A5BB-1E8599BBD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580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30C22-1D7F-4D43-8847-259430A4F2AE}" type="datetimeFigureOut">
              <a:rPr lang="en-US" smtClean="0"/>
              <a:t>10/10/15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AEF3-EBEB-3E40-A5BB-1E8599BBD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458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30C22-1D7F-4D43-8847-259430A4F2AE}" type="datetimeFigureOut">
              <a:rPr lang="en-US" smtClean="0"/>
              <a:t>10/10/15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9AEF3-EBEB-3E40-A5BB-1E8599BBD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61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MS PGothic" charset="0"/>
              </a:rPr>
              <a:t>Breadth First Search (BFS)</a:t>
            </a:r>
          </a:p>
        </p:txBody>
      </p:sp>
      <p:sp>
        <p:nvSpPr>
          <p:cNvPr id="27650" name="TextBox 2"/>
          <p:cNvSpPr txBox="1">
            <a:spLocks noChangeArrowheads="1"/>
          </p:cNvSpPr>
          <p:nvPr/>
        </p:nvSpPr>
        <p:spPr bwMode="auto">
          <a:xfrm>
            <a:off x="2833688" y="1709738"/>
            <a:ext cx="2498725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sz="2300">
                <a:latin typeface="Calibri" charset="0"/>
              </a:rPr>
              <a:t>Is </a:t>
            </a:r>
            <a:r>
              <a:rPr lang="en-US" sz="2300">
                <a:solidFill>
                  <a:srgbClr val="660066"/>
                </a:solidFill>
                <a:latin typeface="Calibri" charset="0"/>
              </a:rPr>
              <a:t>s</a:t>
            </a:r>
            <a:r>
              <a:rPr lang="en-US" sz="2300">
                <a:latin typeface="Calibri" charset="0"/>
              </a:rPr>
              <a:t> connected to </a:t>
            </a:r>
            <a:r>
              <a:rPr lang="en-US" sz="2300">
                <a:solidFill>
                  <a:srgbClr val="660066"/>
                </a:solidFill>
                <a:latin typeface="Calibri" charset="0"/>
              </a:rPr>
              <a:t>t</a:t>
            </a:r>
            <a:r>
              <a:rPr lang="en-US" sz="2300">
                <a:latin typeface="Calibri" charset="0"/>
              </a:rPr>
              <a:t>?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150938" y="2735263"/>
            <a:ext cx="44878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sz="2200">
                <a:latin typeface="Calibri" charset="0"/>
              </a:rPr>
              <a:t>Build layers of vertices connected to </a:t>
            </a:r>
            <a:r>
              <a:rPr lang="en-US" sz="2200">
                <a:solidFill>
                  <a:srgbClr val="660066"/>
                </a:solidFill>
                <a:latin typeface="Calibri" charset="0"/>
              </a:rPr>
              <a:t>s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150938" y="3778250"/>
            <a:ext cx="8001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660066"/>
                </a:solidFill>
                <a:latin typeface="Calibri" charset="0"/>
              </a:rPr>
              <a:t>L</a:t>
            </a:r>
            <a:r>
              <a:rPr lang="en-US" sz="1800" baseline="-25000">
                <a:solidFill>
                  <a:srgbClr val="660066"/>
                </a:solidFill>
                <a:latin typeface="Calibri" charset="0"/>
              </a:rPr>
              <a:t>0</a:t>
            </a:r>
            <a:r>
              <a:rPr lang="en-US" sz="1800" baseline="-25000">
                <a:latin typeface="Calibri" charset="0"/>
              </a:rPr>
              <a:t> </a:t>
            </a:r>
            <a:r>
              <a:rPr lang="en-US" sz="1800">
                <a:latin typeface="Calibri" charset="0"/>
              </a:rPr>
              <a:t>= </a:t>
            </a:r>
            <a:r>
              <a:rPr lang="en-US" sz="1800">
                <a:solidFill>
                  <a:srgbClr val="660066"/>
                </a:solidFill>
                <a:latin typeface="Calibri" charset="0"/>
              </a:rPr>
              <a:t>{s}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150938" y="4395788"/>
            <a:ext cx="37576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Assume </a:t>
            </a:r>
            <a:r>
              <a:rPr lang="en-US" sz="1800">
                <a:solidFill>
                  <a:srgbClr val="660066"/>
                </a:solidFill>
                <a:latin typeface="Calibri" charset="0"/>
              </a:rPr>
              <a:t>L</a:t>
            </a:r>
            <a:r>
              <a:rPr lang="en-US" sz="1800" baseline="-25000">
                <a:solidFill>
                  <a:srgbClr val="660066"/>
                </a:solidFill>
                <a:latin typeface="Calibri" charset="0"/>
              </a:rPr>
              <a:t>0</a:t>
            </a:r>
            <a:r>
              <a:rPr lang="en-US" sz="1800">
                <a:solidFill>
                  <a:srgbClr val="660066"/>
                </a:solidFill>
                <a:latin typeface="Calibri" charset="0"/>
              </a:rPr>
              <a:t>,..,L</a:t>
            </a:r>
            <a:r>
              <a:rPr lang="en-US" sz="1800" baseline="-25000">
                <a:solidFill>
                  <a:srgbClr val="660066"/>
                </a:solidFill>
                <a:latin typeface="Calibri" charset="0"/>
              </a:rPr>
              <a:t>j</a:t>
            </a:r>
            <a:r>
              <a:rPr lang="en-US" sz="1800">
                <a:solidFill>
                  <a:srgbClr val="660066"/>
                </a:solidFill>
                <a:latin typeface="Calibri" charset="0"/>
              </a:rPr>
              <a:t> </a:t>
            </a:r>
            <a:r>
              <a:rPr lang="en-US" sz="1800">
                <a:latin typeface="Calibri" charset="0"/>
              </a:rPr>
              <a:t>have been constructed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452563" y="4906963"/>
            <a:ext cx="55324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660066"/>
                </a:solidFill>
                <a:latin typeface="Calibri" charset="0"/>
              </a:rPr>
              <a:t>L</a:t>
            </a:r>
            <a:r>
              <a:rPr lang="en-US" sz="1800" baseline="-25000">
                <a:solidFill>
                  <a:srgbClr val="660066"/>
                </a:solidFill>
                <a:latin typeface="Calibri" charset="0"/>
              </a:rPr>
              <a:t>j+1</a:t>
            </a:r>
            <a:r>
              <a:rPr lang="en-US" sz="1800" baseline="-25000">
                <a:latin typeface="Calibri" charset="0"/>
              </a:rPr>
              <a:t> </a:t>
            </a:r>
            <a:r>
              <a:rPr lang="en-US" sz="1800">
                <a:latin typeface="Calibri" charset="0"/>
              </a:rPr>
              <a:t>set of vertices not chosen yet but are connected to </a:t>
            </a:r>
            <a:r>
              <a:rPr lang="en-US" sz="1800">
                <a:solidFill>
                  <a:srgbClr val="660066"/>
                </a:solidFill>
                <a:latin typeface="Calibri" charset="0"/>
              </a:rPr>
              <a:t>L</a:t>
            </a:r>
            <a:r>
              <a:rPr lang="en-US" sz="1800" baseline="-25000">
                <a:solidFill>
                  <a:srgbClr val="660066"/>
                </a:solidFill>
                <a:latin typeface="Calibri" charset="0"/>
              </a:rPr>
              <a:t>j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171575" y="5568950"/>
            <a:ext cx="29940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Stop when new layer is empty</a:t>
            </a:r>
          </a:p>
        </p:txBody>
      </p:sp>
      <p:sp>
        <p:nvSpPr>
          <p:cNvPr id="9" name="Cloud Callout 8"/>
          <p:cNvSpPr>
            <a:spLocks noChangeArrowheads="1"/>
          </p:cNvSpPr>
          <p:nvPr/>
        </p:nvSpPr>
        <p:spPr bwMode="auto">
          <a:xfrm>
            <a:off x="6002338" y="2952750"/>
            <a:ext cx="2898775" cy="1812925"/>
          </a:xfrm>
          <a:prstGeom prst="cloudCallout">
            <a:avLst>
              <a:gd name="adj1" fmla="val -14838"/>
              <a:gd name="adj2" fmla="val 43343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>
                <a:solidFill>
                  <a:srgbClr val="660066"/>
                </a:solidFill>
                <a:latin typeface="Calibri" charset="0"/>
                <a:ea typeface="ＭＳ Ｐゴシック" charset="0"/>
                <a:cs typeface="ＭＳ Ｐゴシック" charset="0"/>
              </a:rPr>
              <a:t>L</a:t>
            </a:r>
            <a:r>
              <a:rPr lang="en-US" baseline="-25000">
                <a:solidFill>
                  <a:srgbClr val="660066"/>
                </a:solidFill>
                <a:latin typeface="Calibri" charset="0"/>
                <a:ea typeface="ＭＳ Ｐゴシック" charset="0"/>
                <a:cs typeface="ＭＳ Ｐゴシック" charset="0"/>
              </a:rPr>
              <a:t>j</a:t>
            </a:r>
            <a:r>
              <a:rPr lang="en-US">
                <a:solidFill>
                  <a:srgbClr val="660066"/>
                </a:solidFill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>
                <a:solidFill>
                  <a:srgbClr val="FFFFFF"/>
                </a:solidFill>
                <a:latin typeface="Calibri" charset="0"/>
                <a:ea typeface="ＭＳ Ｐゴシック" charset="0"/>
                <a:cs typeface="ＭＳ Ｐゴシック" charset="0"/>
              </a:rPr>
              <a:t>: all nodes at distance </a:t>
            </a:r>
            <a:r>
              <a:rPr lang="en-US">
                <a:solidFill>
                  <a:srgbClr val="660066"/>
                </a:solidFill>
                <a:latin typeface="Calibri" charset="0"/>
                <a:ea typeface="ＭＳ Ｐゴシック" charset="0"/>
                <a:cs typeface="ＭＳ Ｐゴシック" charset="0"/>
              </a:rPr>
              <a:t>j</a:t>
            </a:r>
            <a:r>
              <a:rPr lang="en-US">
                <a:solidFill>
                  <a:srgbClr val="FFFFFF"/>
                </a:solidFill>
                <a:latin typeface="Calibri" charset="0"/>
                <a:ea typeface="ＭＳ Ｐゴシック" charset="0"/>
                <a:cs typeface="ＭＳ Ｐゴシック" charset="0"/>
              </a:rPr>
              <a:t> from </a:t>
            </a:r>
            <a:r>
              <a:rPr lang="en-US">
                <a:solidFill>
                  <a:srgbClr val="660066"/>
                </a:solidFill>
                <a:latin typeface="Calibri" charset="0"/>
                <a:ea typeface="ＭＳ Ｐゴシック" charset="0"/>
                <a:cs typeface="ＭＳ Ｐゴシック" charset="0"/>
              </a:rPr>
              <a:t>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MS PGothic" charset="0"/>
              </a:rPr>
              <a:t>BFS Tree</a:t>
            </a:r>
          </a:p>
        </p:txBody>
      </p:sp>
      <p:sp>
        <p:nvSpPr>
          <p:cNvPr id="29698" name="TextBox 2"/>
          <p:cNvSpPr txBox="1">
            <a:spLocks noChangeArrowheads="1"/>
          </p:cNvSpPr>
          <p:nvPr/>
        </p:nvSpPr>
        <p:spPr bwMode="auto">
          <a:xfrm>
            <a:off x="2674938" y="1638300"/>
            <a:ext cx="37941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BFS naturally defines a tree rooted at </a:t>
            </a:r>
            <a:r>
              <a:rPr lang="en-US" sz="1800">
                <a:solidFill>
                  <a:srgbClr val="660066"/>
                </a:solidFill>
                <a:latin typeface="Calibri" charset="0"/>
              </a:rPr>
              <a:t>s</a:t>
            </a:r>
          </a:p>
        </p:txBody>
      </p:sp>
      <p:sp>
        <p:nvSpPr>
          <p:cNvPr id="29699" name="TextBox 3"/>
          <p:cNvSpPr txBox="1">
            <a:spLocks noChangeArrowheads="1"/>
          </p:cNvSpPr>
          <p:nvPr/>
        </p:nvSpPr>
        <p:spPr bwMode="auto">
          <a:xfrm>
            <a:off x="2914650" y="2171700"/>
            <a:ext cx="3314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660066"/>
                </a:solidFill>
                <a:latin typeface="Calibri" charset="0"/>
              </a:rPr>
              <a:t>L</a:t>
            </a:r>
            <a:r>
              <a:rPr lang="en-US" sz="1800" baseline="-25000">
                <a:solidFill>
                  <a:srgbClr val="660066"/>
                </a:solidFill>
                <a:latin typeface="Calibri" charset="0"/>
              </a:rPr>
              <a:t>j</a:t>
            </a:r>
            <a:r>
              <a:rPr lang="en-US" sz="1800">
                <a:latin typeface="Calibri" charset="0"/>
              </a:rPr>
              <a:t> forms the </a:t>
            </a:r>
            <a:r>
              <a:rPr lang="en-US" sz="1800">
                <a:solidFill>
                  <a:srgbClr val="660066"/>
                </a:solidFill>
                <a:latin typeface="Calibri" charset="0"/>
              </a:rPr>
              <a:t>j</a:t>
            </a:r>
            <a:r>
              <a:rPr lang="en-US" sz="1800">
                <a:latin typeface="Calibri" charset="0"/>
              </a:rPr>
              <a:t>th </a:t>
            </a:r>
            <a:r>
              <a:rPr lang="ja-JP" altLang="en-US" sz="1800">
                <a:latin typeface="Calibri" charset="0"/>
              </a:rPr>
              <a:t>“</a:t>
            </a:r>
            <a:r>
              <a:rPr lang="en-US" altLang="ja-JP" sz="1800">
                <a:latin typeface="Calibri" charset="0"/>
              </a:rPr>
              <a:t>level</a:t>
            </a:r>
            <a:r>
              <a:rPr lang="ja-JP" altLang="en-US" sz="1800">
                <a:latin typeface="Calibri" charset="0"/>
              </a:rPr>
              <a:t>”</a:t>
            </a:r>
            <a:r>
              <a:rPr lang="en-US" altLang="ja-JP" sz="1800">
                <a:latin typeface="Calibri" charset="0"/>
              </a:rPr>
              <a:t> in the tree</a:t>
            </a:r>
            <a:endParaRPr lang="en-US" sz="1800">
              <a:latin typeface="Calibri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920875" y="2735263"/>
            <a:ext cx="54498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660066"/>
                </a:solidFill>
                <a:latin typeface="Calibri" charset="0"/>
              </a:rPr>
              <a:t>u</a:t>
            </a:r>
            <a:r>
              <a:rPr lang="en-US" sz="1800">
                <a:latin typeface="Calibri" charset="0"/>
              </a:rPr>
              <a:t> in </a:t>
            </a:r>
            <a:r>
              <a:rPr lang="en-US" sz="1800">
                <a:solidFill>
                  <a:srgbClr val="660066"/>
                </a:solidFill>
                <a:latin typeface="Calibri" charset="0"/>
              </a:rPr>
              <a:t>L</a:t>
            </a:r>
            <a:r>
              <a:rPr lang="en-US" sz="1800" baseline="-25000">
                <a:solidFill>
                  <a:srgbClr val="660066"/>
                </a:solidFill>
                <a:latin typeface="Calibri" charset="0"/>
              </a:rPr>
              <a:t>j+1</a:t>
            </a:r>
            <a:r>
              <a:rPr lang="en-US" sz="1800" baseline="-25000">
                <a:latin typeface="Calibri" charset="0"/>
              </a:rPr>
              <a:t> </a:t>
            </a:r>
            <a:r>
              <a:rPr lang="en-US" sz="1800">
                <a:latin typeface="Calibri" charset="0"/>
              </a:rPr>
              <a:t>is child of </a:t>
            </a:r>
            <a:r>
              <a:rPr lang="en-US" sz="1800">
                <a:solidFill>
                  <a:srgbClr val="660066"/>
                </a:solidFill>
                <a:latin typeface="Calibri" charset="0"/>
              </a:rPr>
              <a:t>v</a:t>
            </a:r>
            <a:r>
              <a:rPr lang="en-US" sz="1800">
                <a:latin typeface="Calibri" charset="0"/>
              </a:rPr>
              <a:t> in </a:t>
            </a:r>
            <a:r>
              <a:rPr lang="en-US" sz="1800">
                <a:solidFill>
                  <a:srgbClr val="660066"/>
                </a:solidFill>
                <a:latin typeface="Calibri" charset="0"/>
              </a:rPr>
              <a:t>L</a:t>
            </a:r>
            <a:r>
              <a:rPr lang="en-US" sz="1800" baseline="-25000">
                <a:solidFill>
                  <a:srgbClr val="660066"/>
                </a:solidFill>
                <a:latin typeface="Calibri" charset="0"/>
              </a:rPr>
              <a:t>j</a:t>
            </a:r>
            <a:r>
              <a:rPr lang="en-US" sz="1800">
                <a:latin typeface="Calibri" charset="0"/>
              </a:rPr>
              <a:t> from which it was </a:t>
            </a:r>
            <a:r>
              <a:rPr lang="ja-JP" altLang="en-US" sz="1800">
                <a:latin typeface="Calibri" charset="0"/>
              </a:rPr>
              <a:t>“</a:t>
            </a:r>
            <a:r>
              <a:rPr lang="en-US" altLang="ja-JP" sz="1800">
                <a:latin typeface="Calibri" charset="0"/>
              </a:rPr>
              <a:t>discovered</a:t>
            </a:r>
            <a:r>
              <a:rPr lang="ja-JP" altLang="en-US" sz="1800">
                <a:latin typeface="Calibri" charset="0"/>
              </a:rPr>
              <a:t>”</a:t>
            </a:r>
            <a:endParaRPr lang="en-US" sz="1800">
              <a:latin typeface="Calibri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1519238" y="3429000"/>
            <a:ext cx="401637" cy="390525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ea typeface="+mn-ea"/>
                <a:cs typeface="+mn-cs"/>
              </a:rPr>
              <a:t>1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944563" y="4168775"/>
            <a:ext cx="401637" cy="390525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ea typeface="+mn-ea"/>
                <a:cs typeface="+mn-cs"/>
              </a:rPr>
              <a:t>2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273300" y="4168775"/>
            <a:ext cx="401638" cy="390525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ea typeface="+mn-ea"/>
                <a:cs typeface="+mn-cs"/>
              </a:rPr>
              <a:t>3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457200" y="5221288"/>
            <a:ext cx="401638" cy="390525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ea typeface="+mn-ea"/>
                <a:cs typeface="+mn-cs"/>
              </a:rPr>
              <a:t>4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1584325" y="5243513"/>
            <a:ext cx="401638" cy="390525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ea typeface="+mn-ea"/>
                <a:cs typeface="+mn-cs"/>
              </a:rPr>
              <a:t>5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1584325" y="6176963"/>
            <a:ext cx="401638" cy="390525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ea typeface="+mn-ea"/>
                <a:cs typeface="+mn-cs"/>
              </a:rPr>
              <a:t>6</a:t>
            </a: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3441700" y="3429000"/>
            <a:ext cx="401638" cy="390525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ea typeface="+mn-ea"/>
                <a:cs typeface="+mn-cs"/>
              </a:rPr>
              <a:t>7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3441700" y="4559300"/>
            <a:ext cx="401638" cy="390525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ea typeface="+mn-ea"/>
                <a:cs typeface="+mn-cs"/>
              </a:rPr>
              <a:t>8</a:t>
            </a:r>
          </a:p>
        </p:txBody>
      </p:sp>
      <p:cxnSp>
        <p:nvCxnSpPr>
          <p:cNvPr id="15" name="Straight Connector 14"/>
          <p:cNvCxnSpPr>
            <a:cxnSpLocks noChangeShapeType="1"/>
            <a:stCxn id="6" idx="3"/>
            <a:endCxn id="7" idx="7"/>
          </p:cNvCxnSpPr>
          <p:nvPr/>
        </p:nvCxnSpPr>
        <p:spPr bwMode="auto">
          <a:xfrm rot="5400000">
            <a:off x="1200944" y="3848894"/>
            <a:ext cx="463550" cy="290512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Straight Connector 16"/>
          <p:cNvCxnSpPr>
            <a:cxnSpLocks noChangeShapeType="1"/>
            <a:stCxn id="6" idx="5"/>
            <a:endCxn id="8" idx="1"/>
          </p:cNvCxnSpPr>
          <p:nvPr/>
        </p:nvCxnSpPr>
        <p:spPr bwMode="auto">
          <a:xfrm rot="16200000" flipH="1">
            <a:off x="1865313" y="3759200"/>
            <a:ext cx="463550" cy="4699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Straight Connector 18"/>
          <p:cNvCxnSpPr>
            <a:cxnSpLocks noChangeShapeType="1"/>
            <a:stCxn id="7" idx="6"/>
            <a:endCxn id="8" idx="2"/>
          </p:cNvCxnSpPr>
          <p:nvPr/>
        </p:nvCxnSpPr>
        <p:spPr bwMode="auto">
          <a:xfrm>
            <a:off x="1346200" y="4364038"/>
            <a:ext cx="927100" cy="1587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Connector 20"/>
          <p:cNvCxnSpPr>
            <a:cxnSpLocks noChangeShapeType="1"/>
            <a:stCxn id="7" idx="3"/>
            <a:endCxn id="9" idx="0"/>
          </p:cNvCxnSpPr>
          <p:nvPr/>
        </p:nvCxnSpPr>
        <p:spPr bwMode="auto">
          <a:xfrm rot="5400000">
            <a:off x="470694" y="4688681"/>
            <a:ext cx="719138" cy="346075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Straight Connector 22"/>
          <p:cNvCxnSpPr>
            <a:cxnSpLocks noChangeShapeType="1"/>
            <a:stCxn id="9" idx="6"/>
            <a:endCxn id="10" idx="2"/>
          </p:cNvCxnSpPr>
          <p:nvPr/>
        </p:nvCxnSpPr>
        <p:spPr bwMode="auto">
          <a:xfrm>
            <a:off x="858838" y="5416550"/>
            <a:ext cx="725487" cy="22225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Straight Connector 24"/>
          <p:cNvCxnSpPr>
            <a:cxnSpLocks noChangeShapeType="1"/>
            <a:stCxn id="8" idx="3"/>
            <a:endCxn id="10" idx="7"/>
          </p:cNvCxnSpPr>
          <p:nvPr/>
        </p:nvCxnSpPr>
        <p:spPr bwMode="auto">
          <a:xfrm rot="5400000">
            <a:off x="1730375" y="4699000"/>
            <a:ext cx="798513" cy="404813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Straight Connector 26"/>
          <p:cNvCxnSpPr>
            <a:cxnSpLocks noChangeShapeType="1"/>
            <a:stCxn id="10" idx="4"/>
            <a:endCxn id="11" idx="0"/>
          </p:cNvCxnSpPr>
          <p:nvPr/>
        </p:nvCxnSpPr>
        <p:spPr bwMode="auto">
          <a:xfrm rot="5400000">
            <a:off x="1514475" y="5905500"/>
            <a:ext cx="541338" cy="1588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Straight Connector 28"/>
          <p:cNvCxnSpPr>
            <a:cxnSpLocks noChangeShapeType="1"/>
            <a:stCxn id="8" idx="7"/>
            <a:endCxn id="12" idx="3"/>
          </p:cNvCxnSpPr>
          <p:nvPr/>
        </p:nvCxnSpPr>
        <p:spPr bwMode="auto">
          <a:xfrm rot="5400000" flipH="1" flipV="1">
            <a:off x="2826544" y="3552031"/>
            <a:ext cx="463550" cy="884238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Straight Connector 30"/>
          <p:cNvCxnSpPr>
            <a:cxnSpLocks noChangeShapeType="1"/>
            <a:stCxn id="12" idx="4"/>
            <a:endCxn id="13" idx="0"/>
          </p:cNvCxnSpPr>
          <p:nvPr/>
        </p:nvCxnSpPr>
        <p:spPr bwMode="auto">
          <a:xfrm rot="5400000">
            <a:off x="3272631" y="4190207"/>
            <a:ext cx="739775" cy="1588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Straight Connector 32"/>
          <p:cNvCxnSpPr>
            <a:cxnSpLocks noChangeShapeType="1"/>
            <a:stCxn id="8" idx="5"/>
            <a:endCxn id="13" idx="2"/>
          </p:cNvCxnSpPr>
          <p:nvPr/>
        </p:nvCxnSpPr>
        <p:spPr bwMode="auto">
          <a:xfrm rot="16200000" flipH="1">
            <a:off x="2902743" y="4215607"/>
            <a:ext cx="252413" cy="8255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Oval 33"/>
          <p:cNvSpPr>
            <a:spLocks noChangeArrowheads="1"/>
          </p:cNvSpPr>
          <p:nvPr/>
        </p:nvSpPr>
        <p:spPr bwMode="auto">
          <a:xfrm>
            <a:off x="6643688" y="3429000"/>
            <a:ext cx="401637" cy="390525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ea typeface="+mn-ea"/>
                <a:cs typeface="+mn-cs"/>
              </a:rPr>
              <a:t>1</a:t>
            </a:r>
          </a:p>
        </p:txBody>
      </p:sp>
      <p:sp>
        <p:nvSpPr>
          <p:cNvPr id="35" name="Oval 34"/>
          <p:cNvSpPr>
            <a:spLocks noChangeArrowheads="1"/>
          </p:cNvSpPr>
          <p:nvPr/>
        </p:nvSpPr>
        <p:spPr bwMode="auto">
          <a:xfrm>
            <a:off x="6043613" y="4030663"/>
            <a:ext cx="401637" cy="390525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ea typeface="+mn-ea"/>
                <a:cs typeface="+mn-cs"/>
              </a:rPr>
              <a:t>2</a:t>
            </a:r>
          </a:p>
        </p:txBody>
      </p:sp>
      <p:sp>
        <p:nvSpPr>
          <p:cNvPr id="36" name="Oval 35"/>
          <p:cNvSpPr>
            <a:spLocks noChangeArrowheads="1"/>
          </p:cNvSpPr>
          <p:nvPr/>
        </p:nvSpPr>
        <p:spPr bwMode="auto">
          <a:xfrm>
            <a:off x="7370763" y="4030663"/>
            <a:ext cx="401637" cy="390525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ea typeface="+mn-ea"/>
                <a:cs typeface="+mn-cs"/>
              </a:rPr>
              <a:t>3</a:t>
            </a:r>
          </a:p>
        </p:txBody>
      </p:sp>
      <p:cxnSp>
        <p:nvCxnSpPr>
          <p:cNvPr id="38" name="Straight Connector 37"/>
          <p:cNvCxnSpPr>
            <a:cxnSpLocks noChangeShapeType="1"/>
            <a:stCxn id="34" idx="3"/>
            <a:endCxn id="35" idx="7"/>
          </p:cNvCxnSpPr>
          <p:nvPr/>
        </p:nvCxnSpPr>
        <p:spPr bwMode="auto">
          <a:xfrm rot="5400000">
            <a:off x="6381750" y="3767138"/>
            <a:ext cx="325438" cy="3159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Straight Connector 39"/>
          <p:cNvCxnSpPr>
            <a:cxnSpLocks noChangeShapeType="1"/>
            <a:stCxn id="34" idx="5"/>
            <a:endCxn id="36" idx="1"/>
          </p:cNvCxnSpPr>
          <p:nvPr/>
        </p:nvCxnSpPr>
        <p:spPr bwMode="auto">
          <a:xfrm rot="16200000" flipH="1">
            <a:off x="7046119" y="3702844"/>
            <a:ext cx="325438" cy="4445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8507413" y="3392488"/>
            <a:ext cx="3587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660066"/>
                </a:solidFill>
                <a:latin typeface="Calibri" charset="0"/>
              </a:rPr>
              <a:t>L</a:t>
            </a:r>
            <a:r>
              <a:rPr lang="en-US" sz="1800" baseline="-25000">
                <a:solidFill>
                  <a:srgbClr val="660066"/>
                </a:solidFill>
                <a:latin typeface="Calibri" charset="0"/>
              </a:rPr>
              <a:t>0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8507413" y="4041775"/>
            <a:ext cx="3635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660066"/>
                </a:solidFill>
                <a:latin typeface="Calibri" charset="0"/>
              </a:rPr>
              <a:t>L</a:t>
            </a:r>
            <a:r>
              <a:rPr lang="en-US" sz="1800" baseline="-25000">
                <a:solidFill>
                  <a:srgbClr val="660066"/>
                </a:solidFill>
                <a:latin typeface="Calibri" charset="0"/>
              </a:rPr>
              <a:t>1</a:t>
            </a:r>
          </a:p>
        </p:txBody>
      </p:sp>
      <p:sp>
        <p:nvSpPr>
          <p:cNvPr id="43" name="Oval 42"/>
          <p:cNvSpPr>
            <a:spLocks noChangeArrowheads="1"/>
          </p:cNvSpPr>
          <p:nvPr/>
        </p:nvSpPr>
        <p:spPr bwMode="auto">
          <a:xfrm>
            <a:off x="5048250" y="5265738"/>
            <a:ext cx="401638" cy="390525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ea typeface="+mn-ea"/>
                <a:cs typeface="+mn-cs"/>
              </a:rPr>
              <a:t>4</a:t>
            </a:r>
          </a:p>
        </p:txBody>
      </p:sp>
      <p:sp>
        <p:nvSpPr>
          <p:cNvPr id="44" name="Oval 43"/>
          <p:cNvSpPr>
            <a:spLocks noChangeArrowheads="1"/>
          </p:cNvSpPr>
          <p:nvPr/>
        </p:nvSpPr>
        <p:spPr bwMode="auto">
          <a:xfrm>
            <a:off x="6184900" y="5245100"/>
            <a:ext cx="401638" cy="390525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ea typeface="+mn-ea"/>
                <a:cs typeface="+mn-cs"/>
              </a:rPr>
              <a:t>5</a:t>
            </a:r>
          </a:p>
        </p:txBody>
      </p:sp>
      <p:sp>
        <p:nvSpPr>
          <p:cNvPr id="45" name="Oval 44"/>
          <p:cNvSpPr>
            <a:spLocks noChangeArrowheads="1"/>
          </p:cNvSpPr>
          <p:nvPr/>
        </p:nvSpPr>
        <p:spPr bwMode="auto">
          <a:xfrm>
            <a:off x="7170738" y="5221288"/>
            <a:ext cx="401637" cy="390525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ea typeface="+mn-ea"/>
                <a:cs typeface="+mn-cs"/>
              </a:rPr>
              <a:t>7</a:t>
            </a:r>
          </a:p>
        </p:txBody>
      </p:sp>
      <p:sp>
        <p:nvSpPr>
          <p:cNvPr id="46" name="Oval 45"/>
          <p:cNvSpPr>
            <a:spLocks noChangeArrowheads="1"/>
          </p:cNvSpPr>
          <p:nvPr/>
        </p:nvSpPr>
        <p:spPr bwMode="auto">
          <a:xfrm>
            <a:off x="7967663" y="5221288"/>
            <a:ext cx="401637" cy="390525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ea typeface="+mn-ea"/>
                <a:cs typeface="+mn-cs"/>
              </a:rPr>
              <a:t>8</a:t>
            </a: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8688388" y="5221288"/>
            <a:ext cx="3651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660066"/>
                </a:solidFill>
                <a:latin typeface="Calibri" charset="0"/>
              </a:rPr>
              <a:t>L</a:t>
            </a:r>
            <a:r>
              <a:rPr lang="en-US" sz="1800" baseline="-25000">
                <a:solidFill>
                  <a:srgbClr val="660066"/>
                </a:solidFill>
                <a:latin typeface="Calibri" charset="0"/>
              </a:rPr>
              <a:t>2</a:t>
            </a:r>
          </a:p>
        </p:txBody>
      </p:sp>
      <p:cxnSp>
        <p:nvCxnSpPr>
          <p:cNvPr id="49" name="Straight Connector 48"/>
          <p:cNvCxnSpPr>
            <a:cxnSpLocks noChangeShapeType="1"/>
            <a:stCxn id="35" idx="3"/>
            <a:endCxn id="43" idx="7"/>
          </p:cNvCxnSpPr>
          <p:nvPr/>
        </p:nvCxnSpPr>
        <p:spPr bwMode="auto">
          <a:xfrm rot="5400000">
            <a:off x="5267325" y="4487863"/>
            <a:ext cx="958850" cy="7112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" name="Straight Connector 50"/>
          <p:cNvCxnSpPr>
            <a:cxnSpLocks noChangeShapeType="1"/>
            <a:stCxn id="36" idx="4"/>
            <a:endCxn id="45" idx="0"/>
          </p:cNvCxnSpPr>
          <p:nvPr/>
        </p:nvCxnSpPr>
        <p:spPr bwMode="auto">
          <a:xfrm rot="5400000">
            <a:off x="7071519" y="4720432"/>
            <a:ext cx="800100" cy="20161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Straight Connector 52"/>
          <p:cNvCxnSpPr>
            <a:cxnSpLocks noChangeShapeType="1"/>
            <a:stCxn id="36" idx="4"/>
            <a:endCxn id="46" idx="0"/>
          </p:cNvCxnSpPr>
          <p:nvPr/>
        </p:nvCxnSpPr>
        <p:spPr bwMode="auto">
          <a:xfrm rot="16200000" flipH="1">
            <a:off x="7469982" y="4523581"/>
            <a:ext cx="800100" cy="595313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5" name="Straight Connector 54"/>
          <p:cNvCxnSpPr>
            <a:cxnSpLocks noChangeShapeType="1"/>
            <a:stCxn id="35" idx="4"/>
            <a:endCxn id="44" idx="0"/>
          </p:cNvCxnSpPr>
          <p:nvPr/>
        </p:nvCxnSpPr>
        <p:spPr bwMode="auto">
          <a:xfrm rot="16200000" flipH="1">
            <a:off x="5903120" y="4761706"/>
            <a:ext cx="823912" cy="14287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6" name="Oval 55"/>
          <p:cNvSpPr>
            <a:spLocks noChangeArrowheads="1"/>
          </p:cNvSpPr>
          <p:nvPr/>
        </p:nvSpPr>
        <p:spPr bwMode="auto">
          <a:xfrm>
            <a:off x="6184900" y="6176963"/>
            <a:ext cx="401638" cy="392112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ea typeface="+mn-ea"/>
                <a:cs typeface="+mn-cs"/>
              </a:rPr>
              <a:t>6</a:t>
            </a: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8659813" y="6176963"/>
            <a:ext cx="3635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660066"/>
                </a:solidFill>
                <a:latin typeface="Calibri" charset="0"/>
              </a:rPr>
              <a:t>L</a:t>
            </a:r>
            <a:r>
              <a:rPr lang="en-US" sz="1800" baseline="-25000">
                <a:solidFill>
                  <a:srgbClr val="660066"/>
                </a:solidFill>
                <a:latin typeface="Calibri" charset="0"/>
              </a:rPr>
              <a:t>3</a:t>
            </a:r>
          </a:p>
        </p:txBody>
      </p:sp>
      <p:cxnSp>
        <p:nvCxnSpPr>
          <p:cNvPr id="59" name="Straight Connector 58"/>
          <p:cNvCxnSpPr>
            <a:cxnSpLocks noChangeShapeType="1"/>
            <a:stCxn id="44" idx="4"/>
            <a:endCxn id="56" idx="0"/>
          </p:cNvCxnSpPr>
          <p:nvPr/>
        </p:nvCxnSpPr>
        <p:spPr bwMode="auto">
          <a:xfrm rot="5400000">
            <a:off x="6114256" y="5906294"/>
            <a:ext cx="542925" cy="1588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" name="Straight Connector 62"/>
          <p:cNvCxnSpPr>
            <a:cxnSpLocks noChangeShapeType="1"/>
            <a:stCxn id="7" idx="5"/>
            <a:endCxn id="10" idx="1"/>
          </p:cNvCxnSpPr>
          <p:nvPr/>
        </p:nvCxnSpPr>
        <p:spPr bwMode="auto">
          <a:xfrm rot="16200000" flipH="1">
            <a:off x="1066006" y="4723607"/>
            <a:ext cx="798513" cy="3556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4" name="Cloud Callout 63"/>
          <p:cNvSpPr>
            <a:spLocks noChangeArrowheads="1"/>
          </p:cNvSpPr>
          <p:nvPr/>
        </p:nvSpPr>
        <p:spPr bwMode="auto">
          <a:xfrm>
            <a:off x="7045325" y="2008188"/>
            <a:ext cx="1825625" cy="1384300"/>
          </a:xfrm>
          <a:prstGeom prst="cloudCallout">
            <a:avLst>
              <a:gd name="adj1" fmla="val -25176"/>
              <a:gd name="adj2" fmla="val 82097"/>
            </a:avLst>
          </a:prstGeom>
          <a:solidFill>
            <a:srgbClr val="FAC090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Add non-tree edges</a:t>
            </a:r>
          </a:p>
        </p:txBody>
      </p:sp>
      <p:cxnSp>
        <p:nvCxnSpPr>
          <p:cNvPr id="66" name="Straight Connector 65"/>
          <p:cNvCxnSpPr>
            <a:cxnSpLocks noChangeShapeType="1"/>
            <a:stCxn id="35" idx="6"/>
            <a:endCxn id="36" idx="2"/>
          </p:cNvCxnSpPr>
          <p:nvPr/>
        </p:nvCxnSpPr>
        <p:spPr bwMode="auto">
          <a:xfrm>
            <a:off x="6445250" y="4225925"/>
            <a:ext cx="925513" cy="1588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8" name="Straight Connector 67"/>
          <p:cNvCxnSpPr>
            <a:cxnSpLocks noChangeShapeType="1"/>
            <a:stCxn id="43" idx="6"/>
            <a:endCxn id="44" idx="2"/>
          </p:cNvCxnSpPr>
          <p:nvPr/>
        </p:nvCxnSpPr>
        <p:spPr bwMode="auto">
          <a:xfrm flipV="1">
            <a:off x="5449888" y="5440363"/>
            <a:ext cx="735012" cy="20637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0" name="Straight Connector 69"/>
          <p:cNvCxnSpPr>
            <a:cxnSpLocks noChangeShapeType="1"/>
            <a:stCxn id="45" idx="6"/>
            <a:endCxn id="46" idx="2"/>
          </p:cNvCxnSpPr>
          <p:nvPr/>
        </p:nvCxnSpPr>
        <p:spPr bwMode="auto">
          <a:xfrm>
            <a:off x="7572375" y="5416550"/>
            <a:ext cx="395288" cy="1588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" name="Straight Connector 71"/>
          <p:cNvCxnSpPr>
            <a:cxnSpLocks noChangeShapeType="1"/>
            <a:stCxn id="44" idx="7"/>
            <a:endCxn id="36" idx="3"/>
          </p:cNvCxnSpPr>
          <p:nvPr/>
        </p:nvCxnSpPr>
        <p:spPr bwMode="auto">
          <a:xfrm rot="5400000" flipH="1" flipV="1">
            <a:off x="6510338" y="4381500"/>
            <a:ext cx="938212" cy="903288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34" grpId="0" animBg="1"/>
      <p:bldP spid="35" grpId="0" animBg="1"/>
      <p:bldP spid="36" grpId="0" animBg="1"/>
      <p:bldP spid="41" grpId="0"/>
      <p:bldP spid="42" grpId="0"/>
      <p:bldP spid="43" grpId="0" animBg="1"/>
      <p:bldP spid="44" grpId="0" animBg="1"/>
      <p:bldP spid="45" grpId="0" animBg="1"/>
      <p:bldP spid="46" grpId="0" animBg="1"/>
      <p:bldP spid="47" grpId="0"/>
      <p:bldP spid="56" grpId="0" animBg="1"/>
      <p:bldP spid="57" grpId="0"/>
      <p:bldP spid="6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126</Words>
  <Application>Microsoft Macintosh PowerPoint</Application>
  <PresentationFormat>On-screen Show (4:3)</PresentationFormat>
  <Paragraphs>33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Breadth First Search (BFS)</vt:lpstr>
      <vt:lpstr>BFS Tree</vt:lpstr>
    </vt:vector>
  </TitlesOfParts>
  <Company>UB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Breadth First Search (BFS)</dc:title>
  <dc:creator>Atri Rudra</dc:creator>
  <cp:lastModifiedBy>Atri Rudra</cp:lastModifiedBy>
  <cp:revision>1</cp:revision>
  <dcterms:created xsi:type="dcterms:W3CDTF">2015-10-11T01:55:55Z</dcterms:created>
  <dcterms:modified xsi:type="dcterms:W3CDTF">2015-10-11T01:58:00Z</dcterms:modified>
</cp:coreProperties>
</file>