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1359" r:id="rId2"/>
    <p:sldId id="1791" r:id="rId3"/>
    <p:sldId id="1788" r:id="rId4"/>
    <p:sldId id="1787" r:id="rId5"/>
    <p:sldId id="1789" r:id="rId6"/>
    <p:sldId id="179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9D795F-975B-40C5-B5C7-55BA3729C8BD}">
          <p14:sldIdLst/>
        </p14:section>
        <p14:section name="Intro" id="{D8975692-D779-49CB-923F-C6CFC48BC17D}">
          <p14:sldIdLst>
            <p14:sldId id="1359"/>
            <p14:sldId id="1791"/>
            <p14:sldId id="1788"/>
            <p14:sldId id="1787"/>
            <p14:sldId id="1789"/>
            <p14:sldId id="1790"/>
          </p14:sldIdLst>
        </p14:section>
        <p14:section name="Smart Health" id="{A56C5897-CADA-43F0-87AB-0895F2C290FA}">
          <p14:sldIdLst/>
        </p14:section>
        <p14:section name="Upper-Limb-Rehab" id="{9AA9E8E2-4B26-440C-B693-FDAD46E7037B}">
          <p14:sldIdLst/>
        </p14:section>
        <p14:section name="Fall" id="{EE247AF9-7A9E-42BE-9A4C-552FF5B0D142}">
          <p14:sldIdLst/>
        </p14:section>
        <p14:section name="PD Vocal" id="{87B9D598-17A5-43F6-B5D4-B76260834076}">
          <p14:sldIdLst/>
        </p14:section>
        <p14:section name="Other Smart Health Projects" id="{B65F2D76-0577-4BBF-B46F-03287BA23573}">
          <p14:sldIdLst/>
        </p14:section>
        <p14:section name="Thread II: Cyber-Security" id="{9E64CC12-8460-431E-AA03-E6E8D405FC27}">
          <p14:sldIdLst/>
        </p14:section>
        <p14:section name="Brain Password" id="{D1E8AD8E-5AE4-4F01-B254-1E6B57CEE7C0}">
          <p14:sldIdLst/>
        </p14:section>
        <p14:section name="Cardiac Password" id="{D6DF9F89-8348-4D83-9532-68E7858A748A}">
          <p14:sldIdLst/>
        </p14:section>
        <p14:section name="Closing" id="{A5A40D0B-95F1-47E0-969A-0AAE0DA361A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 Froehlich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1C4"/>
    <a:srgbClr val="FF193F"/>
    <a:srgbClr val="96CF23"/>
    <a:srgbClr val="D44254"/>
    <a:srgbClr val="516371"/>
    <a:srgbClr val="00B9AE"/>
    <a:srgbClr val="000000"/>
    <a:srgbClr val="BE384A"/>
    <a:srgbClr val="A7DE3B"/>
    <a:srgbClr val="DE0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70812" autoAdjust="0"/>
  </p:normalViewPr>
  <p:slideViewPr>
    <p:cSldViewPr snapToGrid="0">
      <p:cViewPr varScale="1">
        <p:scale>
          <a:sx n="49" d="100"/>
          <a:sy n="49" d="100"/>
        </p:scale>
        <p:origin x="1336" y="32"/>
      </p:cViewPr>
      <p:guideLst/>
    </p:cSldViewPr>
  </p:slideViewPr>
  <p:outlineViewPr>
    <p:cViewPr>
      <p:scale>
        <a:sx n="33" d="100"/>
        <a:sy n="33" d="100"/>
      </p:scale>
      <p:origin x="0" y="-70336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92E8B-B1DB-9C43-A4AF-643C74884B82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EBA8C-C941-674C-ABA3-D3CC7F1C7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96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EBA8C-C941-674C-ABA3-D3CC7F1C73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58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467474"/>
            <a:ext cx="6324599" cy="708436"/>
          </a:xfrm>
        </p:spPr>
        <p:txBody>
          <a:bodyPr>
            <a:noAutofit/>
          </a:bodyPr>
          <a:lstStyle>
            <a:lvl1pPr>
              <a:defRPr lang="en-US" sz="4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Museo Slab 1000" panose="02000000000000000000" pitchFamily="50" charset="0"/>
                <a:ea typeface="+mn-ea"/>
                <a:cs typeface="+mn-cs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66350"/>
            <a:ext cx="6324600" cy="50630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1000"/>
              </a:spcAft>
              <a:buNone/>
              <a:defRPr lang="en-US" sz="2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1pPr>
            <a:lvl2pPr>
              <a:defRPr lang="en-US" sz="2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>
              <a:defRPr lang="en-US" sz="28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228600" y="197601"/>
            <a:ext cx="4724401" cy="411367"/>
          </a:xfrm>
        </p:spPr>
        <p:txBody>
          <a:bodyPr>
            <a:noAutofit/>
          </a:bodyPr>
          <a:lstStyle>
            <a:lvl1pPr marL="0" indent="0">
              <a:buNone/>
              <a:defRPr lang="en-US" sz="1800" kern="1200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Museo Slab 100" panose="02000000000000000000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Short sub-title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D1C2392-448B-4888-B6FA-CF18AD1B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21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2392-448B-4888-B6FA-CF18AD1B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39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2392-448B-4888-B6FA-CF18AD1B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28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2392-448B-4888-B6FA-CF18AD1B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45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2392-448B-4888-B6FA-CF18AD1B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49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hidden="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69"/>
            <a:ext cx="12192000" cy="6855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822" y="492641"/>
            <a:ext cx="6324599" cy="708436"/>
          </a:xfrm>
        </p:spPr>
        <p:txBody>
          <a:bodyPr lIns="0">
            <a:noAutofit/>
          </a:bodyPr>
          <a:lstStyle>
            <a:lvl1pPr>
              <a:defRPr lang="en-US" sz="5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822" y="1566350"/>
            <a:ext cx="6324600" cy="5063050"/>
          </a:xfrm>
        </p:spPr>
        <p:txBody>
          <a:bodyPr lIns="0">
            <a:normAutofit/>
          </a:bodyPr>
          <a:lstStyle>
            <a:lvl1pPr marL="0" indent="0">
              <a:lnSpc>
                <a:spcPct val="108000"/>
              </a:lnSpc>
              <a:spcBef>
                <a:spcPts val="0"/>
              </a:spcBef>
              <a:spcAft>
                <a:spcPts val="2100"/>
              </a:spcAft>
              <a:buNone/>
              <a:defRPr lang="en-US" sz="32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>
              <a:defRPr lang="en-US" sz="2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4pPr>
            <a:lvl5pPr>
              <a:defRPr lang="en-US" sz="28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Museo Sans 100" panose="02000000000000000000" pitchFamily="50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228600" y="197601"/>
            <a:ext cx="4724401" cy="411367"/>
          </a:xfrm>
        </p:spPr>
        <p:txBody>
          <a:bodyPr lIns="0">
            <a:noAutofit/>
          </a:bodyPr>
          <a:lstStyle>
            <a:lvl1pPr marL="0" indent="0">
              <a:buNone/>
              <a:defRPr lang="en-US" sz="2000" kern="1200" cap="non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 panose="020B0606020202050201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Short sub-title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D1C2392-448B-4888-B6FA-CF18AD1B09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415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2392-448B-4888-B6FA-CF18AD1B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91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2392-448B-4888-B6FA-CF18AD1B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66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2392-448B-4888-B6FA-CF18AD1B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14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2392-448B-4888-B6FA-CF18AD1B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34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2392-448B-4888-B6FA-CF18AD1B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5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2392-448B-4888-B6FA-CF18AD1B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76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2392-448B-4888-B6FA-CF18AD1B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04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C2392-448B-4888-B6FA-CF18AD1B0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6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cse.buffalo.edu/~wenyaoxu/courses/spring2019/cse610c.ht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474" y="5828737"/>
            <a:ext cx="1119554" cy="10851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911311"/>
            <a:ext cx="12188952" cy="6747455"/>
          </a:xfrm>
          <a:prstGeom prst="rect">
            <a:avLst/>
          </a:prstGeom>
        </p:spPr>
      </p:pic>
      <p:pic>
        <p:nvPicPr>
          <p:cNvPr id="11" name="Picture 10" descr="C:\Users\Jon and Leah\Documents\My Dropbox\HCIL Logos\hcil-logo_hires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9842" y="7041752"/>
            <a:ext cx="751366" cy="66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929" y="5942578"/>
            <a:ext cx="2099506" cy="803434"/>
          </a:xfrm>
          <a:prstGeom prst="rect">
            <a:avLst/>
          </a:prstGeom>
        </p:spPr>
      </p:pic>
      <p:pic>
        <p:nvPicPr>
          <p:cNvPr id="26" name="Picture 5" descr="WCHOB_stacked_2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19" y="5932166"/>
            <a:ext cx="2046458" cy="8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 descr="Logo 25 year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3" y="5846322"/>
            <a:ext cx="1161621" cy="104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9430" y="-2009188"/>
            <a:ext cx="12188952" cy="8923107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" y="1026313"/>
            <a:ext cx="1261719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20B0606020202050201" pitchFamily="34" charset="0"/>
              </a:rPr>
              <a:t>Lecture 2: </a:t>
            </a:r>
            <a:r>
              <a:rPr lang="en-US" sz="54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20B0606020202050201" pitchFamily="34" charset="0"/>
              </a:rPr>
              <a:t>IoT</a:t>
            </a:r>
            <a:r>
              <a:rPr lang="en-US" sz="5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20B0606020202050201" pitchFamily="34" charset="0"/>
              </a:rPr>
              <a:t> Concept and Project Overview</a:t>
            </a:r>
            <a:endParaRPr 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Bebas Neue" panose="020B0606020202050201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4947" y="3584012"/>
            <a:ext cx="7482106" cy="369332"/>
          </a:xfrm>
          <a:prstGeom prst="rect">
            <a:avLst/>
          </a:prstGeom>
          <a:noFill/>
        </p:spPr>
        <p:txBody>
          <a:bodyPr wrap="square" tIns="45720" bIns="4572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Wenyao</a:t>
            </a:r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Xu | Associate </a:t>
            </a:r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Professor | Computer </a:t>
            </a:r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Science and Engineering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D1C2392-448B-4888-B6FA-CF18AD1B09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9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5"/>
    </mc:Choice>
    <mc:Fallback xmlns="">
      <p:transition spd="slow" advTm="132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822" y="1566350"/>
            <a:ext cx="11701504" cy="5063050"/>
          </a:xfrm>
        </p:spPr>
        <p:txBody>
          <a:bodyPr/>
          <a:lstStyle/>
          <a:p>
            <a:r>
              <a:rPr lang="en-US" b="1" dirty="0" smtClean="0"/>
              <a:t>Website</a:t>
            </a:r>
            <a:r>
              <a:rPr lang="en-US" b="1" dirty="0"/>
              <a:t>: </a:t>
            </a:r>
            <a:r>
              <a:rPr lang="en-US" dirty="0">
                <a:hlinkClick r:id="rId2"/>
              </a:rPr>
              <a:t>https://cse.buffalo.edu/~</a:t>
            </a:r>
            <a:r>
              <a:rPr lang="en-US" dirty="0" smtClean="0">
                <a:hlinkClick r:id="rId2"/>
              </a:rPr>
              <a:t>wenyaoxu/courses/spring2019/cse610c.htm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D1C2392-448B-4888-B6FA-CF18AD1B095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879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822" y="492641"/>
            <a:ext cx="9330384" cy="708436"/>
          </a:xfrm>
        </p:spPr>
        <p:txBody>
          <a:bodyPr/>
          <a:lstStyle/>
          <a:p>
            <a:r>
              <a:rPr lang="en-US" dirty="0" smtClean="0"/>
              <a:t>Project 1: Total Motion Spoofing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821" y="1566350"/>
            <a:ext cx="11468901" cy="5063050"/>
          </a:xfrm>
        </p:spPr>
        <p:txBody>
          <a:bodyPr/>
          <a:lstStyle/>
          <a:p>
            <a:r>
              <a:rPr lang="en-US" b="1" u="sng" dirty="0" smtClean="0">
                <a:latin typeface="Bebas Neue" panose="020B0606020202050201"/>
              </a:rPr>
              <a:t>Background: </a:t>
            </a:r>
            <a:r>
              <a:rPr lang="en-US" dirty="0" smtClean="0">
                <a:latin typeface="Bebas Neue" panose="020B0606020202050201"/>
              </a:rPr>
              <a:t>many applications on smartphone deploy motion data, e.g., health &amp; well-being, user authentication, etc.</a:t>
            </a:r>
          </a:p>
          <a:p>
            <a:r>
              <a:rPr lang="en-US" b="1" u="sng" dirty="0" smtClean="0">
                <a:latin typeface="Bebas Neue" panose="020B0606020202050201"/>
              </a:rPr>
              <a:t>Hypothesis: </a:t>
            </a:r>
            <a:r>
              <a:rPr lang="en-US" dirty="0" smtClean="0">
                <a:latin typeface="Bebas Neue" panose="020B0606020202050201"/>
              </a:rPr>
              <a:t>is it possible to design a specific motion platform which can generate arbitrary sensor data as needed?</a:t>
            </a:r>
          </a:p>
          <a:p>
            <a:endParaRPr lang="en-US" dirty="0">
              <a:latin typeface="Bebas Neue" panose="020B0606020202050201"/>
            </a:endParaRPr>
          </a:p>
          <a:p>
            <a:r>
              <a:rPr lang="en-US" dirty="0">
                <a:latin typeface="Bebas Neue" panose="020B0606020202050201"/>
              </a:rPr>
              <a:t>Reference: http://www.unfitbits.com/</a:t>
            </a:r>
            <a:endParaRPr lang="en-US" dirty="0" smtClean="0">
              <a:latin typeface="Bebas Neue" panose="020B0606020202050201"/>
            </a:endParaRPr>
          </a:p>
          <a:p>
            <a:endParaRPr lang="en-US" dirty="0">
              <a:latin typeface="Bebas Neue" panose="020B0606020202050201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D1C2392-448B-4888-B6FA-CF18AD1B095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810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822" y="492641"/>
            <a:ext cx="8813425" cy="708436"/>
          </a:xfrm>
        </p:spPr>
        <p:txBody>
          <a:bodyPr/>
          <a:lstStyle/>
          <a:p>
            <a:r>
              <a:rPr lang="en-US" altLang="zh-CN" dirty="0" smtClean="0"/>
              <a:t>Project 2: Wireless PC Sensing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822" y="1566350"/>
            <a:ext cx="10701984" cy="5063050"/>
          </a:xfrm>
        </p:spPr>
        <p:txBody>
          <a:bodyPr/>
          <a:lstStyle/>
          <a:p>
            <a:r>
              <a:rPr lang="en-US" b="1" u="sng" dirty="0" smtClean="0">
                <a:latin typeface="Bebas Neue" panose="020B0606020202050201"/>
              </a:rPr>
              <a:t>Motivation:</a:t>
            </a:r>
            <a:r>
              <a:rPr lang="en-US" dirty="0">
                <a:latin typeface="Bebas Neue" panose="020B0606020202050201"/>
              </a:rPr>
              <a:t>; </a:t>
            </a:r>
            <a:r>
              <a:rPr lang="en-US" dirty="0" smtClean="0">
                <a:latin typeface="Bebas Neue" panose="020B0606020202050201"/>
              </a:rPr>
              <a:t>PC Management is critical; </a:t>
            </a:r>
          </a:p>
          <a:p>
            <a:r>
              <a:rPr lang="en-US" b="1" u="sng" dirty="0" smtClean="0">
                <a:latin typeface="Bebas Neue" panose="020B0606020202050201"/>
              </a:rPr>
              <a:t>Challenge: </a:t>
            </a:r>
            <a:r>
              <a:rPr lang="en-US" dirty="0">
                <a:latin typeface="Bebas Neue" panose="020B0606020202050201"/>
              </a:rPr>
              <a:t>How to conveniently determine the state of </a:t>
            </a:r>
            <a:r>
              <a:rPr lang="en-US" dirty="0" smtClean="0">
                <a:latin typeface="Bebas Neue" panose="020B0606020202050201"/>
              </a:rPr>
              <a:t>PC</a:t>
            </a:r>
            <a:endParaRPr lang="en-US" dirty="0">
              <a:latin typeface="Bebas Neue" panose="020B0606020202050201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D1C2392-448B-4888-B6FA-CF18AD1B095B}" type="slidenum">
              <a:rPr lang="en-US" smtClean="0"/>
              <a:t>4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0" y="3576278"/>
            <a:ext cx="3848100" cy="25654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457" y="3576278"/>
            <a:ext cx="6004285" cy="18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65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822" y="492641"/>
            <a:ext cx="10790475" cy="708436"/>
          </a:xfrm>
        </p:spPr>
        <p:txBody>
          <a:bodyPr/>
          <a:lstStyle/>
          <a:p>
            <a:r>
              <a:rPr lang="en-US" dirty="0" smtClean="0"/>
              <a:t>Project 3: Continuous Ear Biometrics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D1C2392-448B-4888-B6FA-CF18AD1B095B}" type="slidenum">
              <a:rPr lang="en-US" smtClean="0"/>
              <a:t>5</a:t>
            </a:fld>
            <a:endParaRPr lang="en-US" dirty="0"/>
          </a:p>
        </p:txBody>
      </p:sp>
      <p:pic>
        <p:nvPicPr>
          <p:cNvPr id="1026" name="Picture 2" descr="https://lh6.googleusercontent.com/p0x8slmoWeL035-Bz2ooErTl0mRgp51lzq20_ZfMeua_kZb5ZWUHAjeMtx_nvH1HJ-P4PZMsWAPLt9JGwUGdu8-SUQQJzIbEWEFmY8Lsft-kQmtP3HXXoF1jhA2iav7fz-kM7ZT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196" y="2796649"/>
            <a:ext cx="4829617" cy="357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VjwEb6G6Z5uUrZA1Lg3ZPjkspN1Lan5AM30Lw-g1LfwOkqHBflzLTRk4J70uJOvtPHzyXxFnBj5UqBLJDNx2xC3iUfHOZlHGLqoHycoqBirKEIJgNtQqFlpvCyDivZjEsnEBCTX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2" y="2931011"/>
            <a:ext cx="5104860" cy="342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11822" y="1566350"/>
            <a:ext cx="10701984" cy="5063050"/>
          </a:xfrm>
        </p:spPr>
        <p:txBody>
          <a:bodyPr/>
          <a:lstStyle/>
          <a:p>
            <a:r>
              <a:rPr lang="en-US" b="1" u="sng" dirty="0" smtClean="0">
                <a:latin typeface="Bebas Neue" panose="020B0606020202050201"/>
              </a:rPr>
              <a:t>Motivation:</a:t>
            </a:r>
            <a:r>
              <a:rPr lang="en-US" dirty="0">
                <a:latin typeface="Bebas Neue" panose="020B0606020202050201"/>
              </a:rPr>
              <a:t> </a:t>
            </a:r>
            <a:r>
              <a:rPr lang="en-US" dirty="0" smtClean="0">
                <a:latin typeface="Bebas Neue" panose="020B0606020202050201"/>
              </a:rPr>
              <a:t>Continuous wearable user authentication; </a:t>
            </a:r>
          </a:p>
          <a:p>
            <a:r>
              <a:rPr lang="en-US" b="1" u="sng" dirty="0" smtClean="0">
                <a:latin typeface="Bebas Neue" panose="020B0606020202050201"/>
              </a:rPr>
              <a:t>Challenge: </a:t>
            </a:r>
            <a:r>
              <a:rPr lang="en-US" dirty="0" smtClean="0">
                <a:latin typeface="Bebas Neue" panose="020B0606020202050201"/>
              </a:rPr>
              <a:t>A New Ear Biometrics</a:t>
            </a:r>
            <a:endParaRPr lang="en-US" dirty="0">
              <a:latin typeface="Bebas Neue" panose="020B0606020202050201"/>
            </a:endParaRPr>
          </a:p>
        </p:txBody>
      </p:sp>
    </p:spTree>
    <p:extLst>
      <p:ext uri="{BB962C8B-B14F-4D97-AF65-F5344CB8AC3E}">
        <p14:creationId xmlns:p14="http://schemas.microsoft.com/office/powerpoint/2010/main" val="1416897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822" y="492641"/>
            <a:ext cx="7958784" cy="708436"/>
          </a:xfrm>
        </p:spPr>
        <p:txBody>
          <a:bodyPr/>
          <a:lstStyle/>
          <a:p>
            <a:r>
              <a:rPr lang="en-US" dirty="0" smtClean="0"/>
              <a:t>Project 4: Wearable Laser</a:t>
            </a:r>
            <a:endParaRPr lang="en-US" dirty="0"/>
          </a:p>
        </p:txBody>
      </p:sp>
      <p:pic>
        <p:nvPicPr>
          <p:cNvPr id="6" name="Gait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5378" y="3131574"/>
            <a:ext cx="5730179" cy="322477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D1C2392-448B-4888-B6FA-CF18AD1B095B}" type="slidenum">
              <a:rPr lang="en-US" smtClean="0"/>
              <a:t>6</a:t>
            </a:fld>
            <a:endParaRPr lang="en-US" dirty="0"/>
          </a:p>
        </p:txBody>
      </p:sp>
      <p:pic>
        <p:nvPicPr>
          <p:cNvPr id="2050" name="Picture 2" descr="https://lh5.googleusercontent.com/bB6pJGoID4gUhWRdBOHYqkBEhVQraEhFR9p8FgmvXX0MzkoGgGIv70IR-3UzKldSEOj2aLqrk95VnHBwic6EZQVmXesMGrVCFjR6A0Kk1IVVy3nPpjaS6dFyABOzXciGU418IMf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220" y="849880"/>
            <a:ext cx="2701515" cy="503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1822" y="1566350"/>
            <a:ext cx="10701984" cy="5063050"/>
          </a:xfrm>
        </p:spPr>
        <p:txBody>
          <a:bodyPr/>
          <a:lstStyle/>
          <a:p>
            <a:r>
              <a:rPr lang="en-US" b="1" u="sng" dirty="0" smtClean="0">
                <a:latin typeface="Bebas Neue" panose="020B0606020202050201"/>
              </a:rPr>
              <a:t>Motivation:</a:t>
            </a:r>
            <a:r>
              <a:rPr lang="en-US" dirty="0">
                <a:latin typeface="Bebas Neue" panose="020B0606020202050201"/>
              </a:rPr>
              <a:t> </a:t>
            </a:r>
            <a:r>
              <a:rPr lang="en-US" dirty="0" smtClean="0">
                <a:latin typeface="Bebas Neue" panose="020B0606020202050201"/>
              </a:rPr>
              <a:t>Gait Adaptability Training in Daily Life; </a:t>
            </a:r>
          </a:p>
          <a:p>
            <a:r>
              <a:rPr lang="en-US" b="1" u="sng" dirty="0" smtClean="0">
                <a:latin typeface="Bebas Neue" panose="020B0606020202050201"/>
              </a:rPr>
              <a:t>Challenge: </a:t>
            </a:r>
            <a:r>
              <a:rPr lang="en-US" dirty="0" smtClean="0">
                <a:latin typeface="Bebas Neue" panose="020B0606020202050201"/>
              </a:rPr>
              <a:t>How to provide a visual cue besides auditory cues.</a:t>
            </a:r>
            <a:endParaRPr lang="en-US" dirty="0">
              <a:latin typeface="Bebas Neue" panose="020B0606020202050201"/>
            </a:endParaRPr>
          </a:p>
        </p:txBody>
      </p:sp>
    </p:spTree>
    <p:extLst>
      <p:ext uri="{BB962C8B-B14F-4D97-AF65-F5344CB8AC3E}">
        <p14:creationId xmlns:p14="http://schemas.microsoft.com/office/powerpoint/2010/main" val="64170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tIns="45720" bIns="45720" rtlCol="0">
        <a:spAutoFit/>
      </a:bodyPr>
      <a:lstStyle>
        <a:defPPr>
          <a:defRPr sz="2400" dirty="0" smtClean="0">
            <a:latin typeface="Segoe UI Light" panose="020B0502040204020203" pitchFamily="34" charset="0"/>
            <a:cs typeface="Segoe UI Light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47262</TotalTime>
  <Words>155</Words>
  <Application>Microsoft Office PowerPoint</Application>
  <PresentationFormat>Widescreen</PresentationFormat>
  <Paragraphs>25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Bebas Neue</vt:lpstr>
      <vt:lpstr>等线</vt:lpstr>
      <vt:lpstr>Museo Sans 100</vt:lpstr>
      <vt:lpstr>Museo Slab 100</vt:lpstr>
      <vt:lpstr>Museo Slab 1000</vt:lpstr>
      <vt:lpstr>Arial</vt:lpstr>
      <vt:lpstr>Calibri</vt:lpstr>
      <vt:lpstr>Calibri Light</vt:lpstr>
      <vt:lpstr>Segoe UI Light</vt:lpstr>
      <vt:lpstr>Office Theme</vt:lpstr>
      <vt:lpstr>PowerPoint Presentation</vt:lpstr>
      <vt:lpstr>Course Info</vt:lpstr>
      <vt:lpstr>Project 1: Total Motion Spoofing</vt:lpstr>
      <vt:lpstr>Project 2: Wireless PC Sensing</vt:lpstr>
      <vt:lpstr>Project 3: Continuous Ear Biometrics</vt:lpstr>
      <vt:lpstr>Project 4: Wearable Laser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</dc:creator>
  <cp:lastModifiedBy>Wenyao</cp:lastModifiedBy>
  <cp:revision>1072</cp:revision>
  <dcterms:created xsi:type="dcterms:W3CDTF">2017-02-09T17:28:00Z</dcterms:created>
  <dcterms:modified xsi:type="dcterms:W3CDTF">2019-02-04T13:06:09Z</dcterms:modified>
</cp:coreProperties>
</file>