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2"/>
  </p:notesMasterIdLst>
  <p:handoutMasterIdLst>
    <p:handoutMasterId r:id="rId23"/>
  </p:handoutMasterIdLst>
  <p:sldIdLst>
    <p:sldId id="1359" r:id="rId3"/>
    <p:sldId id="2289" r:id="rId4"/>
    <p:sldId id="2290" r:id="rId5"/>
    <p:sldId id="2291" r:id="rId6"/>
    <p:sldId id="2296" r:id="rId7"/>
    <p:sldId id="2292" r:id="rId8"/>
    <p:sldId id="2293" r:id="rId9"/>
    <p:sldId id="2295" r:id="rId10"/>
    <p:sldId id="2294" r:id="rId11"/>
    <p:sldId id="2089" r:id="rId12"/>
    <p:sldId id="2297" r:id="rId13"/>
    <p:sldId id="2298" r:id="rId14"/>
    <p:sldId id="2299" r:id="rId15"/>
    <p:sldId id="2300" r:id="rId16"/>
    <p:sldId id="2301" r:id="rId17"/>
    <p:sldId id="2302" r:id="rId18"/>
    <p:sldId id="2093" r:id="rId19"/>
    <p:sldId id="2095" r:id="rId20"/>
    <p:sldId id="15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8975692-D779-49CB-923F-C6CFC48BC17D}">
          <p14:sldIdLst>
            <p14:sldId id="1359"/>
            <p14:sldId id="2289"/>
            <p14:sldId id="2290"/>
            <p14:sldId id="2291"/>
            <p14:sldId id="2296"/>
            <p14:sldId id="2292"/>
            <p14:sldId id="2293"/>
            <p14:sldId id="2295"/>
            <p14:sldId id="2294"/>
            <p14:sldId id="2089"/>
            <p14:sldId id="2297"/>
            <p14:sldId id="2298"/>
            <p14:sldId id="2299"/>
            <p14:sldId id="2300"/>
            <p14:sldId id="2301"/>
            <p14:sldId id="2302"/>
            <p14:sldId id="2093"/>
            <p14:sldId id="2095"/>
          </p14:sldIdLst>
        </p14:section>
        <p14:section name="Closing" id="{A5A40D0B-95F1-47E0-969A-0AAE0DA361A0}">
          <p14:sldIdLst>
            <p14:sldId id="154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 Froehlic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1C4"/>
    <a:srgbClr val="FF193F"/>
    <a:srgbClr val="96CF23"/>
    <a:srgbClr val="D44254"/>
    <a:srgbClr val="516371"/>
    <a:srgbClr val="00B9AE"/>
    <a:srgbClr val="000000"/>
    <a:srgbClr val="BE384A"/>
    <a:srgbClr val="A7DE3B"/>
    <a:srgbClr val="DE0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5" autoAdjust="0"/>
    <p:restoredTop sz="77452" autoAdjust="0"/>
  </p:normalViewPr>
  <p:slideViewPr>
    <p:cSldViewPr snapToGrid="0">
      <p:cViewPr varScale="1">
        <p:scale>
          <a:sx n="102" d="100"/>
          <a:sy n="102" d="100"/>
        </p:scale>
        <p:origin x="396" y="102"/>
      </p:cViewPr>
      <p:guideLst/>
    </p:cSldViewPr>
  </p:slideViewPr>
  <p:outlineViewPr>
    <p:cViewPr>
      <p:scale>
        <a:sx n="33" d="100"/>
        <a:sy n="33" d="100"/>
      </p:scale>
      <p:origin x="0" y="-70336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0B230D-641F-4182-830B-546348DA9D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86BDE-7CCF-4AAE-9C18-BB0F50D838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8D654-4C01-463A-90EC-046DCAE4762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A2743-933A-45B8-AFAE-62B3F22CF3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53719-5FF7-4A3A-B1A3-961F3A3ADD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8B892-82A2-4310-8616-DAF5B65F58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23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92E8B-B1DB-9C43-A4AF-643C74884B8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EBA8C-C941-674C-ABA3-D3CC7F1C7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9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that</a:t>
            </a:r>
            <a:r>
              <a:rPr lang="en-US" baseline="0" dirty="0"/>
              <a:t> introduction.</a:t>
            </a:r>
          </a:p>
          <a:p>
            <a:endParaRPr lang="en-US" baseline="0" dirty="0"/>
          </a:p>
          <a:p>
            <a:r>
              <a:rPr lang="en-US" baseline="0" dirty="0"/>
              <a:t>The goal of this talk is to provide you an overview of some of my research at the University at Buffalo.</a:t>
            </a:r>
          </a:p>
          <a:p>
            <a:endParaRPr lang="en-US" baseline="0" dirty="0"/>
          </a:p>
          <a:p>
            <a:r>
              <a:rPr lang="en-US" baseline="0" dirty="0"/>
              <a:t>Let me start with a bit of background about me and my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EBA8C-C941-674C-ABA3-D3CC7F1C73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5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EBA8C-C941-674C-ABA3-D3CC7F1C73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EBA8C-C941-674C-ABA3-D3CC7F1C73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EBA8C-C941-674C-ABA3-D3CC7F1C73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9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that</a:t>
            </a:r>
            <a:r>
              <a:rPr lang="en-US" baseline="0" dirty="0"/>
              <a:t> introduction.</a:t>
            </a:r>
          </a:p>
          <a:p>
            <a:endParaRPr lang="en-US" baseline="0" dirty="0"/>
          </a:p>
          <a:p>
            <a:r>
              <a:rPr lang="en-US" baseline="0" dirty="0"/>
              <a:t>The goal of this talk is to provide you an overview of some of my research at the University at Buffalo.</a:t>
            </a:r>
          </a:p>
          <a:p>
            <a:endParaRPr lang="en-US" baseline="0" dirty="0"/>
          </a:p>
          <a:p>
            <a:r>
              <a:rPr lang="en-US" baseline="0" dirty="0"/>
              <a:t>Let me start with a bit of background about me and my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EBA8C-C941-674C-ABA3-D3CC7F1C73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2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7474"/>
            <a:ext cx="6324599" cy="708436"/>
          </a:xfrm>
        </p:spPr>
        <p:txBody>
          <a:bodyPr>
            <a:noAutofit/>
          </a:bodyPr>
          <a:lstStyle>
            <a:lvl1pPr>
              <a:defRPr lang="en-US" sz="5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6350"/>
            <a:ext cx="6324600" cy="50630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bas Neue" panose="020B0606020202050201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228600" y="197601"/>
            <a:ext cx="4724401" cy="41136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Museo Slab 100" panose="020000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Short sub-title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982D69-7BA6-46D9-B6DC-0E1139CBA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2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Bebas Neue" panose="020B0606020202050201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6BE00B-E4C6-44DD-80FB-0C2AEF359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3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Bebas Neue" panose="020B0606020202050201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60E547-6303-43CB-91B7-1798B0691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2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" panose="020B0606020202050201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0859E55-065A-48EA-BDB3-178EA6952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bas Neue" panose="020B0606020202050201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A5C9C11-7BA9-402D-8C0C-A8CB648CF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67474"/>
            <a:ext cx="6324599" cy="708436"/>
          </a:xfrm>
        </p:spPr>
        <p:txBody>
          <a:bodyPr>
            <a:noAutofit/>
          </a:bodyPr>
          <a:lstStyle>
            <a:lvl1pPr>
              <a:defRPr lang="en-US" sz="5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+mn-ea"/>
                <a:cs typeface="+mn-cs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6350"/>
            <a:ext cx="6324600" cy="50630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228600" y="197601"/>
            <a:ext cx="4724401" cy="41136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Museo Slab 100" panose="020000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Short sub-title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8EC30F-C433-4AA7-84F6-C6566C188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9"/>
            <a:ext cx="12192000" cy="685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22" y="492641"/>
            <a:ext cx="6324599" cy="708436"/>
          </a:xfrm>
        </p:spPr>
        <p:txBody>
          <a:bodyPr lIns="0">
            <a:noAutofit/>
          </a:bodyPr>
          <a:lstStyle>
            <a:lvl1pPr>
              <a:defRPr lang="en-US" sz="5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22" y="1566350"/>
            <a:ext cx="6324600" cy="5063050"/>
          </a:xfrm>
        </p:spPr>
        <p:txBody>
          <a:bodyPr lIns="0">
            <a:normAutofit/>
          </a:bodyPr>
          <a:lstStyle>
            <a:lvl1pPr marL="0" indent="0">
              <a:lnSpc>
                <a:spcPct val="108000"/>
              </a:lnSpc>
              <a:spcBef>
                <a:spcPts val="0"/>
              </a:spcBef>
              <a:spcAft>
                <a:spcPts val="2100"/>
              </a:spcAft>
              <a:buNone/>
              <a:defRPr lang="en-US" sz="32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LT Com 45 Light" panose="020B0403020202020204" pitchFamily="34" charset="0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228600" y="197601"/>
            <a:ext cx="4724401" cy="411367"/>
          </a:xfrm>
        </p:spPr>
        <p:txBody>
          <a:bodyPr lIns="0">
            <a:noAutofit/>
          </a:bodyPr>
          <a:lstStyle>
            <a:lvl1pPr marL="0" indent="0">
              <a:buNone/>
              <a:defRPr lang="en-US" sz="2000" kern="1200" cap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Short sub-title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66043D6D-55A7-4A77-A511-37B454601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7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038A46F-B8A7-4C38-8424-269588294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0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ebas Neue" panose="020B0606020202050201"/>
              </a:defRPr>
            </a:lvl1pPr>
            <a:lvl2pPr>
              <a:defRPr>
                <a:latin typeface="Bebas Neue" panose="020B0606020202050201"/>
              </a:defRPr>
            </a:lvl2pPr>
            <a:lvl3pPr>
              <a:defRPr>
                <a:latin typeface="Bebas Neue" panose="020B0606020202050201"/>
              </a:defRPr>
            </a:lvl3pPr>
            <a:lvl4pPr>
              <a:defRPr>
                <a:latin typeface="Bebas Neue" panose="020B0606020202050201"/>
              </a:defRPr>
            </a:lvl4pPr>
            <a:lvl5pPr>
              <a:defRPr>
                <a:latin typeface="Bebas Neue" panose="020B0606020202050201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7B5F214-1157-4C2D-A385-101CC0C11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60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DE1F5E3-34CD-4071-AE4D-27CB634FC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65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22BA75-E27B-493B-A977-6DAD7DEF0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9"/>
            <a:ext cx="12192000" cy="685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22" y="492641"/>
            <a:ext cx="6324599" cy="708436"/>
          </a:xfrm>
        </p:spPr>
        <p:txBody>
          <a:bodyPr lIns="0">
            <a:noAutofit/>
          </a:bodyPr>
          <a:lstStyle>
            <a:lvl1pPr>
              <a:defRPr lang="en-US" sz="5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22" y="1566350"/>
            <a:ext cx="6324600" cy="5063050"/>
          </a:xfrm>
        </p:spPr>
        <p:txBody>
          <a:bodyPr lIns="0">
            <a:normAutofit/>
          </a:bodyPr>
          <a:lstStyle>
            <a:lvl1pPr marL="0" indent="0">
              <a:lnSpc>
                <a:spcPct val="108000"/>
              </a:lnSpc>
              <a:spcBef>
                <a:spcPts val="0"/>
              </a:spcBef>
              <a:spcAft>
                <a:spcPts val="2100"/>
              </a:spcAft>
              <a:buNone/>
              <a:defRPr lang="en-US" sz="32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bas Neue" panose="020B0606020202050201"/>
                <a:ea typeface="+mn-ea"/>
                <a:cs typeface="Segoe UI Light" panose="020B0502040204020203" pitchFamily="34" charset="0"/>
              </a:defRPr>
            </a:lvl1pPr>
            <a:lvl2pPr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228600" y="197601"/>
            <a:ext cx="4724401" cy="411367"/>
          </a:xfrm>
        </p:spPr>
        <p:txBody>
          <a:bodyPr lIns="0">
            <a:noAutofit/>
          </a:bodyPr>
          <a:lstStyle>
            <a:lvl1pPr marL="0" indent="0">
              <a:buNone/>
              <a:defRPr lang="en-US" sz="2000" kern="1200" cap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Short sub-title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52E21CB8-5C38-4B9B-A0DB-050BCFCEE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5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2E507BE9-752A-4C23-958E-2D5CD5AE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50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92DEDF7-EA14-4537-866B-E1A0621A6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33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D4284CE-70D8-4A22-B976-44D37C69F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70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B27A39-33C0-4E5F-8D71-525996B9F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34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CB56BA-F57D-4852-BC2B-C45FB4000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3F5728A-0248-4893-A61B-57A375FD7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47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51509D3-2546-41AA-A274-8E86015E8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D8B9181-62AA-404A-A891-9F63984B3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9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" panose="020B0606020202050201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AF7F3AB-BE18-481A-A27B-A233AFDAC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6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Bebas Neue" panose="020B0606020202050201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D614B9E-9456-4E4F-9F4C-3567262B6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1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" panose="020B0606020202050201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70E136CC-F28D-49FF-94F4-9E6632089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3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Bebas Neue" panose="020B0606020202050201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D68A29F-A816-45DA-AA76-25AFA2FC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" panose="020B0606020202050201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8E8AF01B-465D-47E1-B580-26716563B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4C362818-B36B-408B-B7C1-BE202C5A6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0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6E65B0-9A96-496D-B5C8-75F2C5469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6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606020202050201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C00684DC-EF18-412C-AB3C-4F7781D29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E532-A8E8-4929-80CA-2C4CA36D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9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606020202050201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42.jp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buffalo.edu/~wenyaoxu/courses/spring2020/CSE741/cse741_spring2020.htm" TargetMode="External"/><Relationship Id="rId2" Type="http://schemas.openxmlformats.org/officeDocument/2006/relationships/hyperlink" Target="mailto:wenyaoxu@buffalo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58293"/>
            <a:ext cx="12190476" cy="69162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58293"/>
            <a:ext cx="12188952" cy="6916293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" y="1026313"/>
            <a:ext cx="1219047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bas Neue" panose="020B0606020202050201" pitchFamily="34" charset="0"/>
              </a:rPr>
              <a:t>Internet of Things Security: An Overview</a:t>
            </a:r>
            <a:endParaRPr lang="en-US" sz="5400" dirty="0">
              <a:solidFill>
                <a:schemeClr val="accent4">
                  <a:lumMod val="20000"/>
                  <a:lumOff val="8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174" y="3584012"/>
            <a:ext cx="10660626" cy="461665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Wenyao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Xu | Associate Professor | Computer Science and Engineering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52650-1C8D-4EC2-A889-07FD619E0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5"/>
    </mc:Choice>
    <mc:Fallback xmlns="">
      <p:transition spd="slow" advTm="132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1787237"/>
            <a:ext cx="8534399" cy="3463636"/>
          </a:xfrm>
        </p:spPr>
        <p:txBody>
          <a:bodyPr/>
          <a:lstStyle/>
          <a:p>
            <a:pPr algn="ctr"/>
            <a:r>
              <a:rPr lang="en-US" sz="8800" dirty="0" err="1" smtClean="0"/>
              <a:t>IoT</a:t>
            </a:r>
            <a:r>
              <a:rPr lang="en-US" sz="8800" dirty="0" smtClean="0"/>
              <a:t> Security</a:t>
            </a:r>
            <a:endParaRPr lang="en-US" sz="8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21" y="1566350"/>
            <a:ext cx="11807353" cy="5063050"/>
          </a:xfrm>
        </p:spPr>
        <p:txBody>
          <a:bodyPr>
            <a:normAutofit lnSpcReduction="10000"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“The quality or </a:t>
            </a:r>
            <a:r>
              <a:rPr lang="en-US" spc="-40" dirty="0">
                <a:latin typeface="Calibri"/>
                <a:cs typeface="Calibri"/>
              </a:rPr>
              <a:t>state </a:t>
            </a:r>
            <a:r>
              <a:rPr lang="en-US" spc="-5" dirty="0">
                <a:latin typeface="Calibri"/>
                <a:cs typeface="Calibri"/>
              </a:rPr>
              <a:t>of being </a:t>
            </a:r>
            <a:r>
              <a:rPr lang="en-US" spc="-15" dirty="0">
                <a:latin typeface="Calibri"/>
                <a:cs typeface="Calibri"/>
              </a:rPr>
              <a:t>secure—to </a:t>
            </a:r>
            <a:r>
              <a:rPr lang="en-US" spc="-5" dirty="0">
                <a:latin typeface="Calibri"/>
                <a:cs typeface="Calibri"/>
              </a:rPr>
              <a:t>be </a:t>
            </a:r>
            <a:r>
              <a:rPr lang="en-US" spc="-15" dirty="0">
                <a:latin typeface="Calibri"/>
                <a:cs typeface="Calibri"/>
              </a:rPr>
              <a:t>free  </a:t>
            </a:r>
            <a:r>
              <a:rPr lang="en-US" spc="-20" dirty="0">
                <a:latin typeface="Calibri"/>
                <a:cs typeface="Calibri"/>
              </a:rPr>
              <a:t>from</a:t>
            </a:r>
            <a:r>
              <a:rPr lang="en-US" spc="-90" dirty="0">
                <a:latin typeface="Calibri"/>
                <a:cs typeface="Calibri"/>
              </a:rPr>
              <a:t> </a:t>
            </a:r>
            <a:r>
              <a:rPr lang="en-US" spc="10" dirty="0">
                <a:latin typeface="Calibri"/>
                <a:cs typeface="Calibri"/>
              </a:rPr>
              <a:t>danger”</a:t>
            </a:r>
            <a:endParaRPr lang="en-US" dirty="0">
              <a:latin typeface="Calibri"/>
              <a:cs typeface="Calibri"/>
            </a:endParaRPr>
          </a:p>
          <a:p>
            <a:pPr marL="355600" marR="300355" indent="-342900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A </a:t>
            </a:r>
            <a:r>
              <a:rPr lang="en-US" spc="-10" dirty="0">
                <a:latin typeface="Calibri"/>
                <a:cs typeface="Calibri"/>
              </a:rPr>
              <a:t>successful </a:t>
            </a:r>
            <a:r>
              <a:rPr lang="en-US" spc="-25" dirty="0">
                <a:latin typeface="Calibri"/>
                <a:cs typeface="Calibri"/>
              </a:rPr>
              <a:t>organization </a:t>
            </a:r>
            <a:r>
              <a:rPr lang="en-US" spc="-5" dirty="0">
                <a:latin typeface="Calibri"/>
                <a:cs typeface="Calibri"/>
              </a:rPr>
              <a:t>should </a:t>
            </a:r>
            <a:r>
              <a:rPr lang="en-US" spc="-25" dirty="0">
                <a:latin typeface="Calibri"/>
                <a:cs typeface="Calibri"/>
              </a:rPr>
              <a:t>have </a:t>
            </a:r>
            <a:r>
              <a:rPr lang="en-US" spc="-10" dirty="0">
                <a:latin typeface="Calibri"/>
                <a:cs typeface="Calibri"/>
              </a:rPr>
              <a:t>multiple  </a:t>
            </a:r>
            <a:r>
              <a:rPr lang="en-US" spc="-30" dirty="0">
                <a:latin typeface="Calibri"/>
                <a:cs typeface="Calibri"/>
              </a:rPr>
              <a:t>layers </a:t>
            </a:r>
            <a:r>
              <a:rPr lang="en-US" spc="-5" dirty="0">
                <a:latin typeface="Calibri"/>
                <a:cs typeface="Calibri"/>
              </a:rPr>
              <a:t>of </a:t>
            </a:r>
            <a:r>
              <a:rPr lang="en-US" spc="-10" dirty="0">
                <a:latin typeface="Calibri"/>
                <a:cs typeface="Calibri"/>
              </a:rPr>
              <a:t>security </a:t>
            </a:r>
            <a:r>
              <a:rPr lang="en-US" spc="-5" dirty="0">
                <a:latin typeface="Calibri"/>
                <a:cs typeface="Calibri"/>
              </a:rPr>
              <a:t>in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spc="-5" dirty="0" smtClean="0">
                <a:latin typeface="Calibri"/>
                <a:cs typeface="Calibri"/>
              </a:rPr>
              <a:t>place:</a:t>
            </a:r>
          </a:p>
          <a:p>
            <a:pPr marL="1041400" marR="300355" lvl="1" indent="-342900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25" dirty="0" smtClean="0">
                <a:latin typeface="Calibri"/>
                <a:cs typeface="Calibri"/>
              </a:rPr>
              <a:t>Physical </a:t>
            </a:r>
            <a:r>
              <a:rPr lang="en-US" spc="-5" dirty="0" smtClean="0">
                <a:latin typeface="Calibri"/>
                <a:cs typeface="Calibri"/>
              </a:rPr>
              <a:t>security</a:t>
            </a:r>
          </a:p>
          <a:p>
            <a:pPr marL="1041400" marR="300355" lvl="1" indent="-342900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20" dirty="0" smtClean="0">
                <a:latin typeface="Calibri"/>
                <a:cs typeface="Calibri"/>
              </a:rPr>
              <a:t>Personal </a:t>
            </a:r>
            <a:r>
              <a:rPr lang="en-US" spc="-10" dirty="0">
                <a:latin typeface="Calibri"/>
                <a:cs typeface="Calibri"/>
              </a:rPr>
              <a:t>security  </a:t>
            </a:r>
            <a:endParaRPr lang="en-US" spc="-10" dirty="0" smtClean="0">
              <a:latin typeface="Calibri"/>
              <a:cs typeface="Calibri"/>
            </a:endParaRPr>
          </a:p>
          <a:p>
            <a:pPr marL="1041400" marR="300355" lvl="1" indent="-342900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20" dirty="0" smtClean="0">
                <a:latin typeface="Calibri"/>
                <a:cs typeface="Calibri"/>
              </a:rPr>
              <a:t>Operations </a:t>
            </a:r>
            <a:r>
              <a:rPr lang="en-US" spc="-10" dirty="0">
                <a:latin typeface="Calibri"/>
                <a:cs typeface="Calibri"/>
              </a:rPr>
              <a:t>security  </a:t>
            </a:r>
            <a:endParaRPr lang="en-US" spc="-10" dirty="0" smtClean="0">
              <a:latin typeface="Calibri"/>
              <a:cs typeface="Calibri"/>
            </a:endParaRPr>
          </a:p>
          <a:p>
            <a:pPr marL="1041400" marR="300355" lvl="1" indent="-342900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15" dirty="0" smtClean="0">
                <a:latin typeface="Calibri"/>
                <a:cs typeface="Calibri"/>
              </a:rPr>
              <a:t>Communications </a:t>
            </a:r>
            <a:r>
              <a:rPr lang="en-US" spc="-10" dirty="0">
                <a:latin typeface="Calibri"/>
                <a:cs typeface="Calibri"/>
              </a:rPr>
              <a:t>security  </a:t>
            </a:r>
            <a:endParaRPr lang="en-US" spc="-10" dirty="0" smtClean="0">
              <a:latin typeface="Calibri"/>
              <a:cs typeface="Calibri"/>
            </a:endParaRPr>
          </a:p>
          <a:p>
            <a:pPr marL="1041400" marR="300355" lvl="1" indent="-342900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15" dirty="0" smtClean="0">
                <a:latin typeface="Calibri"/>
                <a:cs typeface="Calibri"/>
              </a:rPr>
              <a:t>Network </a:t>
            </a:r>
            <a:r>
              <a:rPr lang="en-US" spc="-10" dirty="0">
                <a:latin typeface="Calibri"/>
                <a:cs typeface="Calibri"/>
              </a:rPr>
              <a:t>security  </a:t>
            </a:r>
            <a:endParaRPr lang="en-US" spc="-10" dirty="0" smtClean="0">
              <a:latin typeface="Calibri"/>
              <a:cs typeface="Calibri"/>
            </a:endParaRPr>
          </a:p>
          <a:p>
            <a:pPr marL="1041400" marR="300355" lvl="1" indent="-342900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20" dirty="0" smtClean="0">
                <a:latin typeface="Calibri"/>
                <a:cs typeface="Calibri"/>
              </a:rPr>
              <a:t>Information</a:t>
            </a:r>
            <a:r>
              <a:rPr lang="en-US" spc="-45" dirty="0" smtClean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security</a:t>
            </a:r>
            <a:endParaRPr lang="en-US" dirty="0">
              <a:latin typeface="Calibri"/>
              <a:cs typeface="Calibri"/>
            </a:endParaRPr>
          </a:p>
          <a:p>
            <a:pPr marL="355600" marR="300355" indent="-342900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12</a:t>
            </a:fld>
            <a:endParaRPr lang="en-US"/>
          </a:p>
        </p:txBody>
      </p:sp>
      <p:sp>
        <p:nvSpPr>
          <p:cNvPr id="7" name="object 2"/>
          <p:cNvSpPr/>
          <p:nvPr/>
        </p:nvSpPr>
        <p:spPr>
          <a:xfrm>
            <a:off x="1363311" y="1413510"/>
            <a:ext cx="8577580" cy="5215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4464651" y="1610359"/>
            <a:ext cx="2374900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spc="-5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sz="2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FFFFFF"/>
                </a:solidFill>
                <a:latin typeface="Calibri"/>
                <a:cs typeface="Calibri"/>
              </a:rPr>
              <a:t>Concepts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2056731" y="2722879"/>
            <a:ext cx="59245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666666"/>
                </a:solidFill>
                <a:latin typeface="Calibri"/>
                <a:cs typeface="Calibri"/>
              </a:rPr>
              <a:t>C</a:t>
            </a:r>
            <a:r>
              <a:rPr sz="2400" i="1" spc="5" dirty="0">
                <a:solidFill>
                  <a:srgbClr val="666666"/>
                </a:solidFill>
                <a:latin typeface="Calibri"/>
                <a:cs typeface="Calibri"/>
              </a:rPr>
              <a:t>o</a:t>
            </a:r>
            <a:r>
              <a:rPr sz="2400" i="1" spc="-5" dirty="0">
                <a:solidFill>
                  <a:srgbClr val="666666"/>
                </a:solidFill>
                <a:latin typeface="Calibri"/>
                <a:cs typeface="Calibri"/>
              </a:rPr>
              <a:t>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1917031" y="4900929"/>
            <a:ext cx="86106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10" dirty="0">
                <a:solidFill>
                  <a:srgbClr val="666666"/>
                </a:solidFill>
                <a:latin typeface="Calibri"/>
                <a:cs typeface="Calibri"/>
              </a:rPr>
              <a:t>D</a:t>
            </a:r>
            <a:r>
              <a:rPr sz="2400" i="1" dirty="0">
                <a:solidFill>
                  <a:srgbClr val="666666"/>
                </a:solidFill>
                <a:latin typeface="Calibri"/>
                <a:cs typeface="Calibri"/>
              </a:rPr>
              <a:t>es</a:t>
            </a:r>
            <a:r>
              <a:rPr sz="2400" i="1" spc="-5" dirty="0">
                <a:solidFill>
                  <a:srgbClr val="666666"/>
                </a:solidFill>
                <a:latin typeface="Calibri"/>
                <a:cs typeface="Calibri"/>
              </a:rPr>
              <a:t>i</a:t>
            </a:r>
            <a:r>
              <a:rPr sz="2400" i="1" dirty="0">
                <a:solidFill>
                  <a:srgbClr val="666666"/>
                </a:solidFill>
                <a:latin typeface="Calibri"/>
                <a:cs typeface="Calibri"/>
              </a:rPr>
              <a:t>gn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782662" y="2360929"/>
            <a:ext cx="151257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50" i="1" spc="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950" i="1" spc="5" dirty="0">
                <a:solidFill>
                  <a:srgbClr val="FFFFFF"/>
                </a:solidFill>
                <a:latin typeface="Calibri"/>
                <a:cs typeface="Calibri"/>
              </a:rPr>
              <a:t>fid</a:t>
            </a:r>
            <a:r>
              <a:rPr sz="1950" i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50" i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50" i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i="1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50" i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950" i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i="1" spc="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50" i="1" spc="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6275671" y="2360929"/>
            <a:ext cx="890269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5" dirty="0">
                <a:solidFill>
                  <a:srgbClr val="FFFFFF"/>
                </a:solidFill>
                <a:latin typeface="Calibri"/>
                <a:cs typeface="Calibri"/>
              </a:rPr>
              <a:t>Integrity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8373711" y="2360929"/>
            <a:ext cx="108013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50" i="1" spc="15" dirty="0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r>
              <a:rPr sz="1950" i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i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950" i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i="1" spc="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950" i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i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950" i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i="1" spc="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50" i="1" spc="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3769962" y="3107690"/>
            <a:ext cx="15347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15" dirty="0">
                <a:solidFill>
                  <a:srgbClr val="FFFFFF"/>
                </a:solidFill>
                <a:latin typeface="Calibri"/>
                <a:cs typeface="Calibri"/>
              </a:rPr>
              <a:t>Authentication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6010242" y="3107690"/>
            <a:ext cx="14166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15" dirty="0">
                <a:solidFill>
                  <a:srgbClr val="FFFFFF"/>
                </a:solidFill>
                <a:latin typeface="Calibri"/>
                <a:cs typeface="Calibri"/>
              </a:rPr>
              <a:t>Authorization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8169242" y="3107690"/>
            <a:ext cx="14738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15" dirty="0">
                <a:solidFill>
                  <a:srgbClr val="FFFFFF"/>
                </a:solidFill>
                <a:latin typeface="Calibri"/>
                <a:cs typeface="Calibri"/>
              </a:rPr>
              <a:t>Accountability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3808062" y="3862070"/>
            <a:ext cx="14509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10" dirty="0">
                <a:solidFill>
                  <a:srgbClr val="FFFFFF"/>
                </a:solidFill>
                <a:latin typeface="Calibri"/>
                <a:cs typeface="Calibri"/>
              </a:rPr>
              <a:t>Need </a:t>
            </a:r>
            <a:r>
              <a:rPr sz="1950" i="1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5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FFFFFF"/>
                </a:solidFill>
                <a:latin typeface="Calibri"/>
                <a:cs typeface="Calibri"/>
              </a:rPr>
              <a:t>Know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5975951" y="3862070"/>
            <a:ext cx="14960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10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195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i="1" spc="-10" dirty="0">
                <a:solidFill>
                  <a:srgbClr val="FFFFFF"/>
                </a:solidFill>
                <a:latin typeface="Calibri"/>
                <a:cs typeface="Calibri"/>
              </a:rPr>
              <a:t>Privilege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3648042" y="4585970"/>
            <a:ext cx="17633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15" dirty="0">
                <a:solidFill>
                  <a:srgbClr val="FFFFFF"/>
                </a:solidFill>
                <a:latin typeface="Calibri"/>
                <a:cs typeface="Calibri"/>
              </a:rPr>
              <a:t>Defense </a:t>
            </a:r>
            <a:r>
              <a:rPr sz="1950" i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5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i="1" spc="-10" dirty="0">
                <a:solidFill>
                  <a:srgbClr val="FFFFFF"/>
                </a:solidFill>
                <a:latin typeface="Calibri"/>
                <a:cs typeface="Calibri"/>
              </a:rPr>
              <a:t>Depth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6161371" y="4441190"/>
            <a:ext cx="1115695" cy="62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sz="1950" i="1" dirty="0">
                <a:solidFill>
                  <a:srgbClr val="FFFFFF"/>
                </a:solidFill>
                <a:latin typeface="Calibri"/>
                <a:cs typeface="Calibri"/>
              </a:rPr>
              <a:t>Fail </a:t>
            </a:r>
            <a:r>
              <a:rPr sz="1950" i="1" spc="5" dirty="0">
                <a:solidFill>
                  <a:srgbClr val="FFFFFF"/>
                </a:solidFill>
                <a:latin typeface="Calibri"/>
                <a:cs typeface="Calibri"/>
              </a:rPr>
              <a:t>Safe </a:t>
            </a:r>
            <a:r>
              <a:rPr sz="1950" i="1" spc="15" dirty="0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sz="1950" i="1" spc="-20" dirty="0">
                <a:solidFill>
                  <a:srgbClr val="FFFFFF"/>
                </a:solidFill>
                <a:latin typeface="Calibri"/>
                <a:cs typeface="Calibri"/>
              </a:rPr>
              <a:t>Fail</a:t>
            </a:r>
            <a:r>
              <a:rPr sz="195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i="1" spc="-10" dirty="0">
                <a:solidFill>
                  <a:srgbClr val="FFFFFF"/>
                </a:solidFill>
                <a:latin typeface="Calibri"/>
                <a:cs typeface="Calibri"/>
              </a:rPr>
              <a:t>Secure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1" name="object 17"/>
          <p:cNvSpPr txBox="1"/>
          <p:nvPr/>
        </p:nvSpPr>
        <p:spPr>
          <a:xfrm>
            <a:off x="6067392" y="5336540"/>
            <a:ext cx="132080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20" dirty="0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r>
              <a:rPr sz="195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i="1" spc="15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3855052" y="5215890"/>
            <a:ext cx="1392555" cy="133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950" i="1" spc="10" dirty="0">
                <a:solidFill>
                  <a:srgbClr val="FFFFFF"/>
                </a:solidFill>
                <a:latin typeface="Calibri"/>
                <a:cs typeface="Calibri"/>
              </a:rPr>
              <a:t>Complete  </a:t>
            </a:r>
            <a:r>
              <a:rPr sz="1950" i="1" spc="-15" dirty="0">
                <a:solidFill>
                  <a:srgbClr val="FFFFFF"/>
                </a:solidFill>
                <a:latin typeface="Calibri"/>
                <a:cs typeface="Calibri"/>
              </a:rPr>
              <a:t>Mediation</a:t>
            </a:r>
            <a:endParaRPr sz="195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790"/>
              </a:spcBef>
            </a:pPr>
            <a:r>
              <a:rPr sz="1950" i="1" spc="-15" dirty="0">
                <a:solidFill>
                  <a:srgbClr val="FFFFFF"/>
                </a:solidFill>
                <a:latin typeface="Calibri"/>
                <a:cs typeface="Calibri"/>
              </a:rPr>
              <a:t>Psychological  Acceptability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6047071" y="6069329"/>
            <a:ext cx="13633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35" dirty="0">
                <a:solidFill>
                  <a:srgbClr val="FFFFFF"/>
                </a:solidFill>
                <a:latin typeface="Calibri"/>
                <a:cs typeface="Calibri"/>
              </a:rPr>
              <a:t>Weakest</a:t>
            </a:r>
            <a:r>
              <a:rPr sz="195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i="1" spc="-1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4" name="object 20"/>
          <p:cNvSpPr txBox="1"/>
          <p:nvPr/>
        </p:nvSpPr>
        <p:spPr>
          <a:xfrm>
            <a:off x="7922861" y="3728466"/>
            <a:ext cx="1989455" cy="282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705" marR="299085" algn="ctr">
              <a:lnSpc>
                <a:spcPts val="2390"/>
              </a:lnSpc>
            </a:pPr>
            <a:r>
              <a:rPr sz="1950" i="1" spc="-10" dirty="0">
                <a:solidFill>
                  <a:srgbClr val="FFFFFF"/>
                </a:solidFill>
                <a:latin typeface="Calibri"/>
                <a:cs typeface="Calibri"/>
              </a:rPr>
              <a:t>Separation of  </a:t>
            </a:r>
            <a:r>
              <a:rPr sz="1950" i="1" spc="-15" dirty="0">
                <a:solidFill>
                  <a:srgbClr val="FFFFFF"/>
                </a:solidFill>
                <a:latin typeface="Calibri"/>
                <a:cs typeface="Calibri"/>
              </a:rPr>
              <a:t>Duties</a:t>
            </a:r>
            <a:endParaRPr sz="1950">
              <a:latin typeface="Calibri"/>
              <a:cs typeface="Calibri"/>
            </a:endParaRPr>
          </a:p>
          <a:p>
            <a:pPr marL="236854" marR="227965" indent="-1270" algn="ctr">
              <a:lnSpc>
                <a:spcPct val="100000"/>
              </a:lnSpc>
              <a:spcBef>
                <a:spcPts val="830"/>
              </a:spcBef>
            </a:pPr>
            <a:r>
              <a:rPr sz="1950" i="1" dirty="0">
                <a:solidFill>
                  <a:srgbClr val="FFFFFF"/>
                </a:solidFill>
                <a:latin typeface="Calibri"/>
                <a:cs typeface="Calibri"/>
              </a:rPr>
              <a:t>Economy </a:t>
            </a:r>
            <a:r>
              <a:rPr sz="1950" i="1" spc="1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950" i="1" spc="-10" dirty="0">
                <a:solidFill>
                  <a:srgbClr val="FFFFFF"/>
                </a:solidFill>
                <a:latin typeface="Calibri"/>
                <a:cs typeface="Calibri"/>
              </a:rPr>
              <a:t>Mechanisms</a:t>
            </a:r>
            <a:endParaRPr sz="1950">
              <a:latin typeface="Calibri"/>
              <a:cs typeface="Calibri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1265"/>
              </a:spcBef>
            </a:pPr>
            <a:r>
              <a:rPr sz="1950" i="1" spc="10" dirty="0">
                <a:solidFill>
                  <a:srgbClr val="FFFFFF"/>
                </a:solidFill>
                <a:latin typeface="Calibri"/>
                <a:cs typeface="Calibri"/>
              </a:rPr>
              <a:t>Least </a:t>
            </a:r>
            <a:r>
              <a:rPr sz="1950" i="1" spc="20" dirty="0">
                <a:solidFill>
                  <a:srgbClr val="FFFFFF"/>
                </a:solidFill>
                <a:latin typeface="Calibri"/>
                <a:cs typeface="Calibri"/>
              </a:rPr>
              <a:t>Common  </a:t>
            </a:r>
            <a:r>
              <a:rPr sz="1950" i="1" spc="-10" dirty="0">
                <a:solidFill>
                  <a:srgbClr val="FFFFFF"/>
                </a:solidFill>
                <a:latin typeface="Calibri"/>
                <a:cs typeface="Calibri"/>
              </a:rPr>
              <a:t>Mechanisms</a:t>
            </a:r>
            <a:endParaRPr sz="195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894"/>
              </a:spcBef>
            </a:pPr>
            <a:r>
              <a:rPr sz="1950" i="1" spc="-15" dirty="0">
                <a:solidFill>
                  <a:srgbClr val="FFFFFF"/>
                </a:solidFill>
                <a:latin typeface="Calibri"/>
                <a:cs typeface="Calibri"/>
              </a:rPr>
              <a:t>Leveraging Existing  Components</a:t>
            </a:r>
            <a:endParaRPr sz="19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20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22" y="492641"/>
            <a:ext cx="11326586" cy="708436"/>
          </a:xfrm>
        </p:spPr>
        <p:txBody>
          <a:bodyPr/>
          <a:lstStyle/>
          <a:p>
            <a:r>
              <a:rPr lang="en-US" dirty="0" smtClean="0"/>
              <a:t>Confidentiality-Integrity-Availability (CIA)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13</a:t>
            </a:fld>
            <a:endParaRPr lang="en-US"/>
          </a:p>
        </p:txBody>
      </p:sp>
      <p:sp>
        <p:nvSpPr>
          <p:cNvPr id="6" name="object 3"/>
          <p:cNvSpPr/>
          <p:nvPr/>
        </p:nvSpPr>
        <p:spPr>
          <a:xfrm>
            <a:off x="3573440" y="1544321"/>
            <a:ext cx="4787900" cy="4154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7840639" y="1841927"/>
            <a:ext cx="2548255" cy="216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99900"/>
              </a:lnSpc>
            </a:pPr>
            <a:r>
              <a:rPr sz="2800" spc="-125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ensure that  </a:t>
            </a:r>
            <a:r>
              <a:rPr sz="2800" spc="-20" dirty="0">
                <a:latin typeface="Calibri"/>
                <a:cs typeface="Calibri"/>
              </a:rPr>
              <a:t>information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vital </a:t>
            </a:r>
            <a:r>
              <a:rPr sz="2800" spc="-5" dirty="0">
                <a:latin typeface="Calibri"/>
                <a:cs typeface="Calibri"/>
              </a:rPr>
              <a:t>services </a:t>
            </a:r>
            <a:r>
              <a:rPr sz="2800" spc="-20" dirty="0">
                <a:latin typeface="Calibri"/>
                <a:cs typeface="Calibri"/>
              </a:rPr>
              <a:t>are  </a:t>
            </a:r>
            <a:r>
              <a:rPr sz="2800" spc="-5" dirty="0">
                <a:latin typeface="Calibri"/>
                <a:cs typeface="Calibri"/>
              </a:rPr>
              <a:t>accessible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  </a:t>
            </a: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required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1844970" y="5745481"/>
            <a:ext cx="8157845" cy="88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2150" marR="5080" indent="-1949450">
              <a:lnSpc>
                <a:spcPct val="100000"/>
              </a:lnSpc>
            </a:pPr>
            <a:r>
              <a:rPr sz="2800" spc="-13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ensure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accuracy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completeness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information  to </a:t>
            </a:r>
            <a:r>
              <a:rPr sz="2800" spc="-15" dirty="0">
                <a:latin typeface="Calibri"/>
                <a:cs typeface="Calibri"/>
              </a:rPr>
              <a:t>protect </a:t>
            </a:r>
            <a:r>
              <a:rPr sz="2800" spc="-10" dirty="0">
                <a:latin typeface="Calibri"/>
                <a:cs typeface="Calibri"/>
              </a:rPr>
              <a:t>business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processes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267120" y="1840231"/>
            <a:ext cx="2682875" cy="259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2800" spc="-13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ensure  protection against  unauthorized  </a:t>
            </a:r>
            <a:r>
              <a:rPr sz="2800" spc="-5" dirty="0">
                <a:latin typeface="Calibri"/>
                <a:cs typeface="Calibri"/>
              </a:rPr>
              <a:t>access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or </a:t>
            </a:r>
            <a:r>
              <a:rPr sz="2800" spc="-5" dirty="0">
                <a:latin typeface="Calibri"/>
                <a:cs typeface="Calibri"/>
              </a:rPr>
              <a:t>use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confidential  </a:t>
            </a:r>
            <a:r>
              <a:rPr sz="2800" spc="-20" dirty="0">
                <a:latin typeface="Calibri"/>
                <a:cs typeface="Calibri"/>
              </a:rPr>
              <a:t>information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75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 err="1" smtClean="0"/>
              <a:t>v.s</a:t>
            </a:r>
            <a:r>
              <a:rPr lang="en-US" dirty="0" smtClean="0"/>
              <a:t>.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14</a:t>
            </a:fld>
            <a:endParaRPr lang="en-US"/>
          </a:p>
        </p:txBody>
      </p:sp>
      <p:sp>
        <p:nvSpPr>
          <p:cNvPr id="6" name="object 3"/>
          <p:cNvSpPr txBox="1"/>
          <p:nvPr/>
        </p:nvSpPr>
        <p:spPr>
          <a:xfrm>
            <a:off x="2488100" y="3374389"/>
            <a:ext cx="6093460" cy="143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7F0000"/>
                </a:solidFill>
                <a:latin typeface="Arial"/>
                <a:cs typeface="Arial"/>
              </a:rPr>
              <a:t>Security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2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600" b="1" spc="-5" dirty="0">
                <a:solidFill>
                  <a:srgbClr val="7F0000"/>
                </a:solidFill>
                <a:latin typeface="Arial"/>
                <a:cs typeface="Arial"/>
              </a:rPr>
              <a:t>U</a:t>
            </a:r>
            <a:r>
              <a:rPr sz="2600" b="1" spc="10" dirty="0">
                <a:solidFill>
                  <a:srgbClr val="7F0000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7F0000"/>
                </a:solidFill>
                <a:latin typeface="Arial"/>
                <a:cs typeface="Arial"/>
              </a:rPr>
              <a:t>ab</a:t>
            </a:r>
            <a:r>
              <a:rPr sz="2600" b="1" spc="-5" dirty="0">
                <a:solidFill>
                  <a:srgbClr val="7F0000"/>
                </a:solidFill>
                <a:latin typeface="Arial"/>
                <a:cs typeface="Arial"/>
              </a:rPr>
              <a:t>ili</a:t>
            </a:r>
            <a:r>
              <a:rPr sz="2600" b="1" dirty="0">
                <a:solidFill>
                  <a:srgbClr val="7F0000"/>
                </a:solidFill>
                <a:latin typeface="Arial"/>
                <a:cs typeface="Arial"/>
              </a:rPr>
              <a:t>ty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911520" y="1229360"/>
            <a:ext cx="7199630" cy="540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73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 err="1" smtClean="0"/>
              <a:t>v.s</a:t>
            </a:r>
            <a:r>
              <a:rPr lang="en-US" dirty="0" smtClean="0"/>
              <a:t>.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22" y="1566350"/>
            <a:ext cx="10760978" cy="5063050"/>
          </a:xfrm>
        </p:spPr>
        <p:txBody>
          <a:bodyPr/>
          <a:lstStyle/>
          <a:p>
            <a:pPr marL="469900" marR="5080" indent="-457200">
              <a:lnSpc>
                <a:spcPct val="83500"/>
              </a:lnSpc>
              <a:buFont typeface="Arial" panose="020B0604020202020204" pitchFamily="34" charset="0"/>
              <a:buChar char="•"/>
            </a:pPr>
            <a:r>
              <a:rPr lang="en-US" spc="-5" dirty="0">
                <a:latin typeface="Calibri"/>
                <a:cs typeface="Calibri"/>
              </a:rPr>
              <a:t>Security is </a:t>
            </a:r>
            <a:r>
              <a:rPr lang="en-US" spc="-10" dirty="0">
                <a:latin typeface="Calibri"/>
                <a:cs typeface="Calibri"/>
              </a:rPr>
              <a:t>concerned </a:t>
            </a:r>
            <a:r>
              <a:rPr lang="en-US" spc="-5" dirty="0">
                <a:latin typeface="Calibri"/>
                <a:cs typeface="Calibri"/>
              </a:rPr>
              <a:t>with malicious humans </a:t>
            </a:r>
            <a:r>
              <a:rPr lang="en-US" spc="-15" dirty="0">
                <a:latin typeface="Calibri"/>
                <a:cs typeface="Calibri"/>
              </a:rPr>
              <a:t>that  </a:t>
            </a:r>
            <a:r>
              <a:rPr lang="en-US" spc="-10" dirty="0">
                <a:latin typeface="Calibri"/>
                <a:cs typeface="Calibri"/>
              </a:rPr>
              <a:t>actively </a:t>
            </a:r>
            <a:r>
              <a:rPr lang="en-US" spc="-15" dirty="0">
                <a:latin typeface="Calibri"/>
                <a:cs typeface="Calibri"/>
              </a:rPr>
              <a:t>search </a:t>
            </a:r>
            <a:r>
              <a:rPr lang="en-US" spc="-30" dirty="0">
                <a:latin typeface="Calibri"/>
                <a:cs typeface="Calibri"/>
              </a:rPr>
              <a:t>for </a:t>
            </a:r>
            <a:r>
              <a:rPr lang="en-US" dirty="0">
                <a:latin typeface="Calibri"/>
                <a:cs typeface="Calibri"/>
              </a:rPr>
              <a:t>and </a:t>
            </a:r>
            <a:r>
              <a:rPr lang="en-US" spc="-15" dirty="0">
                <a:latin typeface="Calibri"/>
                <a:cs typeface="Calibri"/>
              </a:rPr>
              <a:t>exploit </a:t>
            </a:r>
            <a:r>
              <a:rPr lang="en-US" spc="-10" dirty="0">
                <a:latin typeface="Calibri"/>
                <a:cs typeface="Calibri"/>
              </a:rPr>
              <a:t>weaknesses </a:t>
            </a:r>
            <a:r>
              <a:rPr lang="en-US" spc="-5" dirty="0">
                <a:latin typeface="Calibri"/>
                <a:cs typeface="Calibri"/>
              </a:rPr>
              <a:t>in </a:t>
            </a:r>
            <a:r>
              <a:rPr lang="en-US" dirty="0">
                <a:latin typeface="Calibri"/>
                <a:cs typeface="Calibri"/>
              </a:rPr>
              <a:t>a  </a:t>
            </a:r>
            <a:r>
              <a:rPr lang="en-US" spc="-30" dirty="0">
                <a:latin typeface="Calibri"/>
                <a:cs typeface="Calibri"/>
              </a:rPr>
              <a:t>system.</a:t>
            </a:r>
            <a:endParaRPr lang="en-US" dirty="0">
              <a:latin typeface="Calibri"/>
              <a:cs typeface="Calibri"/>
            </a:endParaRPr>
          </a:p>
          <a:p>
            <a:pPr marL="469900" marR="893444" indent="-457200">
              <a:lnSpc>
                <a:spcPts val="3200"/>
              </a:lnSpc>
              <a:spcBef>
                <a:spcPts val="1420"/>
              </a:spcBef>
              <a:buFont typeface="Arial" panose="020B0604020202020204" pitchFamily="34" charset="0"/>
              <a:buChar char="•"/>
            </a:pPr>
            <a:r>
              <a:rPr lang="en-US" spc="-25" dirty="0">
                <a:latin typeface="Calibri"/>
                <a:cs typeface="Calibri"/>
              </a:rPr>
              <a:t>Safety </a:t>
            </a:r>
            <a:r>
              <a:rPr lang="en-US" spc="-5" dirty="0">
                <a:latin typeface="Calibri"/>
                <a:cs typeface="Calibri"/>
              </a:rPr>
              <a:t>is </a:t>
            </a:r>
            <a:r>
              <a:rPr lang="en-US" spc="-20" dirty="0">
                <a:latin typeface="Calibri"/>
                <a:cs typeface="Calibri"/>
              </a:rPr>
              <a:t>protection against </a:t>
            </a:r>
            <a:r>
              <a:rPr lang="en-US" spc="-10" dirty="0">
                <a:latin typeface="Calibri"/>
                <a:cs typeface="Calibri"/>
              </a:rPr>
              <a:t>mishaps </a:t>
            </a:r>
            <a:r>
              <a:rPr lang="en-US" spc="-15" dirty="0">
                <a:latin typeface="Calibri"/>
                <a:cs typeface="Calibri"/>
              </a:rPr>
              <a:t>that </a:t>
            </a:r>
            <a:r>
              <a:rPr lang="en-US" spc="-20" dirty="0">
                <a:latin typeface="Calibri"/>
                <a:cs typeface="Calibri"/>
              </a:rPr>
              <a:t>are </a:t>
            </a:r>
            <a:r>
              <a:rPr lang="en-US" spc="-15" dirty="0" smtClean="0">
                <a:solidFill>
                  <a:srgbClr val="0070C0"/>
                </a:solidFill>
                <a:latin typeface="Calibri"/>
                <a:cs typeface="Calibri"/>
              </a:rPr>
              <a:t>unintended</a:t>
            </a:r>
            <a:r>
              <a:rPr lang="en-US" spc="-15" dirty="0" smtClean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(such as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accidents)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44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22" y="492641"/>
            <a:ext cx="10119955" cy="708436"/>
          </a:xfrm>
        </p:spPr>
        <p:txBody>
          <a:bodyPr/>
          <a:lstStyle/>
          <a:p>
            <a:r>
              <a:rPr lang="en-US" dirty="0" smtClean="0"/>
              <a:t>Rises of Threats Target </a:t>
            </a:r>
            <a:r>
              <a:rPr lang="en-US" dirty="0" err="1" smtClean="0"/>
              <a:t>IoT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16</a:t>
            </a:fld>
            <a:endParaRPr lang="en-US"/>
          </a:p>
        </p:txBody>
      </p:sp>
      <p:sp>
        <p:nvSpPr>
          <p:cNvPr id="6" name="object 3"/>
          <p:cNvSpPr/>
          <p:nvPr/>
        </p:nvSpPr>
        <p:spPr>
          <a:xfrm>
            <a:off x="1494004" y="1583690"/>
            <a:ext cx="9071610" cy="5045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8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sz="5400" b="1" cap="all" dirty="0" smtClean="0">
                <a:latin typeface="Bebas Neue" charset="0"/>
                <a:ea typeface="Bebas Neue" charset="0"/>
                <a:cs typeface="Bebas Neue" charset="0"/>
              </a:rPr>
              <a:t>Three Areas</a:t>
            </a:r>
            <a:endParaRPr lang="en-US" sz="5400" b="1" cap="all" dirty="0">
              <a:latin typeface="Bebas Neue" charset="0"/>
              <a:ea typeface="Bebas Neue" charset="0"/>
              <a:cs typeface="Bebas Neue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565238" y="2217073"/>
            <a:ext cx="2790036" cy="3463246"/>
            <a:chOff x="6220504" y="2036964"/>
            <a:chExt cx="2790036" cy="3463246"/>
          </a:xfrm>
        </p:grpSpPr>
        <p:sp>
          <p:nvSpPr>
            <p:cNvPr id="25" name="TextBox 24"/>
            <p:cNvSpPr txBox="1"/>
            <p:nvPr/>
          </p:nvSpPr>
          <p:spPr>
            <a:xfrm>
              <a:off x="6220504" y="4422992"/>
              <a:ext cx="27900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bas Neue" charset="0"/>
                  <a:ea typeface="Bebas Neue" charset="0"/>
                  <a:cs typeface="Bebas Neue" charset="0"/>
                </a:rPr>
                <a:t>Smart Manufacturing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480455" y="2036964"/>
              <a:ext cx="2236174" cy="2234850"/>
            </a:xfrm>
            <a:prstGeom prst="ellipse">
              <a:avLst/>
            </a:prstGeom>
            <a:solidFill>
              <a:srgbClr val="00D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94862" y="2217073"/>
            <a:ext cx="2618464" cy="3437907"/>
            <a:chOff x="426242" y="2036964"/>
            <a:chExt cx="2618464" cy="3437907"/>
          </a:xfrm>
        </p:grpSpPr>
        <p:sp>
          <p:nvSpPr>
            <p:cNvPr id="24" name="TextBox 23"/>
            <p:cNvSpPr txBox="1"/>
            <p:nvPr/>
          </p:nvSpPr>
          <p:spPr>
            <a:xfrm>
              <a:off x="426242" y="4397653"/>
              <a:ext cx="26184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Bebas Neue" charset="0"/>
                  <a:ea typeface="Bebas Neue" charset="0"/>
                  <a:cs typeface="Bebas Neue" charset="0"/>
                </a:rPr>
                <a:t>Wireless Sensing</a:t>
              </a:r>
              <a:endParaRPr lang="en-US" sz="32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21521" y="2036964"/>
              <a:ext cx="2236175" cy="223617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4459" y="2217074"/>
            <a:ext cx="2645055" cy="3475920"/>
            <a:chOff x="3352265" y="2067153"/>
            <a:chExt cx="2645055" cy="3475920"/>
          </a:xfrm>
        </p:grpSpPr>
        <p:sp>
          <p:nvSpPr>
            <p:cNvPr id="10" name="TextBox 9"/>
            <p:cNvSpPr txBox="1"/>
            <p:nvPr/>
          </p:nvSpPr>
          <p:spPr>
            <a:xfrm>
              <a:off x="3352265" y="4465855"/>
              <a:ext cx="26450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Bebas Neue" charset="0"/>
                  <a:ea typeface="Bebas Neue" charset="0"/>
                  <a:cs typeface="Bebas Neue" charset="0"/>
                </a:rPr>
                <a:t>Biometric System</a:t>
              </a:r>
              <a:endParaRPr lang="en-US" sz="32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55056" y="2067153"/>
              <a:ext cx="2232822" cy="22361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24" y="2451832"/>
            <a:ext cx="1709080" cy="17090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509F1-BC13-4768-8DD3-134F778E8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6" y="2597253"/>
            <a:ext cx="1122489" cy="163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81" y="2725304"/>
            <a:ext cx="1184429" cy="1388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5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7"/>
    </mc:Choice>
    <mc:Fallback xmlns="">
      <p:transition spd="slow" advTm="718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22" y="492641"/>
            <a:ext cx="8637210" cy="708436"/>
          </a:xfrm>
        </p:spPr>
        <p:txBody>
          <a:bodyPr/>
          <a:lstStyle/>
          <a:p>
            <a:r>
              <a:rPr lang="en-US" dirty="0"/>
              <a:t>Innovation in </a:t>
            </a:r>
            <a:r>
              <a:rPr lang="en-US" dirty="0" err="1" smtClean="0"/>
              <a:t>IoT</a:t>
            </a:r>
            <a:r>
              <a:rPr lang="en-US" dirty="0" smtClean="0"/>
              <a:t> Security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3" y="1236590"/>
            <a:ext cx="2344071" cy="1835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490" y="1201077"/>
            <a:ext cx="2856351" cy="1834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22" y="5122606"/>
            <a:ext cx="2601597" cy="1213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30279" y="3103628"/>
            <a:ext cx="2627451" cy="369332"/>
          </a:xfrm>
          <a:prstGeom prst="rect">
            <a:avLst/>
          </a:prstGeom>
          <a:ln>
            <a:solidFill>
              <a:srgbClr val="0000F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2"/>
                </a:solidFill>
              </a:rPr>
              <a:t>Brainwave Authentication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183" y="1185080"/>
            <a:ext cx="2313110" cy="1886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6" y="3555150"/>
            <a:ext cx="3362645" cy="10186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568" y="4707897"/>
            <a:ext cx="3251782" cy="369332"/>
          </a:xfrm>
          <a:prstGeom prst="rect">
            <a:avLst/>
          </a:prstGeom>
          <a:ln>
            <a:solidFill>
              <a:srgbClr val="0000F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2"/>
                </a:solidFill>
              </a:rPr>
              <a:t>Gaze Authentication on Mobiles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680" y="3117344"/>
            <a:ext cx="2627451" cy="369332"/>
          </a:xfrm>
          <a:prstGeom prst="rect">
            <a:avLst/>
          </a:prstGeom>
          <a:ln>
            <a:solidFill>
              <a:srgbClr val="0000F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2"/>
                </a:solidFill>
              </a:rPr>
              <a:t>Cardiac Authentication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05" y="3554380"/>
            <a:ext cx="2414368" cy="2731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9267" y="6350168"/>
            <a:ext cx="2475843" cy="369332"/>
          </a:xfrm>
          <a:prstGeom prst="rect">
            <a:avLst/>
          </a:prstGeom>
          <a:ln>
            <a:solidFill>
              <a:srgbClr val="0000F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2"/>
                </a:solidFill>
              </a:rPr>
              <a:t>3D Palm Vein Biometrics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6766" y="4944531"/>
            <a:ext cx="563364" cy="949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75" y="3661723"/>
            <a:ext cx="530014" cy="8154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8277" y="3741054"/>
            <a:ext cx="708560" cy="9770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2785" y="4510448"/>
            <a:ext cx="565806" cy="7501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6139" y="4700839"/>
            <a:ext cx="876300" cy="9909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43633" y="3725480"/>
            <a:ext cx="644674" cy="9011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79755" y="6123181"/>
            <a:ext cx="2475843" cy="646331"/>
          </a:xfrm>
          <a:prstGeom prst="rect">
            <a:avLst/>
          </a:prstGeom>
          <a:ln>
            <a:solidFill>
              <a:srgbClr val="0000F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2"/>
                </a:solidFill>
              </a:rPr>
              <a:t>Mobile Biometrics for e-Commerce</a:t>
            </a:r>
            <a:endParaRPr lang="en-US" dirty="0">
              <a:solidFill>
                <a:srgbClr val="0000F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09633" y="5316673"/>
            <a:ext cx="789809" cy="7336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74" y="1156742"/>
            <a:ext cx="2830144" cy="21198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63" y="4184555"/>
            <a:ext cx="2384294" cy="17969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387650" y="3381546"/>
            <a:ext cx="2475843" cy="646331"/>
          </a:xfrm>
          <a:prstGeom prst="rect">
            <a:avLst/>
          </a:prstGeom>
          <a:ln>
            <a:solidFill>
              <a:srgbClr val="0000F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2"/>
                </a:solidFill>
              </a:rPr>
              <a:t>Finger/Palm Vein Two-Factor Authentication</a:t>
            </a:r>
            <a:endParaRPr lang="en-US" dirty="0">
              <a:solidFill>
                <a:srgbClr val="0000F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33424" y="6138165"/>
            <a:ext cx="2475843" cy="646331"/>
          </a:xfrm>
          <a:prstGeom prst="rect">
            <a:avLst/>
          </a:prstGeom>
          <a:ln>
            <a:solidFill>
              <a:srgbClr val="0000F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2"/>
                </a:solidFill>
              </a:rPr>
              <a:t>Hidden Electronics Identification</a:t>
            </a:r>
            <a:endParaRPr lang="en-US" dirty="0">
              <a:solidFill>
                <a:srgbClr val="0000F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3150" y="3119802"/>
            <a:ext cx="2475843" cy="369332"/>
          </a:xfrm>
          <a:prstGeom prst="rect">
            <a:avLst/>
          </a:prstGeom>
          <a:ln>
            <a:solidFill>
              <a:srgbClr val="0000F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2"/>
                </a:solidFill>
              </a:rPr>
              <a:t>Gender Recognition</a:t>
            </a:r>
            <a:endParaRPr lang="en-US" dirty="0">
              <a:solidFill>
                <a:srgbClr val="0000F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8483" y="6416229"/>
            <a:ext cx="2475843" cy="369332"/>
          </a:xfrm>
          <a:prstGeom prst="rect">
            <a:avLst/>
          </a:prstGeom>
          <a:ln>
            <a:solidFill>
              <a:srgbClr val="0000F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2"/>
                </a:solidFill>
              </a:rPr>
              <a:t>Thermal Handprint</a:t>
            </a:r>
            <a:endParaRPr lang="en-US" dirty="0">
              <a:solidFill>
                <a:srgbClr val="0000F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651FC-5851-4C3B-AE74-5C1C65617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18218" y="492641"/>
            <a:ext cx="278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 Neue LT Com 45 Light" panose="020B0403020202020204" pitchFamily="34" charset="0"/>
              </a:rPr>
              <a:t>at a glance</a:t>
            </a:r>
          </a:p>
        </p:txBody>
      </p:sp>
    </p:spTree>
    <p:extLst>
      <p:ext uri="{BB962C8B-B14F-4D97-AF65-F5344CB8AC3E}">
        <p14:creationId xmlns:p14="http://schemas.microsoft.com/office/powerpoint/2010/main" val="32600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74" y="5828737"/>
            <a:ext cx="1119554" cy="1085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911311"/>
            <a:ext cx="12188952" cy="6747455"/>
          </a:xfrm>
          <a:prstGeom prst="rect">
            <a:avLst/>
          </a:prstGeom>
        </p:spPr>
      </p:pic>
      <p:pic>
        <p:nvPicPr>
          <p:cNvPr id="11" name="Picture 10" descr="C:\Users\Jon and Leah\Documents\My Dropbox\HCIL Logos\hcil-logo_hires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842" y="7041752"/>
            <a:ext cx="751366" cy="6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929" y="5942578"/>
            <a:ext cx="2099506" cy="803434"/>
          </a:xfrm>
          <a:prstGeom prst="rect">
            <a:avLst/>
          </a:prstGeom>
        </p:spPr>
      </p:pic>
      <p:pic>
        <p:nvPicPr>
          <p:cNvPr id="26" name="Picture 5" descr="WCHOB_stacked_2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9" y="5932166"/>
            <a:ext cx="2046458" cy="87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Logo 25 year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3" y="5846322"/>
            <a:ext cx="1161621" cy="10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873900"/>
            <a:ext cx="12188952" cy="778781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" y="1026313"/>
            <a:ext cx="1261719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bas Neue" panose="020B0606020202050201" pitchFamily="34" charset="0"/>
              </a:rPr>
              <a:t>Innovation in </a:t>
            </a:r>
            <a:r>
              <a:rPr lang="en-US" sz="5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ebas Neue" panose="020B0606020202050201" pitchFamily="34" charset="0"/>
              </a:rPr>
              <a:t>IoT</a:t>
            </a:r>
            <a:r>
              <a:rPr 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bas Neue" panose="020B0606020202050201" pitchFamily="34" charset="0"/>
              </a:rPr>
              <a:t> Security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4947" y="3584012"/>
            <a:ext cx="7482106" cy="369332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Wenyao Xu | Associate Professor | Computer Science and Engineering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EA673-1E56-418F-BAAD-B633E8AA7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5"/>
    </mc:Choice>
    <mc:Fallback xmlns="">
      <p:transition spd="slow" advTm="132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 Today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381" y="1998377"/>
            <a:ext cx="7255778" cy="435797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Course Logistics &amp; Administration</a:t>
            </a:r>
          </a:p>
          <a:p>
            <a:endParaRPr lang="en-US" altLang="zh-CN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IoT</a:t>
            </a:r>
            <a:r>
              <a:rPr lang="en-US" altLang="zh-CN" dirty="0" smtClean="0"/>
              <a:t> Security Overview</a:t>
            </a:r>
          </a:p>
          <a:p>
            <a:endParaRPr lang="en-US" altLang="zh-CN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IoT</a:t>
            </a:r>
            <a:r>
              <a:rPr lang="en-US" altLang="zh-CN" dirty="0" smtClean="0"/>
              <a:t> Security Practice Examples</a:t>
            </a:r>
            <a:endParaRPr lang="zh-CN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5" y="3290299"/>
            <a:ext cx="1699675" cy="143410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2</a:t>
            </a:fld>
            <a:endParaRPr lang="en-US"/>
          </a:p>
        </p:txBody>
      </p:sp>
      <p:sp>
        <p:nvSpPr>
          <p:cNvPr id="6" name="object 9"/>
          <p:cNvSpPr/>
          <p:nvPr/>
        </p:nvSpPr>
        <p:spPr>
          <a:xfrm>
            <a:off x="818922" y="1593647"/>
            <a:ext cx="1170665" cy="1128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0" y="4900090"/>
            <a:ext cx="1348388" cy="14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2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Course Information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21" y="1566350"/>
            <a:ext cx="11653607" cy="5063050"/>
          </a:xfrm>
        </p:spPr>
        <p:txBody>
          <a:bodyPr>
            <a:normAutofit lnSpcReduction="10000"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</a:rPr>
              <a:t>Class time: 10 – 11:30am</a:t>
            </a:r>
            <a:r>
              <a:rPr lang="en-US" altLang="zh-CN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</a:rPr>
              <a:t>Friday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</a:rPr>
              <a:t>Location: </a:t>
            </a:r>
            <a:r>
              <a:rPr lang="en-US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Baldy 200G</a:t>
            </a:r>
            <a:endParaRPr lang="en-US" altLang="zh-CN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</a:rPr>
              <a:t>Office hour: </a:t>
            </a:r>
            <a:r>
              <a:rPr lang="en-US" altLang="zh-CN" spc="5" dirty="0">
                <a:solidFill>
                  <a:schemeClr val="tx1"/>
                </a:solidFill>
                <a:latin typeface="Times New Roman"/>
                <a:cs typeface="Times New Roman"/>
              </a:rPr>
              <a:t>10-12</a:t>
            </a:r>
            <a:r>
              <a:rPr lang="en-US" altLang="zh-CN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</a:rPr>
              <a:t>Wednesday (Davis 330)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</a:rPr>
              <a:t>Email:</a:t>
            </a:r>
            <a:r>
              <a:rPr lang="en-US" altLang="zh-CN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  <a:hlinkClick r:id="rId2"/>
              </a:rPr>
              <a:t>wenyaoxu@buffalo.edu</a:t>
            </a:r>
            <a:endParaRPr lang="en-US" altLang="zh-CN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</a:rPr>
              <a:t>Course Website:  </a:t>
            </a:r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  <a:hlinkClick r:id="rId3"/>
              </a:rPr>
              <a:t>https://cse.buffalo.edu/~</a:t>
            </a:r>
            <a:r>
              <a:rPr lang="en-US" altLang="zh-CN" dirty="0" smtClean="0">
                <a:solidFill>
                  <a:schemeClr val="tx1"/>
                </a:solidFill>
                <a:latin typeface="Times New Roman"/>
                <a:cs typeface="Times New Roman"/>
                <a:hlinkClick r:id="rId3"/>
              </a:rPr>
              <a:t>wenyaoxu/courses/spring2020/CSE741/cse741_spring2020.htm</a:t>
            </a:r>
            <a:endParaRPr lang="en-US" altLang="zh-CN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endParaRPr lang="en-US" altLang="zh-CN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22" y="492641"/>
            <a:ext cx="9868349" cy="708436"/>
          </a:xfrm>
        </p:spPr>
        <p:txBody>
          <a:bodyPr/>
          <a:lstStyle/>
          <a:p>
            <a:r>
              <a:rPr lang="en-US" altLang="zh-CN" dirty="0" smtClean="0"/>
              <a:t>About Course Organization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22" y="1566350"/>
            <a:ext cx="7952464" cy="5063050"/>
          </a:xfrm>
        </p:spPr>
        <p:txBody>
          <a:bodyPr>
            <a:normAutofit/>
          </a:bodyPr>
          <a:lstStyle/>
          <a:p>
            <a:pPr marL="355600" marR="26098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altLang="zh-CN" dirty="0">
                <a:latin typeface="Times New Roman"/>
                <a:cs typeface="Times New Roman"/>
              </a:rPr>
              <a:t>This seminar course will discuss</a:t>
            </a:r>
            <a:r>
              <a:rPr lang="en-US" altLang="zh-CN" spc="-75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emerging  biometrics and IOT security.</a:t>
            </a:r>
          </a:p>
          <a:p>
            <a:pPr marL="355600" marR="16192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altLang="zh-CN" dirty="0">
                <a:latin typeface="Times New Roman"/>
                <a:cs typeface="Times New Roman"/>
              </a:rPr>
              <a:t>Each student will present </a:t>
            </a:r>
            <a:r>
              <a:rPr lang="en-US" altLang="zh-CN" dirty="0" smtClean="0">
                <a:solidFill>
                  <a:srgbClr val="0070C0"/>
                </a:solidFill>
                <a:latin typeface="Times New Roman"/>
                <a:cs typeface="Times New Roman"/>
              </a:rPr>
              <a:t>2</a:t>
            </a:r>
            <a:r>
              <a:rPr lang="en-US" altLang="zh-CN" dirty="0" smtClean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research</a:t>
            </a:r>
            <a:r>
              <a:rPr lang="en-US" altLang="zh-CN" spc="-110" dirty="0">
                <a:latin typeface="Times New Roman"/>
                <a:cs typeface="Times New Roman"/>
              </a:rPr>
              <a:t> </a:t>
            </a:r>
            <a:r>
              <a:rPr lang="en-US" altLang="zh-CN" spc="5" dirty="0">
                <a:latin typeface="Times New Roman"/>
                <a:cs typeface="Times New Roman"/>
              </a:rPr>
              <a:t>papers </a:t>
            </a:r>
            <a:r>
              <a:rPr lang="en-US" altLang="zh-CN" spc="5" dirty="0" smtClean="0">
                <a:latin typeface="Times New Roman"/>
                <a:cs typeface="Times New Roman"/>
              </a:rPr>
              <a:t>selected from top CS conferences</a:t>
            </a:r>
            <a:r>
              <a:rPr lang="en-US" altLang="zh-CN" dirty="0" smtClean="0">
                <a:latin typeface="Times New Roman"/>
                <a:cs typeface="Times New Roman"/>
              </a:rPr>
              <a:t>.</a:t>
            </a:r>
          </a:p>
          <a:p>
            <a:pPr marL="1041400" marR="161925" lvl="1" indent="-3429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r>
              <a:rPr lang="en-US" altLang="zh-CN" sz="2400" dirty="0" smtClean="0">
                <a:latin typeface="Times New Roman"/>
                <a:cs typeface="Times New Roman"/>
              </a:rPr>
              <a:t>HW</a:t>
            </a:r>
            <a:r>
              <a:rPr lang="en-US" altLang="zh-CN" sz="2400" dirty="0">
                <a:latin typeface="Times New Roman"/>
                <a:cs typeface="Times New Roman"/>
              </a:rPr>
              <a:t>: each student need to send me 3 paper candidates </a:t>
            </a:r>
            <a:r>
              <a:rPr lang="en-US" altLang="zh-CN" sz="2400" dirty="0" smtClean="0">
                <a:latin typeface="Times New Roman"/>
                <a:cs typeface="Times New Roman"/>
              </a:rPr>
              <a:t>you wish to</a:t>
            </a:r>
            <a:r>
              <a:rPr lang="en-US" altLang="zh-CN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present by </a:t>
            </a:r>
            <a:r>
              <a:rPr lang="en-US" altLang="zh-CN" sz="2400" dirty="0">
                <a:latin typeface="Times New Roman"/>
                <a:cs typeface="Times New Roman"/>
              </a:rPr>
              <a:t>*</a:t>
            </a:r>
            <a:r>
              <a:rPr lang="en-US" altLang="zh-CN" sz="2400" dirty="0">
                <a:solidFill>
                  <a:srgbClr val="0070C0"/>
                </a:solidFill>
                <a:latin typeface="Times New Roman"/>
                <a:cs typeface="Times New Roman"/>
              </a:rPr>
              <a:t>TODAY</a:t>
            </a:r>
            <a:r>
              <a:rPr lang="en-US" altLang="zh-CN" sz="2400" dirty="0" smtClean="0">
                <a:latin typeface="Times New Roman"/>
                <a:cs typeface="Times New Roman"/>
              </a:rPr>
              <a:t>*.</a:t>
            </a:r>
            <a:endParaRPr lang="en-US" altLang="zh-CN" sz="2400" dirty="0" smtClean="0">
              <a:latin typeface="Times New Roman"/>
              <a:cs typeface="Times New Roman"/>
            </a:endParaRPr>
          </a:p>
          <a:p>
            <a:pPr marL="1041400" marR="161925" lvl="1" indent="-3429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r>
              <a:rPr lang="en-US" altLang="zh-CN" spc="-5" dirty="0" smtClean="0">
                <a:latin typeface="Times New Roman"/>
                <a:cs typeface="Times New Roman"/>
              </a:rPr>
              <a:t>Each </a:t>
            </a:r>
            <a:r>
              <a:rPr lang="en-US" altLang="zh-CN" spc="-5" dirty="0">
                <a:latin typeface="Times New Roman"/>
                <a:cs typeface="Times New Roman"/>
              </a:rPr>
              <a:t>presentation will be about 25</a:t>
            </a:r>
            <a:r>
              <a:rPr lang="en-US" altLang="zh-CN" spc="10" dirty="0">
                <a:latin typeface="Times New Roman"/>
                <a:cs typeface="Times New Roman"/>
              </a:rPr>
              <a:t> </a:t>
            </a:r>
            <a:r>
              <a:rPr lang="en-US" altLang="zh-CN" spc="-5" dirty="0" smtClean="0">
                <a:latin typeface="Times New Roman"/>
                <a:cs typeface="Times New Roman"/>
              </a:rPr>
              <a:t>minutes.</a:t>
            </a:r>
            <a:endParaRPr lang="en-US" altLang="zh-CN" dirty="0">
              <a:latin typeface="Times New Roman"/>
              <a:cs typeface="Times New Roman"/>
            </a:endParaRPr>
          </a:p>
          <a:p>
            <a:pPr marL="1155700" lvl="2">
              <a:lnSpc>
                <a:spcPct val="100000"/>
              </a:lnSpc>
              <a:spcBef>
                <a:spcPts val="585"/>
              </a:spcBef>
              <a:tabLst>
                <a:tab pos="1156335" algn="l"/>
              </a:tabLst>
            </a:pPr>
            <a:r>
              <a:rPr lang="en-US" altLang="zh-CN" sz="2400" dirty="0" smtClean="0">
                <a:latin typeface="Times New Roman"/>
                <a:cs typeface="Times New Roman"/>
              </a:rPr>
              <a:t>Share the slides </a:t>
            </a:r>
            <a:r>
              <a:rPr lang="en-US" altLang="zh-CN" sz="2400" dirty="0">
                <a:latin typeface="Times New Roman"/>
                <a:cs typeface="Times New Roman"/>
              </a:rPr>
              <a:t>with </a:t>
            </a:r>
            <a:r>
              <a:rPr lang="en-US" altLang="zh-CN" sz="2400" spc="-10" dirty="0">
                <a:latin typeface="Times New Roman"/>
                <a:cs typeface="Times New Roman"/>
              </a:rPr>
              <a:t>me </a:t>
            </a:r>
            <a:r>
              <a:rPr lang="en-US" altLang="zh-CN" sz="2400" dirty="0">
                <a:latin typeface="Times New Roman"/>
                <a:cs typeface="Times New Roman"/>
              </a:rPr>
              <a:t>before</a:t>
            </a:r>
            <a:r>
              <a:rPr lang="en-US" altLang="zh-CN" sz="2400" spc="-75" dirty="0">
                <a:latin typeface="Times New Roman"/>
                <a:cs typeface="Times New Roman"/>
              </a:rPr>
              <a:t> </a:t>
            </a:r>
            <a:r>
              <a:rPr lang="en-US" altLang="zh-CN" sz="2400" spc="-5" dirty="0">
                <a:solidFill>
                  <a:srgbClr val="0070C0"/>
                </a:solidFill>
                <a:latin typeface="Times New Roman"/>
                <a:cs typeface="Times New Roman"/>
              </a:rPr>
              <a:t>Wednesday</a:t>
            </a:r>
            <a:r>
              <a:rPr lang="en-US" altLang="zh-CN" sz="2400" spc="-5" dirty="0">
                <a:latin typeface="Times New Roman"/>
                <a:cs typeface="Times New Roman"/>
              </a:rPr>
              <a:t>.</a:t>
            </a:r>
            <a:endParaRPr lang="en-US" altLang="zh-CN" sz="2400" dirty="0">
              <a:latin typeface="Times New Roman"/>
              <a:cs typeface="Times New Roman"/>
            </a:endParaRPr>
          </a:p>
          <a:p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3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40" y="0"/>
            <a:ext cx="990600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3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Paper Presentation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21" y="1566350"/>
            <a:ext cx="7538807" cy="5063050"/>
          </a:xfrm>
        </p:spPr>
        <p:txBody>
          <a:bodyPr>
            <a:normAutofit lnSpcReduction="10000"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altLang="zh-CN" dirty="0">
                <a:latin typeface="Times New Roman"/>
                <a:cs typeface="Times New Roman"/>
              </a:rPr>
              <a:t>Each research paper presents a</a:t>
            </a:r>
            <a:r>
              <a:rPr lang="en-US" altLang="zh-CN" spc="-55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research</a:t>
            </a:r>
          </a:p>
          <a:p>
            <a:pPr marL="355600">
              <a:lnSpc>
                <a:spcPct val="100000"/>
              </a:lnSpc>
            </a:pPr>
            <a:r>
              <a:rPr lang="en-US" altLang="zh-CN" dirty="0">
                <a:latin typeface="Times New Roman"/>
                <a:cs typeface="Times New Roman"/>
              </a:rPr>
              <a:t>direction.</a:t>
            </a:r>
          </a:p>
          <a:p>
            <a:pPr marL="756285" marR="5080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lang="en-US" altLang="zh-CN" spc="-5" dirty="0">
                <a:latin typeface="Times New Roman"/>
                <a:cs typeface="Times New Roman"/>
              </a:rPr>
              <a:t>Don’t </a:t>
            </a:r>
            <a:r>
              <a:rPr lang="en-US" altLang="zh-CN" dirty="0">
                <a:latin typeface="Times New Roman"/>
                <a:cs typeface="Times New Roman"/>
              </a:rPr>
              <a:t>just </a:t>
            </a:r>
            <a:r>
              <a:rPr lang="en-US" altLang="zh-CN" spc="-5" dirty="0">
                <a:latin typeface="Times New Roman"/>
                <a:cs typeface="Times New Roman"/>
              </a:rPr>
              <a:t>present </a:t>
            </a:r>
            <a:r>
              <a:rPr lang="en-US" altLang="zh-CN" dirty="0">
                <a:latin typeface="Times New Roman"/>
                <a:cs typeface="Times New Roman"/>
              </a:rPr>
              <a:t>the </a:t>
            </a:r>
            <a:r>
              <a:rPr lang="en-US" altLang="zh-CN" spc="-5" dirty="0">
                <a:latin typeface="Times New Roman"/>
                <a:cs typeface="Times New Roman"/>
              </a:rPr>
              <a:t>paper content. Do expand </a:t>
            </a:r>
            <a:r>
              <a:rPr lang="en-US" altLang="zh-CN" spc="-5" dirty="0" smtClean="0">
                <a:latin typeface="Times New Roman"/>
                <a:cs typeface="Times New Roman"/>
              </a:rPr>
              <a:t>your </a:t>
            </a:r>
            <a:r>
              <a:rPr lang="en-US" altLang="zh-CN" dirty="0">
                <a:latin typeface="Times New Roman"/>
                <a:cs typeface="Times New Roman"/>
              </a:rPr>
              <a:t>thought </a:t>
            </a:r>
            <a:r>
              <a:rPr lang="en-US" altLang="zh-CN" spc="-5" dirty="0">
                <a:latin typeface="Times New Roman"/>
                <a:cs typeface="Times New Roman"/>
              </a:rPr>
              <a:t>on this</a:t>
            </a:r>
            <a:r>
              <a:rPr lang="en-US" altLang="zh-CN" spc="-95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topic.</a:t>
            </a: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lang="en-US" altLang="zh-CN" spc="-5" dirty="0">
                <a:latin typeface="Times New Roman"/>
                <a:cs typeface="Times New Roman"/>
              </a:rPr>
              <a:t>For example, in face recognition, </a:t>
            </a:r>
            <a:r>
              <a:rPr lang="en-US" altLang="zh-CN" spc="-10" dirty="0">
                <a:latin typeface="Times New Roman"/>
                <a:cs typeface="Times New Roman"/>
              </a:rPr>
              <a:t>can</a:t>
            </a:r>
            <a:r>
              <a:rPr lang="en-US" altLang="zh-CN" spc="-15" dirty="0">
                <a:latin typeface="Times New Roman"/>
                <a:cs typeface="Times New Roman"/>
              </a:rPr>
              <a:t> </a:t>
            </a:r>
            <a:r>
              <a:rPr lang="en-US" altLang="zh-CN" spc="-5" dirty="0">
                <a:latin typeface="Times New Roman"/>
                <a:cs typeface="Times New Roman"/>
              </a:rPr>
              <a:t>we</a:t>
            </a:r>
            <a:endParaRPr lang="en-US" altLang="zh-CN" dirty="0">
              <a:latin typeface="Times New Roman"/>
              <a:cs typeface="Times New Roman"/>
            </a:endParaRPr>
          </a:p>
          <a:p>
            <a:pPr marL="1155700" lvl="2">
              <a:lnSpc>
                <a:spcPct val="100000"/>
              </a:lnSpc>
              <a:spcBef>
                <a:spcPts val="590"/>
              </a:spcBef>
              <a:tabLst>
                <a:tab pos="1156335" algn="l"/>
              </a:tabLst>
            </a:pPr>
            <a:r>
              <a:rPr lang="en-US" altLang="zh-CN" sz="2400" dirty="0">
                <a:latin typeface="Times New Roman"/>
                <a:cs typeface="Times New Roman"/>
              </a:rPr>
              <a:t>Distinguish</a:t>
            </a:r>
            <a:r>
              <a:rPr lang="en-US" altLang="zh-CN" sz="2400" spc="-105" dirty="0"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atin typeface="Times New Roman"/>
                <a:cs typeface="Times New Roman"/>
              </a:rPr>
              <a:t>twins?</a:t>
            </a:r>
          </a:p>
          <a:p>
            <a:pPr marL="1155700" lvl="2">
              <a:lnSpc>
                <a:spcPct val="100000"/>
              </a:lnSpc>
              <a:spcBef>
                <a:spcPts val="570"/>
              </a:spcBef>
              <a:tabLst>
                <a:tab pos="1156335" algn="l"/>
              </a:tabLst>
            </a:pPr>
            <a:r>
              <a:rPr lang="en-US" altLang="zh-CN" sz="2400" dirty="0">
                <a:latin typeface="Times New Roman"/>
                <a:cs typeface="Times New Roman"/>
              </a:rPr>
              <a:t>Can </a:t>
            </a:r>
            <a:r>
              <a:rPr lang="en-US" altLang="zh-CN" sz="2400" spc="-10" dirty="0">
                <a:latin typeface="Times New Roman"/>
                <a:cs typeface="Times New Roman"/>
              </a:rPr>
              <a:t>we </a:t>
            </a:r>
            <a:r>
              <a:rPr lang="en-US" altLang="zh-CN" sz="2400" dirty="0">
                <a:latin typeface="Times New Roman"/>
                <a:cs typeface="Times New Roman"/>
              </a:rPr>
              <a:t>recognize lineage</a:t>
            </a:r>
            <a:r>
              <a:rPr lang="en-US" altLang="zh-CN" sz="2400" spc="-145" dirty="0"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atin typeface="Times New Roman"/>
                <a:cs typeface="Times New Roman"/>
              </a:rPr>
              <a:t>relation?</a:t>
            </a:r>
          </a:p>
          <a:p>
            <a:pPr marL="1155700" lvl="2">
              <a:lnSpc>
                <a:spcPct val="100000"/>
              </a:lnSpc>
              <a:spcBef>
                <a:spcPts val="570"/>
              </a:spcBef>
              <a:tabLst>
                <a:tab pos="1156335" algn="l"/>
              </a:tabLst>
            </a:pPr>
            <a:r>
              <a:rPr lang="en-US" altLang="zh-CN" sz="2400" dirty="0">
                <a:latin typeface="Times New Roman"/>
                <a:cs typeface="Times New Roman"/>
              </a:rPr>
              <a:t>Can </a:t>
            </a:r>
            <a:r>
              <a:rPr lang="en-US" altLang="zh-CN" sz="2400" spc="-10" dirty="0">
                <a:latin typeface="Times New Roman"/>
                <a:cs typeface="Times New Roman"/>
              </a:rPr>
              <a:t>we </a:t>
            </a:r>
            <a:r>
              <a:rPr lang="en-US" altLang="zh-CN" sz="2400" dirty="0">
                <a:latin typeface="Times New Roman"/>
                <a:cs typeface="Times New Roman"/>
              </a:rPr>
              <a:t>recognize </a:t>
            </a:r>
            <a:r>
              <a:rPr lang="en-US" altLang="zh-CN" sz="2400" spc="-5" dirty="0">
                <a:latin typeface="Times New Roman"/>
                <a:cs typeface="Times New Roman"/>
              </a:rPr>
              <a:t>incomplete </a:t>
            </a:r>
            <a:r>
              <a:rPr lang="en-US" altLang="zh-CN" sz="2400" dirty="0">
                <a:latin typeface="Times New Roman"/>
                <a:cs typeface="Times New Roman"/>
              </a:rPr>
              <a:t>face</a:t>
            </a:r>
            <a:r>
              <a:rPr lang="en-US" altLang="zh-CN" sz="2400" spc="-90" dirty="0">
                <a:latin typeface="Times New Roman"/>
                <a:cs typeface="Times New Roman"/>
              </a:rPr>
              <a:t> </a:t>
            </a:r>
            <a:r>
              <a:rPr lang="en-US" altLang="zh-CN" sz="2400" spc="-5" dirty="0">
                <a:latin typeface="Times New Roman"/>
                <a:cs typeface="Times New Roman"/>
              </a:rPr>
              <a:t>image?</a:t>
            </a:r>
            <a:endParaRPr lang="en-US" altLang="zh-CN" sz="2400" dirty="0">
              <a:latin typeface="Times New Roman"/>
              <a:cs typeface="Times New Roman"/>
            </a:endParaRPr>
          </a:p>
          <a:p>
            <a:pPr marL="1155700" lvl="2">
              <a:lnSpc>
                <a:spcPct val="100000"/>
              </a:lnSpc>
              <a:spcBef>
                <a:spcPts val="575"/>
              </a:spcBef>
              <a:tabLst>
                <a:tab pos="1156335" algn="l"/>
              </a:tabLst>
            </a:pPr>
            <a:r>
              <a:rPr lang="en-US" altLang="zh-CN" sz="2400" dirty="0">
                <a:latin typeface="Times New Roman"/>
                <a:cs typeface="Times New Roman"/>
              </a:rPr>
              <a:t>Can </a:t>
            </a:r>
            <a:r>
              <a:rPr lang="en-US" altLang="zh-CN" sz="2400" spc="-10" dirty="0">
                <a:latin typeface="Times New Roman"/>
                <a:cs typeface="Times New Roman"/>
              </a:rPr>
              <a:t>we </a:t>
            </a:r>
            <a:r>
              <a:rPr lang="en-US" altLang="zh-CN" sz="2400" spc="-5" dirty="0">
                <a:latin typeface="Times New Roman"/>
                <a:cs typeface="Times New Roman"/>
              </a:rPr>
              <a:t>match </a:t>
            </a:r>
            <a:r>
              <a:rPr lang="en-US" altLang="zh-CN" sz="2400" dirty="0">
                <a:latin typeface="Times New Roman"/>
                <a:cs typeface="Times New Roman"/>
              </a:rPr>
              <a:t>with aging </a:t>
            </a:r>
            <a:r>
              <a:rPr lang="en-US" altLang="zh-CN" sz="2400" spc="-5" dirty="0">
                <a:latin typeface="Times New Roman"/>
                <a:cs typeface="Times New Roman"/>
              </a:rPr>
              <a:t>effect </a:t>
            </a:r>
            <a:r>
              <a:rPr lang="en-US" altLang="zh-CN" sz="2400" dirty="0">
                <a:latin typeface="Times New Roman"/>
                <a:cs typeface="Times New Roman"/>
              </a:rPr>
              <a:t>or plastic</a:t>
            </a:r>
            <a:r>
              <a:rPr lang="en-US" altLang="zh-CN" sz="2400" spc="-70" dirty="0"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atin typeface="Times New Roman"/>
                <a:cs typeface="Times New Roman"/>
              </a:rPr>
              <a:t>surgery?</a:t>
            </a:r>
          </a:p>
          <a:p>
            <a:pPr marL="1155700" lvl="2">
              <a:lnSpc>
                <a:spcPct val="100000"/>
              </a:lnSpc>
              <a:spcBef>
                <a:spcPts val="575"/>
              </a:spcBef>
              <a:tabLst>
                <a:tab pos="1156335" algn="l"/>
              </a:tabLst>
            </a:pPr>
            <a:r>
              <a:rPr lang="en-US" altLang="zh-CN" sz="2400" spc="-5" dirty="0">
                <a:latin typeface="Times New Roman"/>
                <a:cs typeface="Times New Roman"/>
              </a:rPr>
              <a:t>Spoofing </a:t>
            </a:r>
            <a:r>
              <a:rPr lang="en-US" altLang="zh-CN" sz="2400" dirty="0">
                <a:latin typeface="Times New Roman"/>
                <a:cs typeface="Times New Roman"/>
              </a:rPr>
              <a:t>and</a:t>
            </a:r>
            <a:r>
              <a:rPr lang="en-US" altLang="zh-CN" sz="2400" spc="-55" dirty="0"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atin typeface="Times New Roman"/>
                <a:cs typeface="Times New Roman"/>
              </a:rPr>
              <a:t>Anti-spoofing</a:t>
            </a:r>
          </a:p>
          <a:p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Paper Reading: Q7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22" y="1566350"/>
            <a:ext cx="11522978" cy="5063050"/>
          </a:xfrm>
        </p:spPr>
        <p:txBody>
          <a:bodyPr>
            <a:normAutofit fontScale="85000" lnSpcReduction="20000"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altLang="zh-CN" spc="-5" dirty="0">
                <a:latin typeface="Times New Roman"/>
                <a:cs typeface="Times New Roman"/>
              </a:rPr>
              <a:t>Q1: </a:t>
            </a:r>
            <a:r>
              <a:rPr lang="en-US" altLang="zh-CN" dirty="0">
                <a:latin typeface="Times New Roman"/>
                <a:cs typeface="Times New Roman"/>
              </a:rPr>
              <a:t>Contributions (novelty, creativity, and technical depth</a:t>
            </a:r>
            <a:r>
              <a:rPr lang="en-US" altLang="zh-CN" spc="-200" dirty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of the</a:t>
            </a:r>
            <a:r>
              <a:rPr lang="en-US" altLang="zh-CN" spc="-105" dirty="0" smtClean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paper.)</a:t>
            </a:r>
          </a:p>
          <a:p>
            <a:pPr marL="355600" marR="5003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altLang="zh-CN" spc="-5" dirty="0">
                <a:latin typeface="Times New Roman"/>
                <a:cs typeface="Times New Roman"/>
              </a:rPr>
              <a:t>Q2: </a:t>
            </a:r>
            <a:r>
              <a:rPr lang="en-US" altLang="zh-CN" dirty="0">
                <a:latin typeface="Times New Roman"/>
                <a:cs typeface="Times New Roman"/>
              </a:rPr>
              <a:t>Briefly </a:t>
            </a:r>
            <a:r>
              <a:rPr lang="en-US" altLang="zh-CN" spc="-5" dirty="0">
                <a:latin typeface="Times New Roman"/>
                <a:cs typeface="Times New Roman"/>
              </a:rPr>
              <a:t>summarize </a:t>
            </a:r>
            <a:r>
              <a:rPr lang="en-US" altLang="zh-CN" dirty="0">
                <a:latin typeface="Times New Roman"/>
                <a:cs typeface="Times New Roman"/>
              </a:rPr>
              <a:t>the </a:t>
            </a:r>
            <a:r>
              <a:rPr lang="en-US" altLang="zh-CN" spc="-5" dirty="0">
                <a:latin typeface="Times New Roman"/>
                <a:cs typeface="Times New Roman"/>
              </a:rPr>
              <a:t>main </a:t>
            </a:r>
            <a:r>
              <a:rPr lang="en-US" altLang="zh-CN" dirty="0">
                <a:latin typeface="Times New Roman"/>
                <a:cs typeface="Times New Roman"/>
              </a:rPr>
              <a:t>ideas/the approach to</a:t>
            </a:r>
            <a:r>
              <a:rPr lang="en-US" altLang="zh-CN" spc="-140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the  solution.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altLang="zh-CN" spc="-5" dirty="0">
                <a:latin typeface="Times New Roman"/>
                <a:cs typeface="Times New Roman"/>
              </a:rPr>
              <a:t>Q3: </a:t>
            </a:r>
            <a:r>
              <a:rPr lang="en-US" altLang="zh-CN" spc="-10" dirty="0">
                <a:latin typeface="Times New Roman"/>
                <a:cs typeface="Times New Roman"/>
              </a:rPr>
              <a:t>What </a:t>
            </a:r>
            <a:r>
              <a:rPr lang="en-US" altLang="zh-CN" dirty="0">
                <a:latin typeface="Times New Roman"/>
                <a:cs typeface="Times New Roman"/>
              </a:rPr>
              <a:t>are the </a:t>
            </a:r>
            <a:r>
              <a:rPr lang="en-US" altLang="zh-CN" spc="-5" dirty="0">
                <a:latin typeface="Times New Roman"/>
                <a:cs typeface="Times New Roman"/>
              </a:rPr>
              <a:t>paper's </a:t>
            </a:r>
            <a:r>
              <a:rPr lang="en-US" altLang="zh-CN" dirty="0">
                <a:latin typeface="Times New Roman"/>
                <a:cs typeface="Times New Roman"/>
              </a:rPr>
              <a:t>strengths? Be</a:t>
            </a:r>
            <a:r>
              <a:rPr lang="en-US" altLang="zh-CN" spc="-60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brief.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altLang="zh-CN" spc="-5" dirty="0">
                <a:latin typeface="Times New Roman"/>
                <a:cs typeface="Times New Roman"/>
              </a:rPr>
              <a:t>Q4: </a:t>
            </a:r>
            <a:r>
              <a:rPr lang="en-US" altLang="zh-CN" spc="-10" dirty="0">
                <a:latin typeface="Times New Roman"/>
                <a:cs typeface="Times New Roman"/>
              </a:rPr>
              <a:t>What </a:t>
            </a:r>
            <a:r>
              <a:rPr lang="en-US" altLang="zh-CN" dirty="0">
                <a:latin typeface="Times New Roman"/>
                <a:cs typeface="Times New Roman"/>
              </a:rPr>
              <a:t>are the </a:t>
            </a:r>
            <a:r>
              <a:rPr lang="en-US" altLang="zh-CN" spc="-5" dirty="0">
                <a:latin typeface="Times New Roman"/>
                <a:cs typeface="Times New Roman"/>
              </a:rPr>
              <a:t>paper's </a:t>
            </a:r>
            <a:r>
              <a:rPr lang="en-US" altLang="zh-CN" dirty="0">
                <a:latin typeface="Times New Roman"/>
                <a:cs typeface="Times New Roman"/>
              </a:rPr>
              <a:t>weaknesses? Be</a:t>
            </a:r>
            <a:r>
              <a:rPr lang="en-US" altLang="zh-CN" spc="-40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brief.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altLang="zh-CN" spc="-5" dirty="0">
                <a:latin typeface="Times New Roman"/>
                <a:cs typeface="Times New Roman"/>
              </a:rPr>
              <a:t>Q5: </a:t>
            </a:r>
            <a:r>
              <a:rPr lang="en-US" altLang="zh-CN" spc="-10" dirty="0">
                <a:latin typeface="Times New Roman"/>
                <a:cs typeface="Times New Roman"/>
              </a:rPr>
              <a:t>Comment </a:t>
            </a:r>
            <a:r>
              <a:rPr lang="en-US" altLang="zh-CN" dirty="0">
                <a:latin typeface="Times New Roman"/>
                <a:cs typeface="Times New Roman"/>
              </a:rPr>
              <a:t>on the </a:t>
            </a:r>
            <a:r>
              <a:rPr lang="en-US" altLang="zh-CN" spc="-5" dirty="0">
                <a:latin typeface="Times New Roman"/>
                <a:cs typeface="Times New Roman"/>
              </a:rPr>
              <a:t>paper's </a:t>
            </a:r>
            <a:r>
              <a:rPr lang="en-US" altLang="zh-CN" dirty="0">
                <a:latin typeface="Times New Roman"/>
                <a:cs typeface="Times New Roman"/>
              </a:rPr>
              <a:t>evaluation </a:t>
            </a:r>
            <a:r>
              <a:rPr lang="en-US" altLang="zh-CN" spc="-5" dirty="0">
                <a:latin typeface="Times New Roman"/>
                <a:cs typeface="Times New Roman"/>
              </a:rPr>
              <a:t>methodology.</a:t>
            </a:r>
            <a:endParaRPr lang="en-US" altLang="zh-CN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altLang="zh-CN" spc="-5" dirty="0">
                <a:latin typeface="Times New Roman"/>
                <a:cs typeface="Times New Roman"/>
              </a:rPr>
              <a:t>Q6: Are </a:t>
            </a:r>
            <a:r>
              <a:rPr lang="en-US" altLang="zh-CN" dirty="0">
                <a:latin typeface="Times New Roman"/>
                <a:cs typeface="Times New Roman"/>
              </a:rPr>
              <a:t>there any </a:t>
            </a:r>
            <a:r>
              <a:rPr lang="en-US" altLang="zh-CN" spc="-5" dirty="0">
                <a:latin typeface="Times New Roman"/>
                <a:cs typeface="Times New Roman"/>
              </a:rPr>
              <a:t>issues/directions </a:t>
            </a:r>
            <a:r>
              <a:rPr lang="en-US" altLang="zh-CN" dirty="0">
                <a:latin typeface="Times New Roman"/>
                <a:cs typeface="Times New Roman"/>
              </a:rPr>
              <a:t>this work left open? </a:t>
            </a:r>
            <a:r>
              <a:rPr lang="en-US" altLang="zh-CN" spc="-5" dirty="0">
                <a:latin typeface="Times New Roman"/>
                <a:cs typeface="Times New Roman"/>
              </a:rPr>
              <a:t>List</a:t>
            </a:r>
            <a:r>
              <a:rPr lang="en-US" altLang="zh-CN" spc="-55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a  </a:t>
            </a:r>
            <a:r>
              <a:rPr lang="en-US" altLang="zh-CN" spc="-5" dirty="0">
                <a:latin typeface="Times New Roman"/>
                <a:cs typeface="Times New Roman"/>
              </a:rPr>
              <a:t>few </a:t>
            </a:r>
            <a:r>
              <a:rPr lang="en-US" altLang="zh-CN" dirty="0">
                <a:latin typeface="Times New Roman"/>
                <a:cs typeface="Times New Roman"/>
              </a:rPr>
              <a:t>possible extensions of this</a:t>
            </a:r>
            <a:r>
              <a:rPr lang="en-US" altLang="zh-CN" spc="-135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work.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altLang="zh-CN" spc="-5" dirty="0">
                <a:latin typeface="Times New Roman"/>
                <a:cs typeface="Times New Roman"/>
              </a:rPr>
              <a:t>Q7: </a:t>
            </a:r>
            <a:r>
              <a:rPr lang="en-US" altLang="zh-CN" dirty="0">
                <a:latin typeface="Times New Roman"/>
                <a:cs typeface="Times New Roman"/>
              </a:rPr>
              <a:t>Any other</a:t>
            </a:r>
            <a:r>
              <a:rPr lang="en-US" altLang="zh-CN" spc="-25" dirty="0">
                <a:latin typeface="Times New Roman"/>
                <a:cs typeface="Times New Roman"/>
              </a:rPr>
              <a:t> </a:t>
            </a:r>
            <a:r>
              <a:rPr lang="en-US" altLang="zh-CN" spc="-5" dirty="0">
                <a:latin typeface="Times New Roman"/>
                <a:cs typeface="Times New Roman"/>
              </a:rPr>
              <a:t>comments/questions</a:t>
            </a:r>
            <a:r>
              <a:rPr lang="en-US" altLang="zh-CN" spc="-5" dirty="0" smtClean="0">
                <a:latin typeface="Times New Roman"/>
                <a:cs typeface="Times New Roman"/>
              </a:rPr>
              <a:t>.</a:t>
            </a:r>
            <a:endParaRPr lang="en-US" altLang="zh-CN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Topics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8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98377" y="5849056"/>
            <a:ext cx="2370667" cy="50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2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38362F-7F36-4FAA-B921-A7300CB5EE6E}" type="slidenum">
              <a:rPr lang="en-US" altLang="en-US" sz="1778">
                <a:solidFill>
                  <a:srgbClr val="000000"/>
                </a:solidFill>
                <a:latin typeface="Garamond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778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9349668" y="6547556"/>
            <a:ext cx="2116667" cy="32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5699BFF-E1AD-420F-9B37-58D1DE2EB92E}" type="slidenum">
              <a:rPr lang="en-US" altLang="en-US" sz="2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2000">
              <a:solidFill>
                <a:srgbClr val="FBBA03"/>
              </a:solidFill>
              <a:latin typeface="Arial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46" y="1931459"/>
            <a:ext cx="3000376" cy="162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im_mok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35" y="3734154"/>
            <a:ext cx="4848931" cy="31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97" y="3734154"/>
            <a:ext cx="3617737" cy="262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67" y="2012598"/>
            <a:ext cx="2308930" cy="13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iphone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02" y="2723445"/>
            <a:ext cx="1583972" cy="301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20" y="1473257"/>
            <a:ext cx="1539874" cy="14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73" y="798383"/>
            <a:ext cx="3386667" cy="118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54" y="3988152"/>
            <a:ext cx="1728611" cy="255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807" y="1418167"/>
            <a:ext cx="2337153" cy="291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30" y="1549104"/>
            <a:ext cx="2462389" cy="9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" y="2193397"/>
            <a:ext cx="1425222" cy="229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457266" y="3350512"/>
            <a:ext cx="1770944" cy="54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94" tIns="50648" rIns="101294" bIns="50648" anchor="ctr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222" b="1">
                <a:solidFill>
                  <a:srgbClr val="FFFF00"/>
                </a:solidFill>
              </a:rPr>
              <a:t>Robots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148460" y="5890512"/>
            <a:ext cx="3617736" cy="54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94" tIns="50648" rIns="101294" bIns="50648" anchor="ctr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222" b="1">
                <a:solidFill>
                  <a:srgbClr val="B3FFD5"/>
                </a:solidFill>
              </a:rPr>
              <a:t>Supercomputers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223808" y="5518331"/>
            <a:ext cx="3617737" cy="54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94" tIns="50648" rIns="101294" bIns="50648" anchor="ctr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222" b="1">
                <a:solidFill>
                  <a:srgbClr val="FFFF00"/>
                </a:solidFill>
              </a:rPr>
              <a:t>Automobiles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035139" y="2436693"/>
            <a:ext cx="1846792" cy="54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94" tIns="50648" rIns="101294" bIns="50648" anchor="ctr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222" b="1" dirty="0">
                <a:solidFill>
                  <a:srgbClr val="FFFF00"/>
                </a:solidFill>
              </a:rPr>
              <a:t>Laptops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608116" y="676767"/>
            <a:ext cx="1846792" cy="99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94" tIns="50648" rIns="101294" bIns="50648" anchor="ctr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222" b="1" dirty="0"/>
              <a:t>Set-top boxes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740126" y="4798664"/>
            <a:ext cx="1693333" cy="54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94" tIns="50648" rIns="101294" bIns="50648" anchor="ctr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222" b="1">
                <a:solidFill>
                  <a:srgbClr val="FF0000"/>
                </a:solidFill>
              </a:rPr>
              <a:t>Games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830335" y="3988152"/>
            <a:ext cx="1770944" cy="99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94" tIns="50648" rIns="101294" bIns="50648" anchor="ctr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222" b="1">
                <a:solidFill>
                  <a:srgbClr val="FF921A"/>
                </a:solidFill>
              </a:rPr>
              <a:t>Smart phones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7225947" y="2689053"/>
            <a:ext cx="1769181" cy="54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94" tIns="50648" rIns="101294" bIns="50648" anchor="ctr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222" b="1">
                <a:solidFill>
                  <a:srgbClr val="FF921A"/>
                </a:solidFill>
              </a:rPr>
              <a:t>Servers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-114497" y="1403038"/>
            <a:ext cx="1770944" cy="99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94" tIns="50648" rIns="101294" bIns="50648" anchor="ctr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222" b="1" dirty="0"/>
              <a:t>Media Players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1413319" y="1613489"/>
            <a:ext cx="2617611" cy="54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94" tIns="50648" rIns="101294" bIns="50648" anchor="ctr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222" b="1">
                <a:solidFill>
                  <a:schemeClr val="bg1"/>
                </a:solidFill>
              </a:rPr>
              <a:t>Sensor Nets</a:t>
            </a:r>
          </a:p>
        </p:txBody>
      </p:sp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67" y="3293181"/>
            <a:ext cx="2386541" cy="103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7225947" y="3719164"/>
            <a:ext cx="1769181" cy="54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94" tIns="50648" rIns="101294" bIns="50648" anchor="ctr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222" b="1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877472" y="1987434"/>
            <a:ext cx="2000250" cy="54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294" tIns="50648" rIns="101294" bIns="50648" anchor="ctr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222" b="1"/>
              <a:t>Cameras</a:t>
            </a:r>
          </a:p>
        </p:txBody>
      </p:sp>
    </p:spTree>
    <p:extLst>
      <p:ext uri="{BB962C8B-B14F-4D97-AF65-F5344CB8AC3E}">
        <p14:creationId xmlns:p14="http://schemas.microsoft.com/office/powerpoint/2010/main" val="31706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Topics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21" y="1794950"/>
            <a:ext cx="6324600" cy="506305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Emerging Biometrics </a:t>
            </a:r>
            <a:r>
              <a:rPr lang="en-US" altLang="zh-CN" dirty="0" smtClean="0"/>
              <a:t>Security</a:t>
            </a:r>
          </a:p>
          <a:p>
            <a:pPr marL="1143000" lvl="1" indent="-457200"/>
            <a:r>
              <a:rPr lang="en-US" altLang="zh-CN" dirty="0" smtClean="0"/>
              <a:t>Voice Biometrics</a:t>
            </a:r>
          </a:p>
          <a:p>
            <a:pPr marL="1143000" lvl="1" indent="-457200"/>
            <a:r>
              <a:rPr lang="en-US" altLang="zh-CN" dirty="0" smtClean="0"/>
              <a:t>Touch Biometrics</a:t>
            </a:r>
          </a:p>
          <a:p>
            <a:pPr marL="1143000" lvl="1" indent="-457200"/>
            <a:r>
              <a:rPr lang="en-US" altLang="zh-CN" dirty="0" smtClean="0"/>
              <a:t>Vibration Biometrics</a:t>
            </a:r>
          </a:p>
          <a:p>
            <a:pPr marL="1143000" lvl="1" indent="-457200"/>
            <a:endParaRPr lang="en-US" altLang="zh-CN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Screen Privacy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Attack &amp; Defense in Physical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Sensory Security &amp; Forensics</a:t>
            </a:r>
          </a:p>
          <a:p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A6E532-A8E8-4929-80CA-2C4CA36D255E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36421" y="1849484"/>
            <a:ext cx="4817379" cy="398360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defRPr lang="en-US" sz="32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ebas Neue" panose="020B0606020202050201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useo Sans 100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Wireless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Manufacturing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Biometrics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Hardware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937182" y="1303868"/>
            <a:ext cx="3912124" cy="523220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Bebas Neue" panose="020B0606020202050201"/>
                <a:cs typeface="Segoe UI Light" panose="020B0502040204020203" pitchFamily="34" charset="0"/>
              </a:rPr>
              <a:t>Student Presentation</a:t>
            </a:r>
            <a:endParaRPr lang="en-US" sz="2800" b="1" dirty="0" smtClean="0">
              <a:solidFill>
                <a:srgbClr val="0070C0"/>
              </a:solidFill>
              <a:latin typeface="Bebas Neue" panose="020B0606020202050201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6421" y="1281192"/>
            <a:ext cx="3912124" cy="523220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Bebas Neue" panose="020B0606020202050201"/>
                <a:cs typeface="Segoe UI Light" panose="020B0502040204020203" pitchFamily="34" charset="0"/>
              </a:rPr>
              <a:t>Special Topic </a:t>
            </a:r>
            <a:r>
              <a:rPr lang="en-US" sz="2800" b="1" dirty="0" smtClean="0">
                <a:solidFill>
                  <a:srgbClr val="0070C0"/>
                </a:solidFill>
                <a:latin typeface="Bebas Neue" panose="020B0606020202050201"/>
                <a:cs typeface="Segoe UI Light" panose="020B0502040204020203" pitchFamily="34" charset="0"/>
              </a:rPr>
              <a:t>Presentation</a:t>
            </a:r>
            <a:endParaRPr lang="en-US" sz="2800" b="1" dirty="0" smtClean="0">
              <a:solidFill>
                <a:srgbClr val="0070C0"/>
              </a:solidFill>
              <a:latin typeface="Bebas Neue" panose="020B0606020202050201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4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tIns="45720" bIns="45720" rtlCol="0">
        <a:spAutoFit/>
      </a:bodyPr>
      <a:lstStyle>
        <a:defPPr>
          <a:defRPr sz="24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Helvetica Neue LT Com 45 Light" panose="020B04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49342</TotalTime>
  <Words>669</Words>
  <Application>Microsoft Office PowerPoint</Application>
  <PresentationFormat>Widescreen</PresentationFormat>
  <Paragraphs>163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Bebas Neue</vt:lpstr>
      <vt:lpstr>等线</vt:lpstr>
      <vt:lpstr>Helvetica Neue LT Com 45 Light</vt:lpstr>
      <vt:lpstr>MS PGothic</vt:lpstr>
      <vt:lpstr>Museo Sans 100</vt:lpstr>
      <vt:lpstr>Museo Slab 100</vt:lpstr>
      <vt:lpstr>Arial</vt:lpstr>
      <vt:lpstr>Calibri</vt:lpstr>
      <vt:lpstr>Garamond</vt:lpstr>
      <vt:lpstr>Segoe UI Light</vt:lpstr>
      <vt:lpstr>Times New Roman</vt:lpstr>
      <vt:lpstr>Wingdings</vt:lpstr>
      <vt:lpstr>Office Theme</vt:lpstr>
      <vt:lpstr>1_Office Theme</vt:lpstr>
      <vt:lpstr>PowerPoint Presentation</vt:lpstr>
      <vt:lpstr>Agenda Today</vt:lpstr>
      <vt:lpstr>Course Information</vt:lpstr>
      <vt:lpstr>About Course Organization</vt:lpstr>
      <vt:lpstr>PowerPoint Presentation</vt:lpstr>
      <vt:lpstr>Paper Presentation</vt:lpstr>
      <vt:lpstr>Paper Reading: Q7</vt:lpstr>
      <vt:lpstr>Topics Overview</vt:lpstr>
      <vt:lpstr>Topics Overview</vt:lpstr>
      <vt:lpstr>IoT Security</vt:lpstr>
      <vt:lpstr>What is Security?</vt:lpstr>
      <vt:lpstr>Security Concept</vt:lpstr>
      <vt:lpstr>Confidentiality-Integrity-Availability (CIA)</vt:lpstr>
      <vt:lpstr>Security v.s. Usability</vt:lpstr>
      <vt:lpstr>Security v.s. Safety</vt:lpstr>
      <vt:lpstr>Rises of Threats Target IoT Devices</vt:lpstr>
      <vt:lpstr>Three Areas</vt:lpstr>
      <vt:lpstr>Innovation in IoT Security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</dc:creator>
  <cp:lastModifiedBy>wenyaoxu</cp:lastModifiedBy>
  <cp:revision>1177</cp:revision>
  <dcterms:created xsi:type="dcterms:W3CDTF">2017-02-09T17:28:00Z</dcterms:created>
  <dcterms:modified xsi:type="dcterms:W3CDTF">2020-01-31T14:32:25Z</dcterms:modified>
</cp:coreProperties>
</file>