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75" r:id="rId3"/>
    <p:sldId id="259" r:id="rId4"/>
    <p:sldId id="260" r:id="rId5"/>
    <p:sldId id="266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1" r:id="rId23"/>
    <p:sldId id="292" r:id="rId24"/>
    <p:sldId id="293" r:id="rId25"/>
    <p:sldId id="294" r:id="rId26"/>
    <p:sldId id="295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74"/>
  </p:normalViewPr>
  <p:slideViewPr>
    <p:cSldViewPr snapToGrid="0" snapToObjects="1" showGuides="1">
      <p:cViewPr varScale="1">
        <p:scale>
          <a:sx n="81" d="100"/>
          <a:sy n="81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04132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2" y="6041329"/>
            <a:ext cx="4800595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60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54" y="1499811"/>
            <a:ext cx="6638544" cy="2386584"/>
          </a:xfrm>
        </p:spPr>
        <p:txBody>
          <a:bodyPr/>
          <a:lstStyle/>
          <a:p>
            <a:r>
              <a:rPr lang="en-US" sz="5400" dirty="0"/>
              <a:t>On Design &amp; scalability of distributed shared-data databases</a:t>
            </a:r>
          </a:p>
        </p:txBody>
      </p:sp>
      <p:sp>
        <p:nvSpPr>
          <p:cNvPr id="7" name="Sub-topic">
            <a:extLst>
              <a:ext uri="{FF2B5EF4-FFF2-40B4-BE49-F238E27FC236}">
                <a16:creationId xmlns:a16="http://schemas.microsoft.com/office/drawing/2014/main" id="{9C71998B-4791-F94C-B599-D1D76743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354" y="4003127"/>
            <a:ext cx="8728823" cy="1650381"/>
          </a:xfrm>
        </p:spPr>
        <p:txBody>
          <a:bodyPr/>
          <a:lstStyle/>
          <a:p>
            <a:r>
              <a:rPr lang="en-US" sz="2000" dirty="0"/>
              <a:t>Authors: Simon </a:t>
            </a:r>
            <a:r>
              <a:rPr lang="en-US" sz="2000" dirty="0" err="1"/>
              <a:t>Loesing</a:t>
            </a:r>
            <a:r>
              <a:rPr lang="en-US" sz="2000" dirty="0"/>
              <a:t>, Markus </a:t>
            </a:r>
            <a:r>
              <a:rPr lang="en-US" sz="2000" dirty="0" err="1"/>
              <a:t>Pilman</a:t>
            </a:r>
            <a:r>
              <a:rPr lang="en-US" sz="2000" dirty="0"/>
              <a:t>, Thomas </a:t>
            </a:r>
            <a:r>
              <a:rPr lang="en-US" sz="2000" dirty="0" err="1"/>
              <a:t>Etter</a:t>
            </a:r>
            <a:r>
              <a:rPr lang="en-US" sz="2000" dirty="0"/>
              <a:t> &amp; Donald </a:t>
            </a:r>
            <a:r>
              <a:rPr lang="en-US" sz="2000" dirty="0" err="1"/>
              <a:t>Kossmann</a:t>
            </a:r>
            <a:endParaRPr lang="en-US" sz="2000" dirty="0"/>
          </a:p>
          <a:p>
            <a:r>
              <a:rPr lang="en-US" sz="2000" dirty="0"/>
              <a:t>Presented by : Amneet Kaur</a:t>
            </a:r>
          </a:p>
          <a:p>
            <a:r>
              <a:rPr lang="en-US" sz="2000" dirty="0"/>
              <a:t>Date: 11/10/2021</a:t>
            </a:r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562623"/>
            <a:ext cx="10985578" cy="1089529"/>
          </a:xfrm>
        </p:spPr>
        <p:txBody>
          <a:bodyPr/>
          <a:lstStyle/>
          <a:p>
            <a:r>
              <a:rPr lang="en-US" dirty="0"/>
              <a:t>Tell Database System – Components &amp; Architecture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03" y="1893185"/>
            <a:ext cx="6701139" cy="4535895"/>
          </a:xfrm>
        </p:spPr>
        <p:txBody>
          <a:bodyPr/>
          <a:lstStyle/>
          <a:p>
            <a:r>
              <a:rPr lang="en-US" dirty="0"/>
              <a:t>Processing Node (PN): </a:t>
            </a:r>
          </a:p>
          <a:p>
            <a:pPr lvl="1"/>
            <a:r>
              <a:rPr lang="en-US" dirty="0"/>
              <a:t>Central component</a:t>
            </a:r>
          </a:p>
          <a:p>
            <a:pPr lvl="1"/>
            <a:r>
              <a:rPr lang="en-US" dirty="0"/>
              <a:t>Query processing &amp; Transaction execution</a:t>
            </a:r>
          </a:p>
          <a:p>
            <a:r>
              <a:rPr lang="en-US" dirty="0"/>
              <a:t>Commit Manager: </a:t>
            </a:r>
          </a:p>
          <a:p>
            <a:pPr lvl="1"/>
            <a:r>
              <a:rPr lang="en-US" dirty="0"/>
              <a:t>Lightweight; Manages global transaction state</a:t>
            </a:r>
          </a:p>
          <a:p>
            <a:r>
              <a:rPr lang="en-US" dirty="0"/>
              <a:t>Management Node: </a:t>
            </a:r>
          </a:p>
          <a:p>
            <a:pPr lvl="1"/>
            <a:r>
              <a:rPr lang="en-US" dirty="0"/>
              <a:t>System monitoring and recovery from failure</a:t>
            </a:r>
          </a:p>
          <a:p>
            <a:r>
              <a:rPr lang="en-US" dirty="0"/>
              <a:t>Storage Nodes (PN): </a:t>
            </a:r>
          </a:p>
          <a:p>
            <a:pPr lvl="1"/>
            <a:r>
              <a:rPr lang="en-US" dirty="0"/>
              <a:t>Distributed storage system</a:t>
            </a:r>
          </a:p>
          <a:p>
            <a:pPr lvl="1"/>
            <a:r>
              <a:rPr lang="en-US" dirty="0"/>
              <a:t>Manges data records, indexes and logs</a:t>
            </a:r>
          </a:p>
          <a:p>
            <a:pPr marL="502920" lvl="1" indent="0">
              <a:buNone/>
            </a:pP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63238B3-3797-4761-A6B5-70022A80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590" y="2110001"/>
            <a:ext cx="4879016" cy="328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989814"/>
            <a:ext cx="11070420" cy="662338"/>
          </a:xfrm>
        </p:spPr>
        <p:txBody>
          <a:bodyPr/>
          <a:lstStyle/>
          <a:p>
            <a:r>
              <a:rPr lang="en-US" dirty="0"/>
              <a:t>Concurrency Control – Distributed Snapshot Isolation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2006306"/>
            <a:ext cx="6701139" cy="4205957"/>
          </a:xfrm>
        </p:spPr>
        <p:txBody>
          <a:bodyPr/>
          <a:lstStyle/>
          <a:p>
            <a:r>
              <a:rPr lang="en-US" dirty="0"/>
              <a:t>Optimistic protocol</a:t>
            </a:r>
          </a:p>
          <a:p>
            <a:r>
              <a:rPr lang="en-US" dirty="0"/>
              <a:t>MVCC protocol </a:t>
            </a:r>
            <a:r>
              <a:rPr lang="en-US" dirty="0">
                <a:sym typeface="Wingdings" panose="05000000000000000000" pitchFamily="2" charset="2"/>
              </a:rPr>
              <a:t> Stores multiple versions of every data item</a:t>
            </a:r>
          </a:p>
          <a:p>
            <a:r>
              <a:rPr lang="en-US" dirty="0">
                <a:sym typeface="Wingdings" panose="05000000000000000000" pitchFamily="2" charset="2"/>
              </a:rPr>
              <a:t>Part of transaction management on each PN</a:t>
            </a:r>
          </a:p>
          <a:p>
            <a:r>
              <a:rPr lang="en-US" dirty="0">
                <a:sym typeface="Wingdings" panose="05000000000000000000" pitchFamily="2" charset="2"/>
              </a:rPr>
              <a:t>Transaction retrieves all the valid versions of data item (consistent snapshot)</a:t>
            </a:r>
          </a:p>
          <a:p>
            <a:r>
              <a:rPr lang="en-US" dirty="0">
                <a:sym typeface="Wingdings" panose="05000000000000000000" pitchFamily="2" charset="2"/>
              </a:rPr>
              <a:t>Conflict check at commit time</a:t>
            </a:r>
          </a:p>
          <a:p>
            <a:r>
              <a:rPr lang="en-US" dirty="0">
                <a:sym typeface="Wingdings" panose="05000000000000000000" pitchFamily="2" charset="2"/>
              </a:rPr>
              <a:t>Buffering of updates; applied to shared store at commit</a:t>
            </a:r>
          </a:p>
          <a:p>
            <a:r>
              <a:rPr lang="en-US" dirty="0">
                <a:sym typeface="Wingdings" panose="05000000000000000000" pitchFamily="2" charset="2"/>
              </a:rPr>
              <a:t>LL/SC for conflict detection in the storage layer</a:t>
            </a:r>
          </a:p>
          <a:p>
            <a:r>
              <a:rPr lang="en-US" dirty="0">
                <a:sym typeface="Wingdings" panose="05000000000000000000" pitchFamily="2" charset="2"/>
              </a:rPr>
              <a:t>SI semantic across all PNs through Commit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1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Commit Manager 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Global snapshot information</a:t>
            </a:r>
          </a:p>
          <a:p>
            <a:r>
              <a:rPr lang="en-US" dirty="0"/>
              <a:t>New transactions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transaction id </a:t>
            </a:r>
            <a:r>
              <a:rPr lang="en-US" i="1" dirty="0"/>
              <a:t>(tid)</a:t>
            </a:r>
            <a:r>
              <a:rPr lang="en-US" dirty="0"/>
              <a:t>, snapshot descriptor and lowest active version number </a:t>
            </a:r>
            <a:r>
              <a:rPr lang="en-US" i="1" dirty="0"/>
              <a:t>(</a:t>
            </a:r>
            <a:r>
              <a:rPr lang="en-US" i="1" dirty="0" err="1"/>
              <a:t>lav</a:t>
            </a:r>
            <a:r>
              <a:rPr lang="en-US" i="1" dirty="0"/>
              <a:t>)</a:t>
            </a:r>
          </a:p>
          <a:p>
            <a:r>
              <a:rPr lang="en-US" dirty="0"/>
              <a:t>Transaction id(tid) : Unique identifier, incremented monotonically</a:t>
            </a:r>
          </a:p>
          <a:p>
            <a:pPr lvl="1"/>
            <a:r>
              <a:rPr lang="en-US" dirty="0"/>
              <a:t>Defines version no for updated items</a:t>
            </a:r>
          </a:p>
          <a:p>
            <a:r>
              <a:rPr lang="en-US" dirty="0"/>
              <a:t>Snapshot descriptor : data structure computed for each transaction</a:t>
            </a:r>
          </a:p>
          <a:p>
            <a:pPr lvl="1"/>
            <a:r>
              <a:rPr lang="en-US" dirty="0"/>
              <a:t>Specifies which versions can be accessed</a:t>
            </a:r>
          </a:p>
          <a:p>
            <a:pPr lvl="1"/>
            <a:r>
              <a:rPr lang="en-US" dirty="0"/>
              <a:t>2 elements</a:t>
            </a:r>
            <a:r>
              <a:rPr lang="en-US" dirty="0">
                <a:sym typeface="Wingdings" panose="05000000000000000000" pitchFamily="2" charset="2"/>
              </a:rPr>
              <a:t> base version </a:t>
            </a:r>
            <a:r>
              <a:rPr lang="en-US" i="1" dirty="0">
                <a:sym typeface="Wingdings" panose="05000000000000000000" pitchFamily="2" charset="2"/>
              </a:rPr>
              <a:t>‘b’ </a:t>
            </a:r>
            <a:r>
              <a:rPr lang="en-US" dirty="0">
                <a:sym typeface="Wingdings" panose="05000000000000000000" pitchFamily="2" charset="2"/>
              </a:rPr>
              <a:t>(integer) and a set of newly committed transactions </a:t>
            </a:r>
            <a:r>
              <a:rPr lang="en-US" i="1" dirty="0">
                <a:sym typeface="Wingdings" panose="05000000000000000000" pitchFamily="2" charset="2"/>
              </a:rPr>
              <a:t>‘N’ </a:t>
            </a:r>
            <a:r>
              <a:rPr lang="en-US" dirty="0">
                <a:sym typeface="Wingdings" panose="05000000000000000000" pitchFamily="2" charset="2"/>
              </a:rPr>
              <a:t>(bitset)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Low computation cost of implementation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Valid version number set transaction can access </a:t>
            </a:r>
            <a:r>
              <a:rPr lang="en-US" sz="1800" b="0" i="1" u="none" strike="noStrike" baseline="0" dirty="0"/>
              <a:t>V’</a:t>
            </a:r>
            <a:r>
              <a:rPr lang="en-US" sz="1800" b="0" i="1" u="none" strike="noStrike" baseline="0" dirty="0">
                <a:latin typeface="CMMI9"/>
              </a:rPr>
              <a:t> </a:t>
            </a:r>
            <a:r>
              <a:rPr lang="en-US" sz="1800" b="0" u="none" strike="noStrike" baseline="0" dirty="0">
                <a:latin typeface="CMMI9"/>
              </a:rPr>
              <a:t>:</a:t>
            </a:r>
            <a:endParaRPr lang="en-US" dirty="0">
              <a:sym typeface="Wingdings" panose="05000000000000000000" pitchFamily="2" charset="2"/>
            </a:endParaRP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CMMI9"/>
              </a:rPr>
              <a:t>				V’ </a:t>
            </a:r>
            <a:r>
              <a:rPr lang="pt-BR" sz="1800" b="0" i="0" u="none" strike="noStrike" baseline="0" dirty="0">
                <a:latin typeface="CMR9"/>
              </a:rPr>
              <a:t>:= </a:t>
            </a:r>
            <a:r>
              <a:rPr lang="pt-BR" sz="1800" b="0" i="1" u="none" strike="noStrike" baseline="0" dirty="0">
                <a:latin typeface="CMSY9"/>
              </a:rPr>
              <a:t>{ </a:t>
            </a:r>
            <a:r>
              <a:rPr lang="pt-BR" sz="1800" b="0" i="1" u="none" strike="noStrike" baseline="0" dirty="0">
                <a:latin typeface="CMMI9"/>
              </a:rPr>
              <a:t>x </a:t>
            </a:r>
            <a:r>
              <a:rPr lang="pt-BR" sz="1800" b="0" i="1" u="none" strike="noStrike" baseline="0" dirty="0">
                <a:latin typeface="CMSY9"/>
              </a:rPr>
              <a:t>| </a:t>
            </a:r>
            <a:r>
              <a:rPr lang="pt-BR" sz="1800" b="0" i="1" u="none" strike="noStrike" baseline="0" dirty="0">
                <a:latin typeface="CMMI9"/>
              </a:rPr>
              <a:t>x </a:t>
            </a:r>
            <a:r>
              <a:rPr lang="pt-BR" sz="1800" b="0" i="1" u="none" strike="noStrike" baseline="0" dirty="0">
                <a:latin typeface="CMSY9"/>
              </a:rPr>
              <a:t>≤ </a:t>
            </a:r>
            <a:r>
              <a:rPr lang="pt-BR" sz="1800" b="0" i="1" u="none" strike="noStrike" baseline="0" dirty="0">
                <a:latin typeface="CMMI9"/>
              </a:rPr>
              <a:t>b </a:t>
            </a:r>
            <a:r>
              <a:rPr lang="pt-BR" sz="1800" b="0" i="1" u="none" strike="noStrike" baseline="0" dirty="0">
                <a:latin typeface="CMSY9"/>
              </a:rPr>
              <a:t>∨ </a:t>
            </a:r>
            <a:r>
              <a:rPr lang="pt-BR" sz="1800" b="0" i="1" u="none" strike="noStrike" baseline="0" dirty="0">
                <a:latin typeface="CMMI9"/>
              </a:rPr>
              <a:t>x </a:t>
            </a:r>
            <a:r>
              <a:rPr lang="pt-BR" sz="1800" b="0" i="1" u="none" strike="noStrike" baseline="0" dirty="0">
                <a:latin typeface="CMSY9"/>
              </a:rPr>
              <a:t>∈ </a:t>
            </a:r>
            <a:r>
              <a:rPr lang="pt-BR" sz="1800" b="0" i="1" u="none" strike="noStrike" baseline="0" dirty="0">
                <a:latin typeface="CMMI9"/>
              </a:rPr>
              <a:t>N </a:t>
            </a:r>
            <a:r>
              <a:rPr lang="pt-BR" sz="1800" b="0" i="1" u="none" strike="noStrike" baseline="0" dirty="0">
                <a:latin typeface="CMSY9"/>
              </a:rPr>
              <a:t>}    V: version no set of data item</a:t>
            </a:r>
          </a:p>
          <a:p>
            <a:pPr marL="0" indent="0" algn="l">
              <a:buNone/>
            </a:pPr>
            <a:r>
              <a:rPr lang="pt-BR" i="1" dirty="0">
                <a:latin typeface="CMSY9"/>
                <a:sym typeface="Wingdings" panose="05000000000000000000" pitchFamily="2" charset="2"/>
              </a:rPr>
              <a:t>				</a:t>
            </a:r>
            <a:r>
              <a:rPr lang="en-US" sz="1800" b="0" i="1" u="none" strike="noStrike" baseline="0" dirty="0">
                <a:latin typeface="CMMI9"/>
              </a:rPr>
              <a:t> v </a:t>
            </a:r>
            <a:r>
              <a:rPr lang="en-US" sz="1800" b="0" i="0" u="none" strike="noStrike" baseline="0" dirty="0">
                <a:latin typeface="CMR9"/>
              </a:rPr>
              <a:t>:= </a:t>
            </a:r>
            <a:r>
              <a:rPr lang="en-US" sz="1800" b="0" i="1" u="none" strike="noStrike" baseline="0" dirty="0">
                <a:latin typeface="CMMI9"/>
              </a:rPr>
              <a:t>max</a:t>
            </a:r>
            <a:r>
              <a:rPr lang="en-US" sz="1800" b="0" i="0" u="none" strike="noStrike" baseline="0" dirty="0">
                <a:latin typeface="CMR9"/>
              </a:rPr>
              <a:t>( </a:t>
            </a:r>
            <a:r>
              <a:rPr lang="en-US" sz="1800" b="0" i="1" u="none" strike="noStrike" baseline="0" dirty="0">
                <a:latin typeface="CMMI9"/>
              </a:rPr>
              <a:t>V </a:t>
            </a:r>
            <a:r>
              <a:rPr lang="en-US" sz="1800" b="0" i="1" u="none" strike="noStrike" baseline="0" dirty="0">
                <a:latin typeface="CMSY9"/>
              </a:rPr>
              <a:t>∩ </a:t>
            </a:r>
            <a:r>
              <a:rPr lang="en-US" sz="1800" b="0" i="1" u="none" strike="noStrike" baseline="0" dirty="0">
                <a:latin typeface="CMMI9"/>
              </a:rPr>
              <a:t>V</a:t>
            </a:r>
            <a:r>
              <a:rPr lang="en-US" sz="1800" b="0" i="0" u="none" strike="noStrike" baseline="0" dirty="0">
                <a:latin typeface="CMR9"/>
              </a:rPr>
              <a:t>)	</a:t>
            </a:r>
            <a:r>
              <a:rPr lang="en-US" sz="1800" b="0" i="1" u="none" strike="noStrike" baseline="0" dirty="0">
                <a:latin typeface="CMSY9"/>
              </a:rPr>
              <a:t>v: version accessed</a:t>
            </a:r>
            <a:endParaRPr lang="en-US" i="1" dirty="0">
              <a:latin typeface="CMSY9"/>
              <a:sym typeface="Wingdings" panose="05000000000000000000" pitchFamily="2" charset="2"/>
            </a:endParaRPr>
          </a:p>
          <a:p>
            <a:pPr marL="5029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6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Commit Manager (contd.) 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2006306"/>
            <a:ext cx="11504053" cy="4205957"/>
          </a:xfrm>
        </p:spPr>
        <p:txBody>
          <a:bodyPr/>
          <a:lstStyle/>
          <a:p>
            <a:r>
              <a:rPr lang="en-US" dirty="0"/>
              <a:t>Lowest active version number </a:t>
            </a:r>
            <a:r>
              <a:rPr lang="en-US" i="1" dirty="0"/>
              <a:t>(</a:t>
            </a:r>
            <a:r>
              <a:rPr lang="en-US" i="1" dirty="0" err="1"/>
              <a:t>lav</a:t>
            </a:r>
            <a:r>
              <a:rPr lang="en-US" i="1" dirty="0"/>
              <a:t>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Lowest base version among all active transactions</a:t>
            </a:r>
          </a:p>
          <a:p>
            <a:pPr lvl="1"/>
            <a:r>
              <a:rPr lang="en-US" dirty="0"/>
              <a:t>Highest version number globally visible to all transactions</a:t>
            </a:r>
          </a:p>
          <a:p>
            <a:pPr lvl="1"/>
            <a:r>
              <a:rPr lang="en-US" dirty="0"/>
              <a:t>Versions smaller than v </a:t>
            </a:r>
            <a:r>
              <a:rPr lang="en-US" dirty="0">
                <a:sym typeface="Wingdings" panose="05000000000000000000" pitchFamily="2" charset="2"/>
              </a:rPr>
              <a:t> garbage collection</a:t>
            </a:r>
          </a:p>
          <a:p>
            <a:r>
              <a:rPr lang="en-US" dirty="0"/>
              <a:t>Functions supported:</a:t>
            </a:r>
          </a:p>
          <a:p>
            <a:pPr lvl="1"/>
            <a:r>
              <a:rPr lang="en-US" sz="1800" b="0" i="1" u="none" strike="noStrike" baseline="0" dirty="0">
                <a:latin typeface="CMMI9"/>
              </a:rPr>
              <a:t>start</a:t>
            </a:r>
            <a:r>
              <a:rPr lang="en-US" sz="1800" b="0" i="0" u="none" strike="noStrike" baseline="0" dirty="0">
                <a:latin typeface="CMR9"/>
              </a:rPr>
              <a:t>() </a:t>
            </a:r>
            <a:r>
              <a:rPr lang="en-US" sz="1800" b="0" i="1" u="none" strike="noStrike" baseline="0" dirty="0">
                <a:latin typeface="CMSY9"/>
              </a:rPr>
              <a:t>→ </a:t>
            </a:r>
            <a:r>
              <a:rPr lang="en-US" sz="1800" b="0" i="0" u="none" strike="noStrike" baseline="0" dirty="0">
                <a:latin typeface="CMR9"/>
              </a:rPr>
              <a:t>(</a:t>
            </a:r>
            <a:r>
              <a:rPr lang="en-US" sz="1800" b="0" i="1" u="none" strike="noStrike" baseline="0" dirty="0">
                <a:latin typeface="CMMI9"/>
              </a:rPr>
              <a:t>tid, snapshot descriptor, </a:t>
            </a:r>
            <a:r>
              <a:rPr lang="en-US" sz="1800" b="0" i="1" u="none" strike="noStrike" baseline="0" dirty="0" err="1">
                <a:latin typeface="CMMI9"/>
              </a:rPr>
              <a:t>lav</a:t>
            </a:r>
            <a:r>
              <a:rPr lang="en-US" sz="1800" b="0" i="0" u="none" strike="noStrike" baseline="0" dirty="0">
                <a:latin typeface="CMR9"/>
              </a:rPr>
              <a:t>)</a:t>
            </a:r>
          </a:p>
          <a:p>
            <a:pPr lvl="1"/>
            <a:r>
              <a:rPr lang="en-US" sz="1800" b="0" i="1" u="none" strike="noStrike" baseline="0" dirty="0" err="1">
                <a:latin typeface="CMMI9"/>
              </a:rPr>
              <a:t>setCommitted</a:t>
            </a:r>
            <a:r>
              <a:rPr lang="en-US" sz="1800" b="0" i="0" u="none" strike="noStrike" baseline="0" dirty="0">
                <a:latin typeface="CMR9"/>
              </a:rPr>
              <a:t>(</a:t>
            </a:r>
            <a:r>
              <a:rPr lang="en-US" sz="1800" b="0" i="1" u="none" strike="noStrike" baseline="0" dirty="0">
                <a:latin typeface="CMMI9"/>
              </a:rPr>
              <a:t>tid</a:t>
            </a:r>
            <a:r>
              <a:rPr lang="en-US" sz="1800" b="0" i="0" u="none" strike="noStrike" baseline="0" dirty="0">
                <a:latin typeface="CMR9"/>
              </a:rPr>
              <a:t>) </a:t>
            </a:r>
            <a:r>
              <a:rPr lang="en-US" sz="1800" b="0" i="1" u="none" strike="noStrike" baseline="0" dirty="0">
                <a:latin typeface="CMSY9"/>
              </a:rPr>
              <a:t>→ </a:t>
            </a:r>
            <a:r>
              <a:rPr lang="en-US" sz="1800" b="0" i="1" u="none" strike="noStrike" baseline="0" dirty="0">
                <a:latin typeface="CMMI9"/>
              </a:rPr>
              <a:t>void</a:t>
            </a:r>
          </a:p>
          <a:p>
            <a:pPr lvl="1"/>
            <a:r>
              <a:rPr lang="en-US" sz="1800" b="0" i="1" u="none" strike="noStrike" baseline="0" dirty="0" err="1">
                <a:latin typeface="CMMI9"/>
              </a:rPr>
              <a:t>setAborted</a:t>
            </a:r>
            <a:r>
              <a:rPr lang="en-US" sz="1800" b="0" i="0" u="none" strike="noStrike" baseline="0" dirty="0">
                <a:latin typeface="CMR9"/>
              </a:rPr>
              <a:t>(</a:t>
            </a:r>
            <a:r>
              <a:rPr lang="en-US" sz="1800" b="0" i="1" u="none" strike="noStrike" baseline="0" dirty="0">
                <a:latin typeface="CMMI9"/>
              </a:rPr>
              <a:t>tid</a:t>
            </a:r>
            <a:r>
              <a:rPr lang="en-US" sz="1800" b="0" i="0" u="none" strike="noStrike" baseline="0" dirty="0">
                <a:latin typeface="CMR9"/>
              </a:rPr>
              <a:t>) </a:t>
            </a:r>
            <a:r>
              <a:rPr lang="en-US" sz="1800" b="0" i="1" u="none" strike="noStrike" baseline="0" dirty="0">
                <a:latin typeface="CMSY9"/>
              </a:rPr>
              <a:t>→ </a:t>
            </a:r>
            <a:r>
              <a:rPr lang="en-US" sz="1800" b="0" i="1" u="none" strike="noStrike" baseline="0" dirty="0">
                <a:latin typeface="CMMI9"/>
              </a:rPr>
              <a:t>void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8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Lifecycle of a transaction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0184"/>
            <a:ext cx="8572317" cy="4724432"/>
          </a:xfrm>
        </p:spPr>
        <p:txBody>
          <a:bodyPr/>
          <a:lstStyle/>
          <a:p>
            <a:r>
              <a:rPr lang="en-US" dirty="0"/>
              <a:t>Begin </a:t>
            </a:r>
            <a:r>
              <a:rPr lang="en-US" dirty="0">
                <a:sym typeface="Wingdings" panose="05000000000000000000" pitchFamily="2" charset="2"/>
              </a:rPr>
              <a:t> Retrieves snapshot from commit manager</a:t>
            </a:r>
          </a:p>
          <a:p>
            <a:r>
              <a:rPr lang="en-US" dirty="0">
                <a:sym typeface="Wingdings" panose="05000000000000000000" pitchFamily="2" charset="2"/>
              </a:rPr>
              <a:t>Running  can read or write items</a:t>
            </a:r>
          </a:p>
          <a:p>
            <a:r>
              <a:rPr lang="en-US" dirty="0">
                <a:sym typeface="Wingdings" panose="05000000000000000000" pitchFamily="2" charset="2"/>
              </a:rPr>
              <a:t>Try-commit  log entry to transaction log with ids of updated items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updates to store using LL/SC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Success means commit else abort transaction</a:t>
            </a:r>
            <a:endParaRPr lang="en-US" dirty="0"/>
          </a:p>
          <a:p>
            <a:r>
              <a:rPr lang="en-US" dirty="0"/>
              <a:t>Commit </a:t>
            </a:r>
            <a:r>
              <a:rPr lang="en-US" dirty="0">
                <a:sym typeface="Wingdings" panose="05000000000000000000" pitchFamily="2" charset="2"/>
              </a:rPr>
              <a:t> updates applied, Index altered and commit flag set in transaction log</a:t>
            </a:r>
          </a:p>
          <a:p>
            <a:r>
              <a:rPr lang="en-US" dirty="0">
                <a:sym typeface="Wingdings" panose="05000000000000000000" pitchFamily="2" charset="2"/>
              </a:rPr>
              <a:t>Abort  Conflict arises then rollback</a:t>
            </a:r>
          </a:p>
          <a:p>
            <a:pPr lvl="1"/>
            <a:r>
              <a:rPr lang="en-US" dirty="0"/>
              <a:t>Notify commit manager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Recovery &amp; Fail-over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Failure of processing node : Crash-stop model</a:t>
            </a:r>
          </a:p>
          <a:p>
            <a:pPr lvl="1"/>
            <a:r>
              <a:rPr lang="en-US" dirty="0"/>
              <a:t>Abort all active transactions on failed node</a:t>
            </a:r>
          </a:p>
          <a:p>
            <a:pPr lvl="1"/>
            <a:r>
              <a:rPr lang="en-US" dirty="0"/>
              <a:t>Rollback active transactions on PN</a:t>
            </a:r>
          </a:p>
          <a:p>
            <a:pPr lvl="1"/>
            <a:r>
              <a:rPr lang="en-US" dirty="0"/>
              <a:t>Refer transaction logs </a:t>
            </a:r>
            <a:r>
              <a:rPr lang="en-US" dirty="0">
                <a:sym typeface="Wingdings" panose="05000000000000000000" pitchFamily="2" charset="2"/>
              </a:rPr>
              <a:t> ordered map with tid, PN id, timestamp, write set and flag</a:t>
            </a:r>
          </a:p>
          <a:p>
            <a:pPr marL="50292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Failure of storage node : Fail-over</a:t>
            </a:r>
          </a:p>
          <a:p>
            <a:pPr lvl="1"/>
            <a:r>
              <a:rPr lang="en-US" dirty="0"/>
              <a:t>Replica of SN is kept in volatile memory before acknowledging the req</a:t>
            </a:r>
          </a:p>
          <a:p>
            <a:pPr lvl="1"/>
            <a:r>
              <a:rPr lang="en-US" dirty="0"/>
              <a:t>In case of failure, storage system fails-over to the replicas</a:t>
            </a:r>
          </a:p>
          <a:p>
            <a:pPr lvl="1"/>
            <a:r>
              <a:rPr lang="en-US" dirty="0"/>
              <a:t>Management node </a:t>
            </a:r>
            <a:r>
              <a:rPr lang="en-US" dirty="0">
                <a:sym typeface="Wingdings" panose="05000000000000000000" pitchFamily="2" charset="2"/>
              </a:rPr>
              <a:t> detects failures, manages partitioning, restores replication factor, enables PN to lookup for replicas location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3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Recovery &amp; Fail-over (contd.)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Failure of commit manager: single commit manager</a:t>
            </a:r>
            <a:r>
              <a:rPr lang="en-US" dirty="0">
                <a:sym typeface="Wingdings" panose="05000000000000000000" pitchFamily="2" charset="2"/>
              </a:rPr>
              <a:t> system-wide impact</a:t>
            </a:r>
            <a:endParaRPr lang="en-US" dirty="0"/>
          </a:p>
          <a:p>
            <a:pPr lvl="1"/>
            <a:r>
              <a:rPr lang="en-US" dirty="0"/>
              <a:t>PNs cannot start new transactions</a:t>
            </a:r>
          </a:p>
          <a:p>
            <a:pPr lvl="1"/>
            <a:r>
              <a:rPr lang="en-US" dirty="0"/>
              <a:t>Active transactions can commit even in face of failure</a:t>
            </a:r>
          </a:p>
          <a:p>
            <a:pPr lvl="1"/>
            <a:r>
              <a:rPr lang="en-US" dirty="0"/>
              <a:t>New commit manger can be started</a:t>
            </a:r>
          </a:p>
          <a:p>
            <a:pPr lvl="1"/>
            <a:r>
              <a:rPr lang="en-US" dirty="0"/>
              <a:t>Restores state from last used tid and most recently committed transaction from log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Multiple commit managers in a cluster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Syncronization</a:t>
            </a:r>
            <a:r>
              <a:rPr lang="en-US" dirty="0">
                <a:sym typeface="Wingdings" panose="05000000000000000000" pitchFamily="2" charset="2"/>
              </a:rPr>
              <a:t> of state between multiple managers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One unavailable, PNs can access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State info accessible independently of availability of commit manager</a:t>
            </a:r>
          </a:p>
          <a:p>
            <a:pPr marL="5029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3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948100"/>
            <a:ext cx="11070420" cy="590931"/>
          </a:xfrm>
        </p:spPr>
        <p:txBody>
          <a:bodyPr/>
          <a:lstStyle/>
          <a:p>
            <a:r>
              <a:rPr lang="en-US" dirty="0"/>
              <a:t>Data Access &amp; Storage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539031"/>
            <a:ext cx="7375112" cy="4724432"/>
          </a:xfrm>
        </p:spPr>
        <p:txBody>
          <a:bodyPr/>
          <a:lstStyle/>
          <a:p>
            <a:r>
              <a:rPr lang="en-US" dirty="0"/>
              <a:t>Tell : SQL Interface &amp; complex queries</a:t>
            </a:r>
          </a:p>
          <a:p>
            <a:r>
              <a:rPr lang="en-US" dirty="0"/>
              <a:t>Iterator model to access records</a:t>
            </a:r>
          </a:p>
          <a:p>
            <a:r>
              <a:rPr lang="en-US" dirty="0"/>
              <a:t>Records </a:t>
            </a:r>
            <a:r>
              <a:rPr lang="en-US" dirty="0">
                <a:sym typeface="Wingdings" panose="05000000000000000000" pitchFamily="2" charset="2"/>
              </a:rPr>
              <a:t> Read and write data operations</a:t>
            </a:r>
          </a:p>
          <a:p>
            <a:pPr marL="960120" lvl="2" indent="0">
              <a:buNone/>
            </a:pPr>
            <a:r>
              <a:rPr lang="en-US" dirty="0">
                <a:sym typeface="Wingdings" panose="05000000000000000000" pitchFamily="2" charset="2"/>
              </a:rPr>
              <a:t>     Stored in key-value format</a:t>
            </a:r>
            <a:endParaRPr lang="en-US" dirty="0"/>
          </a:p>
          <a:p>
            <a:r>
              <a:rPr lang="en-US" dirty="0"/>
              <a:t>Data Mapping: </a:t>
            </a:r>
          </a:p>
          <a:p>
            <a:pPr lvl="1"/>
            <a:r>
              <a:rPr lang="en-US" dirty="0"/>
              <a:t>Each record </a:t>
            </a:r>
            <a:r>
              <a:rPr lang="en-US" dirty="0">
                <a:sym typeface="Wingdings" panose="05000000000000000000" pitchFamily="2" charset="2"/>
              </a:rPr>
              <a:t> one key value pair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Key : rid (unique record identifier)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Value: serialized set of all versions of the record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storage access  single read gets all versions; choose valid ones from snapshot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 op  add new version to the set; writes back during commit (single atomic write req)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98A63C4-7392-439B-A152-3FE3C0B7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726" y="1222355"/>
            <a:ext cx="5048473" cy="38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0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Data Access &amp; Storage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Data Mapping: </a:t>
            </a:r>
          </a:p>
          <a:p>
            <a:pPr lvl="1"/>
            <a:r>
              <a:rPr lang="en-US" dirty="0"/>
              <a:t>Read a record: Index structures on rid </a:t>
            </a:r>
          </a:p>
          <a:p>
            <a:pPr lvl="1"/>
            <a:r>
              <a:rPr lang="en-US" dirty="0"/>
              <a:t>Update record: Read</a:t>
            </a:r>
            <a:r>
              <a:rPr lang="en-US" dirty="0">
                <a:sym typeface="Wingdings" panose="05000000000000000000" pitchFamily="2" charset="2"/>
              </a:rPr>
              <a:t> Add new version to set of versions  keep in transaction buffer  further updates to same version  Apply record at commit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Batch operations: Access multiple records in single req; Diff transaction read operations on same PN</a:t>
            </a:r>
          </a:p>
          <a:p>
            <a:pPr marL="50292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Mixed Workloads: </a:t>
            </a:r>
          </a:p>
          <a:p>
            <a:pPr lvl="1"/>
            <a:r>
              <a:rPr lang="en-US" dirty="0"/>
              <a:t>Push-down selection relation to Storage layer</a:t>
            </a:r>
          </a:p>
          <a:p>
            <a:pPr lvl="1"/>
            <a:r>
              <a:rPr lang="en-US" dirty="0"/>
              <a:t>Reduces result set size </a:t>
            </a:r>
            <a:r>
              <a:rPr lang="en-US" dirty="0">
                <a:sym typeface="Wingdings" panose="05000000000000000000" pitchFamily="2" charset="2"/>
              </a:rPr>
              <a:t> Low data over network</a:t>
            </a:r>
          </a:p>
        </p:txBody>
      </p:sp>
    </p:spTree>
    <p:extLst>
      <p:ext uri="{BB962C8B-B14F-4D97-AF65-F5344CB8AC3E}">
        <p14:creationId xmlns:p14="http://schemas.microsoft.com/office/powerpoint/2010/main" val="237821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Latch-free Index Structures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Concurrency control &amp; data integrity for latches</a:t>
            </a:r>
          </a:p>
          <a:p>
            <a:r>
              <a:rPr lang="en-US" dirty="0"/>
              <a:t>Latch free algo for index integrity </a:t>
            </a:r>
            <a:r>
              <a:rPr lang="en-US" dirty="0">
                <a:sym typeface="Wingdings" panose="05000000000000000000" pitchFamily="2" charset="2"/>
              </a:rPr>
              <a:t> reduces network traffic to acquire latch</a:t>
            </a:r>
          </a:p>
          <a:p>
            <a:r>
              <a:rPr lang="en-US" dirty="0">
                <a:sym typeface="Wingdings" panose="05000000000000000000" pitchFamily="2" charset="2"/>
              </a:rPr>
              <a:t>B+ Tree Index: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Stored &amp; maintained in storage layer; each node key: value pair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be accessed by all PNs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Index update sync : LL/SC ops to automatically modify all nodes in storage system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Lookup: Transaction accesses root node; traverses' tree until leaf level is reached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B+ tree nodes cached in PN except leaf nodes; Leaf nodes retrieved from storage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Range of leaf nodes doesn’t  match data in parent; updated data is fetched from SN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Caching independent of Index synchronization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Single index entry per record; for all versions (limitations)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787C-A156-C949-B002-E923B98D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930" y="1092538"/>
            <a:ext cx="6638544" cy="92105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2E184-15FA-224C-9FCF-24CEF4BD6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03" y="2138283"/>
            <a:ext cx="8395430" cy="39231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Modern large scale web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Problem : Traditional RDBMS cannot scale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Limitations: </a:t>
            </a:r>
          </a:p>
          <a:p>
            <a:r>
              <a:rPr lang="en-US" sz="2400" dirty="0"/>
              <a:t>	- Inflexible with evolving data</a:t>
            </a:r>
          </a:p>
          <a:p>
            <a:r>
              <a:rPr lang="en-US" sz="2400" dirty="0"/>
              <a:t>	- Too rigid for dynamic cloud environment </a:t>
            </a:r>
            <a:r>
              <a:rPr lang="en-US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Solution: NoSQL Storage systems?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Why? Scalability, Availability &amp; Operational 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Delete versions and entries that aren’t going to be used</a:t>
            </a:r>
          </a:p>
          <a:p>
            <a:r>
              <a:rPr lang="en-US" dirty="0"/>
              <a:t>2 strategies: Eager (update </a:t>
            </a:r>
            <a:r>
              <a:rPr lang="en-US"/>
              <a:t>and read </a:t>
            </a:r>
            <a:r>
              <a:rPr lang="en-US" dirty="0"/>
              <a:t>ops) and Lazy (background at regular intervals)</a:t>
            </a:r>
          </a:p>
          <a:p>
            <a:r>
              <a:rPr lang="en-US" dirty="0"/>
              <a:t>Record GC : Before applying record</a:t>
            </a:r>
          </a:p>
          <a:p>
            <a:pPr lvl="1"/>
            <a:r>
              <a:rPr lang="en-US" dirty="0"/>
              <a:t>A record with version set V and </a:t>
            </a:r>
            <a:r>
              <a:rPr lang="en-US" dirty="0" err="1"/>
              <a:t>lav</a:t>
            </a:r>
            <a:r>
              <a:rPr lang="en-US" dirty="0"/>
              <a:t> of a given transaction used to get </a:t>
            </a:r>
            <a:r>
              <a:rPr lang="en-US" dirty="0" err="1"/>
              <a:t>evictable</a:t>
            </a:r>
            <a:r>
              <a:rPr lang="en-US" dirty="0"/>
              <a:t> versions of record:</a:t>
            </a:r>
          </a:p>
          <a:p>
            <a:pPr marL="1874520" lvl="4" indent="0">
              <a:buNone/>
            </a:pPr>
            <a:r>
              <a:rPr lang="en-US" sz="1800" b="0" i="1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:= </a:t>
            </a:r>
            <a:r>
              <a:rPr lang="en-US" sz="1800" b="0" i="1" u="none" strike="noStrike" baseline="0" dirty="0">
                <a:latin typeface="CMSY9"/>
              </a:rPr>
              <a:t>{ </a:t>
            </a:r>
            <a:r>
              <a:rPr lang="en-US" sz="1800" b="0" i="1" u="none" strike="noStrike" baseline="0" dirty="0">
                <a:latin typeface="CMMI9"/>
              </a:rPr>
              <a:t>x </a:t>
            </a:r>
            <a:r>
              <a:rPr lang="en-US" sz="1800" b="0" i="1" u="none" strike="noStrike" baseline="0" dirty="0">
                <a:latin typeface="CMSY9"/>
              </a:rPr>
              <a:t>| </a:t>
            </a:r>
            <a:r>
              <a:rPr lang="en-US" sz="1800" b="0" i="1" u="none" strike="noStrike" baseline="0" dirty="0">
                <a:latin typeface="CMMI9"/>
              </a:rPr>
              <a:t>x </a:t>
            </a:r>
            <a:r>
              <a:rPr lang="en-US" sz="1800" b="0" i="1" u="none" strike="noStrike" baseline="0" dirty="0">
                <a:latin typeface="CMSY9"/>
              </a:rPr>
              <a:t>∈ </a:t>
            </a:r>
            <a:r>
              <a:rPr lang="en-US" sz="1800" b="0" i="1" u="none" strike="noStrike" baseline="0" dirty="0">
                <a:latin typeface="CMMI9"/>
              </a:rPr>
              <a:t>V </a:t>
            </a:r>
            <a:r>
              <a:rPr lang="en-US" sz="1800" b="0" i="1" u="none" strike="noStrike" baseline="0" dirty="0">
                <a:latin typeface="CMSY9"/>
              </a:rPr>
              <a:t>∧ </a:t>
            </a:r>
            <a:r>
              <a:rPr lang="en-US" sz="1800" b="0" i="1" u="none" strike="noStrike" baseline="0" dirty="0">
                <a:latin typeface="CMMI9"/>
              </a:rPr>
              <a:t>x </a:t>
            </a:r>
            <a:r>
              <a:rPr lang="en-US" sz="1800" b="0" i="1" u="none" strike="noStrike" baseline="0" dirty="0">
                <a:latin typeface="CMSY9"/>
              </a:rPr>
              <a:t>≤ </a:t>
            </a:r>
            <a:r>
              <a:rPr lang="en-US" sz="1800" b="0" i="1" u="none" strike="noStrike" baseline="0" dirty="0" err="1">
                <a:latin typeface="CMMI9"/>
              </a:rPr>
              <a:t>lav</a:t>
            </a:r>
            <a:r>
              <a:rPr lang="en-US" sz="1800" b="0" i="1" u="none" strike="noStrike" baseline="0" dirty="0">
                <a:latin typeface="CMMI9"/>
              </a:rPr>
              <a:t> </a:t>
            </a:r>
            <a:r>
              <a:rPr lang="en-US" sz="1800" b="0" i="1" u="none" strike="noStrike" baseline="0" dirty="0">
                <a:latin typeface="CMSY9"/>
              </a:rPr>
              <a:t>} </a:t>
            </a:r>
            <a:r>
              <a:rPr lang="en-US" i="1" dirty="0">
                <a:latin typeface="CMSY9"/>
              </a:rPr>
              <a:t>          C: version set of record visible to all transactions</a:t>
            </a:r>
          </a:p>
          <a:p>
            <a:pPr marL="1874520" lvl="4" indent="0">
              <a:buNone/>
            </a:pPr>
            <a:r>
              <a:rPr lang="en-US" sz="1800" b="0" i="1" u="none" strike="noStrike" baseline="0" dirty="0">
                <a:latin typeface="CMMI9"/>
              </a:rPr>
              <a:t>G </a:t>
            </a:r>
            <a:r>
              <a:rPr lang="en-US" sz="1800" b="0" i="0" u="none" strike="noStrike" baseline="0" dirty="0">
                <a:latin typeface="CMR9"/>
              </a:rPr>
              <a:t>:= </a:t>
            </a:r>
            <a:r>
              <a:rPr lang="en-US" sz="1800" b="0" i="1" u="none" strike="noStrike" baseline="0" dirty="0">
                <a:latin typeface="CMSY9"/>
              </a:rPr>
              <a:t>{ </a:t>
            </a:r>
            <a:r>
              <a:rPr lang="en-US" sz="1800" b="0" i="1" u="none" strike="noStrike" baseline="0" dirty="0">
                <a:latin typeface="CMMI9"/>
              </a:rPr>
              <a:t>x </a:t>
            </a:r>
            <a:r>
              <a:rPr lang="en-US" sz="1800" b="0" i="1" u="none" strike="noStrike" baseline="0" dirty="0">
                <a:latin typeface="CMSY9"/>
              </a:rPr>
              <a:t>| </a:t>
            </a:r>
            <a:r>
              <a:rPr lang="en-US" sz="1800" b="0" i="1" u="none" strike="noStrike" baseline="0" dirty="0">
                <a:latin typeface="CMMI9"/>
              </a:rPr>
              <a:t>x </a:t>
            </a:r>
            <a:r>
              <a:rPr lang="en-US" sz="1800" b="0" i="1" u="none" strike="noStrike" baseline="0" dirty="0">
                <a:latin typeface="CMSY9"/>
              </a:rPr>
              <a:t>∈ </a:t>
            </a:r>
            <a:r>
              <a:rPr lang="en-US" sz="1800" b="0" i="1" u="none" strike="noStrike" baseline="0" dirty="0">
                <a:latin typeface="CMMI9"/>
              </a:rPr>
              <a:t>C </a:t>
            </a:r>
            <a:r>
              <a:rPr lang="en-US" sz="1800" b="0" i="1" u="none" strike="noStrike" baseline="0" dirty="0">
                <a:latin typeface="CMSY9"/>
              </a:rPr>
              <a:t>∧ </a:t>
            </a:r>
            <a:r>
              <a:rPr lang="en-US" sz="1800" b="0" i="1" u="none" strike="noStrike" baseline="0" dirty="0">
                <a:latin typeface="CMMI9"/>
              </a:rPr>
              <a:t>x </a:t>
            </a:r>
            <a:r>
              <a:rPr lang="en-US" sz="1800" b="0" i="0" u="none" strike="noStrike" baseline="0" dirty="0">
                <a:latin typeface="CMR9"/>
              </a:rPr>
              <a:t>= </a:t>
            </a:r>
            <a:r>
              <a:rPr lang="en-US" sz="1800" b="0" i="1" u="none" strike="noStrike" baseline="0" dirty="0">
                <a:latin typeface="CMMI9"/>
              </a:rPr>
              <a:t>max</a:t>
            </a:r>
            <a:r>
              <a:rPr lang="en-US" sz="1800" b="0" i="0" u="none" strike="noStrike" baseline="0" dirty="0">
                <a:latin typeface="CMR9"/>
              </a:rPr>
              <a:t>(</a:t>
            </a:r>
            <a:r>
              <a:rPr lang="en-US" sz="1800" b="0" i="1" u="none" strike="noStrike" baseline="0" dirty="0">
                <a:latin typeface="CMMI9"/>
              </a:rPr>
              <a:t>C</a:t>
            </a:r>
            <a:r>
              <a:rPr lang="en-US" sz="1800" b="0" i="0" u="none" strike="noStrike" baseline="0" dirty="0">
                <a:latin typeface="CMR9"/>
              </a:rPr>
              <a:t>) </a:t>
            </a:r>
            <a:r>
              <a:rPr lang="en-US" sz="1800" b="0" i="1" u="none" strike="noStrike" baseline="0" dirty="0">
                <a:latin typeface="CMSY9"/>
              </a:rPr>
              <a:t>}    G: Garbage collectable version set</a:t>
            </a:r>
            <a:endParaRPr lang="en-US" dirty="0"/>
          </a:p>
          <a:p>
            <a:pPr lvl="1"/>
            <a:r>
              <a:rPr lang="en-US" dirty="0"/>
              <a:t>Max(C) isn’t collected </a:t>
            </a:r>
            <a:r>
              <a:rPr lang="en-US" dirty="0">
                <a:sym typeface="Wingdings" panose="05000000000000000000" pitchFamily="2" charset="2"/>
              </a:rPr>
              <a:t> guarantee that one version of item always remains</a:t>
            </a:r>
            <a:endParaRPr lang="en-US" dirty="0"/>
          </a:p>
          <a:p>
            <a:r>
              <a:rPr lang="en-US" dirty="0"/>
              <a:t>Index GC : During read operation</a:t>
            </a:r>
          </a:p>
          <a:p>
            <a:pPr lvl="1"/>
            <a:r>
              <a:rPr lang="en-US" dirty="0"/>
              <a:t>Given an index entry </a:t>
            </a:r>
            <a:r>
              <a:rPr lang="en-US" i="1" dirty="0"/>
              <a:t>k</a:t>
            </a:r>
            <a:r>
              <a:rPr lang="en-US" dirty="0"/>
              <a:t> with key </a:t>
            </a:r>
            <a:r>
              <a:rPr lang="en-US" i="1" dirty="0"/>
              <a:t>a, </a:t>
            </a:r>
            <a:r>
              <a:rPr lang="en-US" sz="1800" b="0" i="1" u="none" strike="noStrike" baseline="0" dirty="0" err="1">
                <a:latin typeface="CMMI9"/>
              </a:rPr>
              <a:t>V</a:t>
            </a:r>
            <a:r>
              <a:rPr lang="en-US" sz="1800" b="0" i="1" u="none" strike="noStrike" baseline="0" dirty="0" err="1">
                <a:latin typeface="CMMI6"/>
              </a:rPr>
              <a:t>a</a:t>
            </a:r>
            <a:r>
              <a:rPr lang="en-US" sz="1100" dirty="0"/>
              <a:t> </a:t>
            </a:r>
            <a:r>
              <a:rPr lang="en-US" dirty="0"/>
              <a:t>: set of all versions having a with </a:t>
            </a:r>
            <a:r>
              <a:rPr lang="en-US" sz="1800" b="0" i="1" u="none" strike="noStrike" baseline="0" dirty="0" err="1">
                <a:latin typeface="CMMI9"/>
              </a:rPr>
              <a:t>V</a:t>
            </a:r>
            <a:r>
              <a:rPr lang="en-US" sz="1800" b="0" i="1" u="none" strike="noStrike" baseline="0" dirty="0" err="1">
                <a:latin typeface="CMMI6"/>
              </a:rPr>
              <a:t>a</a:t>
            </a:r>
            <a:r>
              <a:rPr lang="en-US" sz="1800" b="0" i="1" u="none" strike="noStrike" baseline="0" dirty="0">
                <a:latin typeface="CMMI6"/>
              </a:rPr>
              <a:t> </a:t>
            </a:r>
            <a:r>
              <a:rPr lang="en-US" sz="1800" b="0" i="1" u="none" strike="noStrike" baseline="0" dirty="0">
                <a:latin typeface="CMSY9"/>
              </a:rPr>
              <a:t>⊆ </a:t>
            </a:r>
            <a:r>
              <a:rPr lang="en-US" sz="1800" b="0" i="1" u="none" strike="noStrike" baseline="0" dirty="0">
                <a:latin typeface="CMMI9"/>
              </a:rPr>
              <a:t>V</a:t>
            </a:r>
            <a:r>
              <a:rPr lang="en-US" sz="1800" b="0" i="0" u="none" strike="noStrike" baseline="0" dirty="0">
                <a:latin typeface="CMR9"/>
              </a:rPr>
              <a:t>.</a:t>
            </a:r>
            <a:endParaRPr lang="en-US" dirty="0"/>
          </a:p>
          <a:p>
            <a:pPr marL="1874520" lvl="4" indent="0">
              <a:buNone/>
            </a:pPr>
            <a:r>
              <a:rPr lang="en-US" sz="1800" b="0" i="1" u="none" strike="noStrike" baseline="0" dirty="0" err="1">
                <a:latin typeface="CMMI9"/>
              </a:rPr>
              <a:t>V</a:t>
            </a:r>
            <a:r>
              <a:rPr lang="en-US" sz="1800" b="0" i="1" u="none" strike="noStrike" baseline="0" dirty="0" err="1">
                <a:latin typeface="CMMI6"/>
              </a:rPr>
              <a:t>a</a:t>
            </a:r>
            <a:r>
              <a:rPr lang="en-US" sz="1800" b="0" i="1" u="none" strike="noStrike" baseline="0" dirty="0">
                <a:latin typeface="CMSY9"/>
              </a:rPr>
              <a:t>\</a:t>
            </a:r>
            <a:r>
              <a:rPr lang="en-US" sz="1800" b="0" i="1" u="none" strike="noStrike" baseline="0" dirty="0">
                <a:latin typeface="CMMI9"/>
              </a:rPr>
              <a:t>G </a:t>
            </a:r>
            <a:r>
              <a:rPr lang="en-US" sz="1800" b="0" i="0" u="none" strike="noStrike" baseline="0" dirty="0">
                <a:latin typeface="CMR9"/>
              </a:rPr>
              <a:t>= </a:t>
            </a:r>
            <a:r>
              <a:rPr lang="en-US" sz="1800" b="0" i="0" u="none" strike="noStrike" baseline="0" dirty="0">
                <a:latin typeface="MSBM10"/>
              </a:rPr>
              <a:t>∅</a:t>
            </a:r>
            <a:r>
              <a:rPr lang="en-US" sz="1800" b="0" i="0" u="none" strike="noStrike" baseline="0" dirty="0">
                <a:latin typeface="MSBM10"/>
                <a:sym typeface="Wingdings" panose="05000000000000000000" pitchFamily="2" charset="2"/>
              </a:rPr>
              <a:t>  </a:t>
            </a:r>
            <a:r>
              <a:rPr lang="en-US" i="1" dirty="0">
                <a:latin typeface="MSBM10"/>
                <a:sym typeface="Wingdings" panose="05000000000000000000" pitchFamily="2" charset="2"/>
              </a:rPr>
              <a:t>K</a:t>
            </a:r>
            <a:r>
              <a:rPr lang="en-US" dirty="0">
                <a:latin typeface="MSBM10"/>
                <a:sym typeface="Wingdings" panose="05000000000000000000" pitchFamily="2" charset="2"/>
              </a:rPr>
              <a:t> can be removed from the index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9A9E13-4E7D-4D2A-B49B-B87D789E9FA1}"/>
              </a:ext>
            </a:extLst>
          </p:cNvPr>
          <p:cNvCxnSpPr>
            <a:cxnSpLocks/>
          </p:cNvCxnSpPr>
          <p:nvPr/>
        </p:nvCxnSpPr>
        <p:spPr>
          <a:xfrm flipH="1">
            <a:off x="4199641" y="4025245"/>
            <a:ext cx="65988" cy="292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2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Buffering Strategies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Transaction Buffer: Records are cached in private buffer; reused in scope of transaction</a:t>
            </a:r>
          </a:p>
          <a:p>
            <a:pPr lvl="1"/>
            <a:r>
              <a:rPr lang="en-US" dirty="0"/>
              <a:t>No shared buffer between transactions</a:t>
            </a:r>
          </a:p>
          <a:p>
            <a:r>
              <a:rPr lang="en-US" dirty="0"/>
              <a:t>Shared record buffer: shared by all parallel running transactions on a PN</a:t>
            </a:r>
          </a:p>
          <a:p>
            <a:pPr lvl="1"/>
            <a:r>
              <a:rPr lang="en-US" dirty="0"/>
              <a:t>Version number sets used to decide if record in buffer can be used or not</a:t>
            </a:r>
          </a:p>
          <a:p>
            <a:pPr lvl="1"/>
            <a:r>
              <a:rPr lang="en-US" b="0" i="1" u="none" strike="noStrike" baseline="0" dirty="0" err="1">
                <a:latin typeface="CMMI9"/>
              </a:rPr>
              <a:t>V</a:t>
            </a:r>
            <a:r>
              <a:rPr lang="en-US" b="0" i="1" u="none" strike="noStrike" baseline="0" dirty="0" err="1">
                <a:latin typeface="CMMI6"/>
              </a:rPr>
              <a:t>tx</a:t>
            </a:r>
            <a:r>
              <a:rPr lang="en-US" b="0" i="1" u="none" strike="noStrike" baseline="0" dirty="0">
                <a:latin typeface="CMMI6"/>
              </a:rPr>
              <a:t> : version no set of </a:t>
            </a:r>
            <a:r>
              <a:rPr lang="en-US" b="0" i="1" u="none" strike="noStrike" baseline="0" dirty="0" err="1">
                <a:latin typeface="CMMI6"/>
              </a:rPr>
              <a:t>tx</a:t>
            </a:r>
            <a:r>
              <a:rPr lang="en-US" b="0" i="1" u="none" strike="noStrike" baseline="0" dirty="0">
                <a:latin typeface="CMMI6"/>
              </a:rPr>
              <a:t> ; B : version no set of record in Buffer </a:t>
            </a:r>
            <a:r>
              <a:rPr lang="en-US" b="0" i="1" u="none" strike="noStrike" baseline="0" dirty="0">
                <a:latin typeface="CMMI6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en-US" b="0" i="1" u="none" strike="noStrike" baseline="0" dirty="0" err="1">
                <a:latin typeface="CMMI9"/>
              </a:rPr>
              <a:t>V</a:t>
            </a:r>
            <a:r>
              <a:rPr lang="en-US" b="0" i="1" u="none" strike="noStrike" baseline="0" dirty="0" err="1">
                <a:latin typeface="CMMI6"/>
              </a:rPr>
              <a:t>tx</a:t>
            </a:r>
            <a:r>
              <a:rPr lang="en-US" b="0" i="1" u="none" strike="noStrike" baseline="0" dirty="0">
                <a:latin typeface="CMMI6"/>
              </a:rPr>
              <a:t> </a:t>
            </a:r>
            <a:r>
              <a:rPr lang="en-US" b="0" i="1" u="none" strike="noStrike" baseline="0" dirty="0">
                <a:latin typeface="CMSY9"/>
              </a:rPr>
              <a:t>⊆ </a:t>
            </a:r>
            <a:r>
              <a:rPr lang="en-US" b="0" i="1" u="none" strike="noStrike" baseline="0" dirty="0">
                <a:latin typeface="CMMI9"/>
              </a:rPr>
              <a:t>B</a:t>
            </a:r>
            <a:r>
              <a:rPr lang="en-US" dirty="0">
                <a:latin typeface="CMR9"/>
              </a:rPr>
              <a:t> </a:t>
            </a:r>
            <a:r>
              <a:rPr lang="en-US" dirty="0">
                <a:latin typeface="CMR9"/>
                <a:sym typeface="Wingdings" panose="05000000000000000000" pitchFamily="2" charset="2"/>
              </a:rPr>
              <a:t> Buffer is recent; can be used</a:t>
            </a:r>
          </a:p>
          <a:p>
            <a:pPr lvl="2"/>
            <a:r>
              <a:rPr lang="en-US" b="0" i="1" u="none" strike="noStrike" baseline="0" dirty="0" err="1">
                <a:latin typeface="CMMI9"/>
              </a:rPr>
              <a:t>V</a:t>
            </a:r>
            <a:r>
              <a:rPr lang="en-US" b="0" i="1" u="none" strike="noStrike" baseline="0" dirty="0" err="1">
                <a:latin typeface="CMMI6"/>
              </a:rPr>
              <a:t>tx</a:t>
            </a:r>
            <a:r>
              <a:rPr lang="en-US" b="0" i="1" u="none" strike="noStrike" baseline="0" dirty="0">
                <a:latin typeface="CMMI6"/>
              </a:rPr>
              <a:t> </a:t>
            </a:r>
            <a:r>
              <a:rPr lang="en-US" b="0" i="1" u="none" strike="noStrike" baseline="0" dirty="0">
                <a:latin typeface="CMSY9"/>
              </a:rPr>
              <a:t>⊆ </a:t>
            </a:r>
            <a:r>
              <a:rPr lang="en-US" b="0" i="1" u="none" strike="noStrike" baseline="0" dirty="0">
                <a:latin typeface="CMMI9"/>
              </a:rPr>
              <a:t>B</a:t>
            </a:r>
            <a:r>
              <a:rPr lang="en-US" dirty="0">
                <a:latin typeface="CMR9"/>
              </a:rPr>
              <a:t> </a:t>
            </a:r>
            <a:r>
              <a:rPr lang="en-US" dirty="0">
                <a:latin typeface="CMR9"/>
                <a:sym typeface="Wingdings" panose="05000000000000000000" pitchFamily="2" charset="2"/>
              </a:rPr>
              <a:t> Cache is outdated; Get Vmax : Version no set of most recently started </a:t>
            </a:r>
            <a:r>
              <a:rPr lang="en-US" dirty="0" err="1">
                <a:latin typeface="CMR9"/>
                <a:sym typeface="Wingdings" panose="05000000000000000000" pitchFamily="2" charset="2"/>
              </a:rPr>
              <a:t>tx</a:t>
            </a:r>
            <a:r>
              <a:rPr lang="en-US" dirty="0">
                <a:latin typeface="CMR9"/>
                <a:sym typeface="Wingdings" panose="05000000000000000000" pitchFamily="2" charset="2"/>
              </a:rPr>
              <a:t>; 			replace buffer entry from SN; Update B to Vmax </a:t>
            </a:r>
            <a:endParaRPr lang="en-US" dirty="0"/>
          </a:p>
          <a:p>
            <a:r>
              <a:rPr lang="en-US" dirty="0"/>
              <a:t>Shared buffer with version set sync: Record grouping</a:t>
            </a:r>
          </a:p>
          <a:p>
            <a:pPr lvl="1"/>
            <a:r>
              <a:rPr lang="en-US" dirty="0"/>
              <a:t>Multiple records grouped in cache unit; share a common version number set</a:t>
            </a:r>
          </a:p>
          <a:p>
            <a:pPr lvl="1"/>
            <a:r>
              <a:rPr lang="en-US" dirty="0"/>
              <a:t>Version set update </a:t>
            </a:r>
            <a:r>
              <a:rPr lang="en-US" dirty="0">
                <a:sym typeface="Wingdings" panose="05000000000000000000" pitchFamily="2" charset="2"/>
              </a:rPr>
              <a:t> Entire buffer is invalidated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928118-FEDB-4BA7-BE09-262B89E46D74}"/>
              </a:ext>
            </a:extLst>
          </p:cNvPr>
          <p:cNvCxnSpPr/>
          <p:nvPr/>
        </p:nvCxnSpPr>
        <p:spPr>
          <a:xfrm flipH="1">
            <a:off x="2149311" y="4430598"/>
            <a:ext cx="94268" cy="395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3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106424"/>
            <a:ext cx="10515600" cy="590931"/>
          </a:xfrm>
        </p:spPr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515" y="1792224"/>
            <a:ext cx="5138928" cy="393192"/>
          </a:xfrm>
        </p:spPr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14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288141"/>
            <a:ext cx="5140515" cy="4264660"/>
          </a:xfrm>
        </p:spPr>
        <p:txBody>
          <a:bodyPr/>
          <a:lstStyle/>
          <a:p>
            <a:r>
              <a:rPr lang="en-US" dirty="0"/>
              <a:t>TPC-C benchmark</a:t>
            </a:r>
          </a:p>
          <a:p>
            <a:r>
              <a:rPr lang="en-US" dirty="0"/>
              <a:t>PNs interact with </a:t>
            </a:r>
            <a:r>
              <a:rPr lang="en-US" dirty="0" err="1"/>
              <a:t>RamCloud</a:t>
            </a:r>
            <a:r>
              <a:rPr lang="en-US" dirty="0"/>
              <a:t> Storage system</a:t>
            </a:r>
          </a:p>
          <a:p>
            <a:r>
              <a:rPr lang="en-US" dirty="0"/>
              <a:t>Atomic get/put ops (LL/SC)</a:t>
            </a:r>
          </a:p>
          <a:p>
            <a:r>
              <a:rPr lang="en-US" dirty="0"/>
              <a:t>RF – no of data copies</a:t>
            </a:r>
          </a:p>
          <a:p>
            <a:r>
              <a:rPr lang="en-US" dirty="0"/>
              <a:t>Infra – 12 servers,</a:t>
            </a:r>
          </a:p>
          <a:p>
            <a:pPr lvl="1"/>
            <a:r>
              <a:rPr lang="en-US" dirty="0"/>
              <a:t>2 quad core Intel Xeon E5—2609 2.4 GHz processors</a:t>
            </a:r>
          </a:p>
          <a:p>
            <a:pPr lvl="1"/>
            <a:r>
              <a:rPr lang="en-US" dirty="0"/>
              <a:t>128 GB DDR3-RAM</a:t>
            </a:r>
          </a:p>
          <a:p>
            <a:pPr lvl="1"/>
            <a:r>
              <a:rPr lang="en-US" dirty="0"/>
              <a:t>256 GB Samsung 840 Pro SSD</a:t>
            </a:r>
          </a:p>
          <a:p>
            <a:pPr lvl="1"/>
            <a:r>
              <a:rPr lang="en-US" dirty="0"/>
              <a:t>2 processes per server (2 NUMA units)</a:t>
            </a:r>
          </a:p>
        </p:txBody>
      </p:sp>
      <p:sp>
        <p:nvSpPr>
          <p:cNvPr id="15" name="Contrast Section">
            <a:extLst>
              <a:ext uri="{FF2B5EF4-FFF2-40B4-BE49-F238E27FC236}">
                <a16:creationId xmlns:a16="http://schemas.microsoft.com/office/drawing/2014/main" id="{E0F9A328-ECA9-CC4E-B0A6-FA23EEE99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2443"/>
            <a:ext cx="5138928" cy="379078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16" name="Contrast Section - Text">
            <a:extLst>
              <a:ext uri="{FF2B5EF4-FFF2-40B4-BE49-F238E27FC236}">
                <a16:creationId xmlns:a16="http://schemas.microsoft.com/office/drawing/2014/main" id="{2EBC524D-C050-3F4A-88E2-E7EBEEE90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5611"/>
            <a:ext cx="5138928" cy="35387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Terminal clients send request to PNs</a:t>
            </a:r>
          </a:p>
          <a:p>
            <a:pPr>
              <a:spcAft>
                <a:spcPts val="600"/>
              </a:spcAft>
            </a:pPr>
            <a:r>
              <a:rPr lang="en-US" dirty="0"/>
              <a:t>Standard TPC-C transaction mix – write intensive write ratio 35.84% (</a:t>
            </a:r>
            <a:r>
              <a:rPr lang="en-US" dirty="0" err="1"/>
              <a:t>TpmC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TPC-C mix – read ratio 95.11% (</a:t>
            </a:r>
            <a:r>
              <a:rPr lang="en-US" dirty="0" err="1"/>
              <a:t>Tps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79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106424"/>
            <a:ext cx="10515600" cy="590931"/>
          </a:xfrm>
        </p:spPr>
        <p:txBody>
          <a:bodyPr/>
          <a:lstStyle/>
          <a:p>
            <a:r>
              <a:rPr lang="en-US" dirty="0"/>
              <a:t>Scale out – Processing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515" y="1792224"/>
            <a:ext cx="5138928" cy="393192"/>
          </a:xfrm>
        </p:spPr>
        <p:txBody>
          <a:bodyPr/>
          <a:lstStyle/>
          <a:p>
            <a:r>
              <a:rPr lang="en-US" dirty="0"/>
              <a:t>Processing – Write intensive</a:t>
            </a:r>
          </a:p>
        </p:txBody>
      </p:sp>
      <p:sp>
        <p:nvSpPr>
          <p:cNvPr id="15" name="Contrast Section">
            <a:extLst>
              <a:ext uri="{FF2B5EF4-FFF2-40B4-BE49-F238E27FC236}">
                <a16:creationId xmlns:a16="http://schemas.microsoft.com/office/drawing/2014/main" id="{E0F9A328-ECA9-CC4E-B0A6-FA23EEE99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2443"/>
            <a:ext cx="5138928" cy="379078"/>
          </a:xfrm>
        </p:spPr>
        <p:txBody>
          <a:bodyPr/>
          <a:lstStyle/>
          <a:p>
            <a:r>
              <a:rPr lang="en-US" dirty="0"/>
              <a:t>Processing – Read intensive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97C136-B055-4838-9564-684D84941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515" y="2375730"/>
            <a:ext cx="5140515" cy="3535744"/>
          </a:xfrm>
        </p:spPr>
        <p:txBody>
          <a:bodyPr/>
          <a:lstStyle/>
          <a:p>
            <a:r>
              <a:rPr lang="en-US" dirty="0"/>
              <a:t>RF3: Peak throughput 63.2% less than RF1 (overhead of replicas)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BE6201-1916-452D-9BB6-87B89DBB4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2439"/>
            <a:ext cx="5138928" cy="3538728"/>
          </a:xfrm>
        </p:spPr>
        <p:txBody>
          <a:bodyPr/>
          <a:lstStyle/>
          <a:p>
            <a:r>
              <a:rPr lang="en-US" dirty="0"/>
              <a:t>Higher read-write ratio </a:t>
            </a:r>
            <a:r>
              <a:rPr lang="en-US" dirty="0">
                <a:sym typeface="Wingdings" panose="05000000000000000000" pitchFamily="2" charset="2"/>
              </a:rPr>
              <a:t> low impact of RF</a:t>
            </a:r>
            <a:endParaRPr lang="en-US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61B1BB17-D60C-4F8D-9C76-43807EC2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" y="3122312"/>
            <a:ext cx="4572396" cy="2789162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2AFCE817-EDA4-47C6-B087-0EADD1F5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62" y="3021836"/>
            <a:ext cx="4572396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8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106424"/>
            <a:ext cx="10515600" cy="590931"/>
          </a:xfrm>
        </p:spPr>
        <p:txBody>
          <a:bodyPr/>
          <a:lstStyle/>
          <a:p>
            <a:r>
              <a:rPr lang="en-US" dirty="0"/>
              <a:t>Scale out – Storage &amp; commit manager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515" y="1792224"/>
            <a:ext cx="5138928" cy="393192"/>
          </a:xfrm>
        </p:spPr>
        <p:txBody>
          <a:bodyPr/>
          <a:lstStyle/>
          <a:p>
            <a:r>
              <a:rPr lang="en-US" dirty="0"/>
              <a:t>Storage – Write intensive</a:t>
            </a:r>
          </a:p>
        </p:txBody>
      </p:sp>
      <p:sp>
        <p:nvSpPr>
          <p:cNvPr id="15" name="Contrast Section">
            <a:extLst>
              <a:ext uri="{FF2B5EF4-FFF2-40B4-BE49-F238E27FC236}">
                <a16:creationId xmlns:a16="http://schemas.microsoft.com/office/drawing/2014/main" id="{E0F9A328-ECA9-CC4E-B0A6-FA23EEE99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2443"/>
            <a:ext cx="5138928" cy="379078"/>
          </a:xfrm>
        </p:spPr>
        <p:txBody>
          <a:bodyPr/>
          <a:lstStyle/>
          <a:p>
            <a:r>
              <a:rPr lang="en-US" dirty="0"/>
              <a:t>Commit Manager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97C136-B055-4838-9564-684D84941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515" y="2375730"/>
            <a:ext cx="5140515" cy="3535744"/>
          </a:xfrm>
        </p:spPr>
        <p:txBody>
          <a:bodyPr/>
          <a:lstStyle/>
          <a:p>
            <a:r>
              <a:rPr lang="en-US" dirty="0"/>
              <a:t>Storage layer isn’t a bottleneck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BE6201-1916-452D-9BB6-87B89DBB4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2439"/>
            <a:ext cx="5138928" cy="3538728"/>
          </a:xfrm>
        </p:spPr>
        <p:txBody>
          <a:bodyPr/>
          <a:lstStyle/>
          <a:p>
            <a:r>
              <a:rPr lang="en-US" dirty="0"/>
              <a:t>Does simple tasks, So not a bottleneck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F0A779E-5013-4F05-9D2E-5437B7CE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98" y="3021836"/>
            <a:ext cx="4663844" cy="270533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5C79605-790D-494C-B39D-407C3749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68" y="3429000"/>
            <a:ext cx="5728317" cy="13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35" y="1059161"/>
            <a:ext cx="10515600" cy="590931"/>
          </a:xfrm>
        </p:spPr>
        <p:txBody>
          <a:bodyPr/>
          <a:lstStyle/>
          <a:p>
            <a:r>
              <a:rPr lang="en-US" dirty="0"/>
              <a:t>Partitioned  &amp; Shared-data DB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515" y="1792224"/>
            <a:ext cx="5138928" cy="393192"/>
          </a:xfrm>
        </p:spPr>
        <p:txBody>
          <a:bodyPr/>
          <a:lstStyle/>
          <a:p>
            <a:r>
              <a:rPr lang="en-US" dirty="0"/>
              <a:t>VoltDB, MySQL Cluster &amp; </a:t>
            </a:r>
            <a:r>
              <a:rPr lang="en-US" dirty="0" err="1"/>
              <a:t>Foundatiodb</a:t>
            </a:r>
            <a:endParaRPr lang="en-US" dirty="0"/>
          </a:p>
        </p:txBody>
      </p: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30956514-3A3A-4F10-BCF6-4C1C8091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5" y="2246116"/>
            <a:ext cx="4747671" cy="2949196"/>
          </a:xfrm>
          <a:prstGeom prst="rect">
            <a:avLst/>
          </a:prstGeom>
        </p:spPr>
      </p:pic>
      <p:pic>
        <p:nvPicPr>
          <p:cNvPr id="22" name="Picture 21" descr="Table&#10;&#10;Description automatically generated">
            <a:extLst>
              <a:ext uri="{FF2B5EF4-FFF2-40B4-BE49-F238E27FC236}">
                <a16:creationId xmlns:a16="http://schemas.microsoft.com/office/drawing/2014/main" id="{345FF2CA-F553-4B60-A673-76BCA43E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366" y="1019455"/>
            <a:ext cx="4839119" cy="2331922"/>
          </a:xfrm>
          <a:prstGeom prst="rect">
            <a:avLst/>
          </a:prstGeom>
        </p:spPr>
      </p:pic>
      <p:pic>
        <p:nvPicPr>
          <p:cNvPr id="26" name="Picture 25" descr="Chart, line chart&#10;&#10;Description automatically generated">
            <a:extLst>
              <a:ext uri="{FF2B5EF4-FFF2-40B4-BE49-F238E27FC236}">
                <a16:creationId xmlns:a16="http://schemas.microsoft.com/office/drawing/2014/main" id="{C873CB38-8642-4131-AE7B-053221F6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17" y="3344158"/>
            <a:ext cx="4747671" cy="29491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C9E5E11-907F-4256-ACB4-6AAD28D47920}"/>
              </a:ext>
            </a:extLst>
          </p:cNvPr>
          <p:cNvSpPr txBox="1"/>
          <p:nvPr/>
        </p:nvSpPr>
        <p:spPr>
          <a:xfrm>
            <a:off x="274738" y="5468170"/>
            <a:ext cx="6113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Partitioned DB- distributed </a:t>
            </a:r>
            <a:r>
              <a:rPr lang="en-US" dirty="0" err="1"/>
              <a:t>Txs</a:t>
            </a:r>
            <a:r>
              <a:rPr lang="en-US" dirty="0"/>
              <a:t> require node’s sync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Shared-data perform better than partitioned (OLTP)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 DB – lower throughput than Tell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70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106424"/>
            <a:ext cx="10515600" cy="590931"/>
          </a:xfrm>
        </p:spPr>
        <p:txBody>
          <a:bodyPr/>
          <a:lstStyle/>
          <a:p>
            <a:r>
              <a:rPr lang="en-US" dirty="0"/>
              <a:t>Network &amp; Buffering Strategies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102" y="1788219"/>
            <a:ext cx="5138928" cy="393192"/>
          </a:xfrm>
        </p:spPr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15" name="Contrast Section">
            <a:extLst>
              <a:ext uri="{FF2B5EF4-FFF2-40B4-BE49-F238E27FC236}">
                <a16:creationId xmlns:a16="http://schemas.microsoft.com/office/drawing/2014/main" id="{E0F9A328-ECA9-CC4E-B0A6-FA23EEE99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49844"/>
            <a:ext cx="5138928" cy="379078"/>
          </a:xfrm>
        </p:spPr>
        <p:txBody>
          <a:bodyPr/>
          <a:lstStyle/>
          <a:p>
            <a:r>
              <a:rPr lang="en-US"/>
              <a:t>Buffering Strategies – TB, SB, SBVS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97C136-B055-4838-9564-684D84941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40" y="2181411"/>
            <a:ext cx="5140515" cy="3535744"/>
          </a:xfrm>
        </p:spPr>
        <p:txBody>
          <a:bodyPr/>
          <a:lstStyle/>
          <a:p>
            <a:r>
              <a:rPr lang="en-US" dirty="0" err="1"/>
              <a:t>TpmC</a:t>
            </a:r>
            <a:r>
              <a:rPr lang="en-US" dirty="0"/>
              <a:t> 6 times higher with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BE6201-1916-452D-9BB6-87B89DBB4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155806"/>
            <a:ext cx="5138928" cy="3538728"/>
          </a:xfrm>
        </p:spPr>
        <p:txBody>
          <a:bodyPr/>
          <a:lstStyle/>
          <a:p>
            <a:r>
              <a:rPr lang="en-US" dirty="0"/>
              <a:t>SBVS – cache unit set of size 10 or 1000(higher cache hit ratio 37.37%)</a:t>
            </a:r>
          </a:p>
          <a:p>
            <a:r>
              <a:rPr lang="en-US" dirty="0"/>
              <a:t>TB better over others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C48D35D-FC0B-499E-9B97-A3DD005A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5" y="2574603"/>
            <a:ext cx="5113463" cy="4000847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14A2A7D-8D73-45FB-B4DD-A956A8959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39" y="3386685"/>
            <a:ext cx="4961050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8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11070420" cy="590931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9" y="1751783"/>
            <a:ext cx="11504053" cy="4724432"/>
          </a:xfrm>
        </p:spPr>
        <p:txBody>
          <a:bodyPr/>
          <a:lstStyle/>
          <a:p>
            <a:r>
              <a:rPr lang="en-US" dirty="0"/>
              <a:t>Tell- Shared-data based architecture</a:t>
            </a:r>
          </a:p>
          <a:p>
            <a:r>
              <a:rPr lang="en-US" dirty="0"/>
              <a:t>Decouples </a:t>
            </a:r>
            <a:r>
              <a:rPr lang="en-US" dirty="0" err="1"/>
              <a:t>Txn</a:t>
            </a:r>
            <a:r>
              <a:rPr lang="en-US" dirty="0"/>
              <a:t> and query processing from storage system</a:t>
            </a:r>
          </a:p>
          <a:p>
            <a:r>
              <a:rPr lang="en-US" dirty="0"/>
              <a:t>Data shared among all database instances</a:t>
            </a:r>
          </a:p>
          <a:p>
            <a:r>
              <a:rPr lang="en-US" dirty="0"/>
              <a:t>Performance boost using right techniques combined with modern hardware</a:t>
            </a:r>
          </a:p>
          <a:p>
            <a:r>
              <a:rPr lang="en-US" dirty="0"/>
              <a:t>Alternative distributed database system with high throughput than partitioned as well as other shared-data DBs</a:t>
            </a:r>
          </a:p>
          <a:p>
            <a:r>
              <a:rPr lang="en-US" dirty="0"/>
              <a:t>Elastic</a:t>
            </a:r>
          </a:p>
          <a:p>
            <a:r>
              <a:rPr lang="en-US" dirty="0"/>
              <a:t>Independent of any workload assumptions</a:t>
            </a:r>
          </a:p>
        </p:txBody>
      </p:sp>
    </p:spTree>
    <p:extLst>
      <p:ext uri="{BB962C8B-B14F-4D97-AF65-F5344CB8AC3E}">
        <p14:creationId xmlns:p14="http://schemas.microsoft.com/office/powerpoint/2010/main" val="43566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" y="1061221"/>
            <a:ext cx="7450697" cy="590931"/>
          </a:xfrm>
        </p:spPr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03" y="1893185"/>
            <a:ext cx="6701139" cy="4535895"/>
          </a:xfrm>
        </p:spPr>
        <p:txBody>
          <a:bodyPr/>
          <a:lstStyle/>
          <a:p>
            <a:r>
              <a:rPr lang="en-US" dirty="0"/>
              <a:t>Operational Flexibility: Elasticity, ease-of-use &amp; deployment flexibility</a:t>
            </a:r>
          </a:p>
          <a:p>
            <a:r>
              <a:rPr lang="en-US" dirty="0"/>
              <a:t>Goal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To propose an architecture for distributed transaction processing (scalable &amp; flexible system)</a:t>
            </a:r>
          </a:p>
          <a:p>
            <a:r>
              <a:rPr lang="en-US" dirty="0"/>
              <a:t>Add on with Operational flexibility</a:t>
            </a:r>
          </a:p>
          <a:p>
            <a:r>
              <a:rPr lang="en-US" dirty="0"/>
              <a:t>Preserves SQL and ACID properties of RDBMS</a:t>
            </a:r>
          </a:p>
          <a:p>
            <a:r>
              <a:rPr lang="en-US" dirty="0"/>
              <a:t>Option: Data scale out through Partition based database system</a:t>
            </a:r>
          </a:p>
          <a:p>
            <a:r>
              <a:rPr lang="en-US" dirty="0"/>
              <a:t>Limitations: Inflexible in large scale environments and assumes data workload is partition friendly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9D8E2C-2399-4010-81B3-D16B6D22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42" y="1893185"/>
            <a:ext cx="5018202" cy="34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0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3BEC0A6-A5CE-914E-9A9E-BB0E4013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75410"/>
            <a:ext cx="10515600" cy="590931"/>
          </a:xfrm>
        </p:spPr>
        <p:txBody>
          <a:bodyPr/>
          <a:lstStyle/>
          <a:p>
            <a:r>
              <a:rPr lang="en-US" dirty="0"/>
              <a:t>Shared-data Architecture </a:t>
            </a:r>
          </a:p>
        </p:txBody>
      </p:sp>
      <p:sp>
        <p:nvSpPr>
          <p:cNvPr id="4" name="Side Text - Column 2">
            <a:extLst>
              <a:ext uri="{FF2B5EF4-FFF2-40B4-BE49-F238E27FC236}">
                <a16:creationId xmlns:a16="http://schemas.microsoft.com/office/drawing/2014/main" id="{141D36D5-50E8-C945-95D9-AC162A32E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50" y="1721298"/>
            <a:ext cx="6540102" cy="457360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For:</a:t>
            </a:r>
          </a:p>
          <a:p>
            <a:pPr marL="0" indent="0">
              <a:buNone/>
            </a:pPr>
            <a:r>
              <a:rPr lang="en-US" dirty="0"/>
              <a:t>Distributed Relational Databases</a:t>
            </a:r>
          </a:p>
          <a:p>
            <a:pPr marL="0" indent="0">
              <a:buNone/>
            </a:pPr>
            <a:r>
              <a:rPr lang="en-US" sz="2000" b="1" dirty="0"/>
              <a:t>Principles: </a:t>
            </a:r>
          </a:p>
          <a:p>
            <a:r>
              <a:rPr lang="en-US" dirty="0"/>
              <a:t>Data is shared across all database instances (can execute whole query) </a:t>
            </a:r>
            <a:r>
              <a:rPr lang="en-US" dirty="0">
                <a:sym typeface="Wingdings" panose="05000000000000000000" pitchFamily="2" charset="2"/>
              </a:rPr>
              <a:t> scalability</a:t>
            </a:r>
            <a:endParaRPr lang="en-US" dirty="0"/>
          </a:p>
          <a:p>
            <a:r>
              <a:rPr lang="en-US" dirty="0"/>
              <a:t>Decoupling query processing and transaction management from data storage </a:t>
            </a:r>
            <a:r>
              <a:rPr lang="en-US" dirty="0">
                <a:sym typeface="Wingdings" panose="05000000000000000000" pitchFamily="2" charset="2"/>
              </a:rPr>
              <a:t> Elasticity &amp; deployment Flexibility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logical separation gives two-tiered architecture </a:t>
            </a:r>
            <a:r>
              <a:rPr lang="en-US" dirty="0">
                <a:sym typeface="Wingdings" panose="05000000000000000000" pitchFamily="2" charset="2"/>
              </a:rPr>
              <a:t> ‘</a:t>
            </a:r>
            <a:r>
              <a:rPr lang="en-US" b="1" i="1" dirty="0">
                <a:sym typeface="Wingdings" panose="05000000000000000000" pitchFamily="2" charset="2"/>
              </a:rPr>
              <a:t>Shared-data Architecture’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771A0D-D18A-4085-9ED4-16EBE513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42" y="1930364"/>
            <a:ext cx="4956902" cy="34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131970"/>
            <a:ext cx="6951472" cy="590931"/>
          </a:xfrm>
        </p:spPr>
        <p:txBody>
          <a:bodyPr/>
          <a:lstStyle/>
          <a:p>
            <a:r>
              <a:rPr lang="en-US" dirty="0"/>
              <a:t>Flow of the content in Paper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38F3A7AD-BFCA-B14B-8363-A4C1A4B7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10801798" cy="3968249"/>
          </a:xfrm>
        </p:spPr>
        <p:txBody>
          <a:bodyPr/>
          <a:lstStyle/>
          <a:p>
            <a:r>
              <a:rPr lang="en-US" dirty="0"/>
              <a:t>First, architecture design for distributed relational database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Second, Combination of concepts and hardware trends (references of Tell database system)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Effectiveness and evaluation of design against VoltDB, MySQL cluster and FoundationDB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1" y="1112362"/>
            <a:ext cx="10952628" cy="726335"/>
          </a:xfrm>
        </p:spPr>
        <p:txBody>
          <a:bodyPr/>
          <a:lstStyle/>
          <a:p>
            <a:r>
              <a:rPr lang="en-US" dirty="0"/>
              <a:t>Design Principles : Shared-data Architecture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71" y="2196916"/>
            <a:ext cx="8454525" cy="453589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Shared Data : No exclusive data ownership; Transaction executed &amp; committed by single instance of DB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Decoupling of Query Processing and Storage: Transaction query processing (PNs), data storage (SNs)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In-Memory Storage: In memory data storage; </a:t>
            </a:r>
            <a:r>
              <a:rPr lang="en-US" dirty="0">
                <a:sym typeface="Wingdings" panose="05000000000000000000" pitchFamily="2" charset="2"/>
              </a:rPr>
              <a:t>Low access latencies, No complex buffering mechanisms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ACID Transactions: Part of processing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Complex Queries: Aggregate, order or filter by predicates scalable way</a:t>
            </a:r>
          </a:p>
        </p:txBody>
      </p:sp>
    </p:spTree>
    <p:extLst>
      <p:ext uri="{BB962C8B-B14F-4D97-AF65-F5344CB8AC3E}">
        <p14:creationId xmlns:p14="http://schemas.microsoft.com/office/powerpoint/2010/main" val="371994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1" y="1370315"/>
            <a:ext cx="10952628" cy="590931"/>
          </a:xfrm>
        </p:spPr>
        <p:txBody>
          <a:bodyPr/>
          <a:lstStyle/>
          <a:p>
            <a:r>
              <a:rPr lang="en-US" dirty="0"/>
              <a:t>Technical Challenges: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71" y="2196916"/>
            <a:ext cx="8454525" cy="453589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Data Access : </a:t>
            </a:r>
          </a:p>
          <a:p>
            <a:pPr marL="800100" lvl="1" indent="-342900"/>
            <a:r>
              <a:rPr lang="en-US" dirty="0"/>
              <a:t>remote location; access over network</a:t>
            </a:r>
          </a:p>
          <a:p>
            <a:pPr marL="800100" lvl="1" indent="-342900"/>
            <a:r>
              <a:rPr lang="en-US" dirty="0"/>
              <a:t>Restricted buffering possibilities</a:t>
            </a:r>
          </a:p>
          <a:p>
            <a:pPr marL="800100" lvl="1" indent="-342900"/>
            <a:r>
              <a:rPr lang="en-US" dirty="0"/>
              <a:t>Distributed indexes (B+ Tree Index)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Concurrency Control</a:t>
            </a:r>
          </a:p>
          <a:p>
            <a:pPr marL="800100" lvl="1" indent="-342900"/>
            <a:r>
              <a:rPr lang="en-US" dirty="0"/>
              <a:t>Distributed MVCC protocol</a:t>
            </a:r>
          </a:p>
          <a:p>
            <a:pPr marL="800100" lvl="1" indent="-342900"/>
            <a:r>
              <a:rPr lang="en-US" dirty="0"/>
              <a:t>Conflict detection using lightweight LL/SC primitive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atomic RMW (read-modify-write) operation</a:t>
            </a:r>
          </a:p>
          <a:p>
            <a:pPr marL="800100" lvl="1" indent="-342900"/>
            <a:r>
              <a:rPr lang="en-US" dirty="0"/>
              <a:t>Non blocking synchronization</a:t>
            </a:r>
          </a:p>
          <a:p>
            <a:pPr marL="800100" lvl="1" indent="-342900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8328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1" y="1144072"/>
            <a:ext cx="10952628" cy="590931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71" y="1923539"/>
            <a:ext cx="8454525" cy="453589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Best performance with LAN (local area network); WAN not suited</a:t>
            </a:r>
          </a:p>
          <a:p>
            <a:pPr marL="800100" lvl="1" indent="-342900"/>
            <a:r>
              <a:rPr lang="en-US" dirty="0"/>
              <a:t>Low latency communication</a:t>
            </a:r>
          </a:p>
          <a:p>
            <a:pPr marL="800100" lvl="1" indent="-342900"/>
            <a:r>
              <a:rPr lang="en-US" dirty="0"/>
              <a:t>Critical performance factors</a:t>
            </a:r>
          </a:p>
          <a:p>
            <a:pPr marL="800100" lvl="1" indent="-342900"/>
            <a:r>
              <a:rPr lang="en-US" dirty="0"/>
              <a:t>shared data with limited buffering ; heavy data access over network</a:t>
            </a:r>
          </a:p>
          <a:p>
            <a:pPr marL="800100" lvl="1" indent="-342900"/>
            <a:r>
              <a:rPr lang="en-US" dirty="0"/>
              <a:t>Synchronous in-memory data replication </a:t>
            </a:r>
          </a:p>
          <a:p>
            <a:pPr marL="457200" lvl="1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Bandwidth</a:t>
            </a:r>
          </a:p>
          <a:p>
            <a:pPr marL="800100" lvl="1" indent="-342900"/>
            <a:r>
              <a:rPr lang="en-US" dirty="0"/>
              <a:t>Data exchange between PNs and SNs</a:t>
            </a:r>
          </a:p>
          <a:p>
            <a:pPr marL="800100" lvl="1" indent="-342900"/>
            <a:r>
              <a:rPr lang="en-US" dirty="0"/>
              <a:t>Heavy loads can cause bottlenecks; network saturation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657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1" y="1370315"/>
            <a:ext cx="10952628" cy="590931"/>
          </a:xfrm>
        </p:spPr>
        <p:txBody>
          <a:bodyPr/>
          <a:lstStyle/>
          <a:p>
            <a:r>
              <a:rPr lang="en-US" dirty="0"/>
              <a:t>Previous Related work in this area: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1042741F-9EB4-49E0-83CB-636352628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39" y="2661797"/>
            <a:ext cx="11943761" cy="3042704"/>
          </a:xfrm>
        </p:spPr>
      </p:pic>
    </p:spTree>
    <p:extLst>
      <p:ext uri="{BB962C8B-B14F-4D97-AF65-F5344CB8AC3E}">
        <p14:creationId xmlns:p14="http://schemas.microsoft.com/office/powerpoint/2010/main" val="213896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1827</Words>
  <Application>Microsoft Office PowerPoint</Application>
  <PresentationFormat>Widescreen</PresentationFormat>
  <Paragraphs>234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Regular</vt:lpstr>
      <vt:lpstr>CMMI6</vt:lpstr>
      <vt:lpstr>CMMI9</vt:lpstr>
      <vt:lpstr>CMR9</vt:lpstr>
      <vt:lpstr>CMSY9</vt:lpstr>
      <vt:lpstr>MSBM10</vt:lpstr>
      <vt:lpstr>System Font Regular</vt:lpstr>
      <vt:lpstr>Office Theme</vt:lpstr>
      <vt:lpstr>On Design &amp; scalability of distributed shared-data databases</vt:lpstr>
      <vt:lpstr>Introduction</vt:lpstr>
      <vt:lpstr>Goal</vt:lpstr>
      <vt:lpstr>Shared-data Architecture </vt:lpstr>
      <vt:lpstr>Flow of the content in Paper</vt:lpstr>
      <vt:lpstr>Design Principles : Shared-data Architecture</vt:lpstr>
      <vt:lpstr>Technical Challenges:</vt:lpstr>
      <vt:lpstr>Limitations</vt:lpstr>
      <vt:lpstr>Previous Related work in this area:</vt:lpstr>
      <vt:lpstr>Tell Database System – Components &amp; Architecture</vt:lpstr>
      <vt:lpstr>Concurrency Control – Distributed Snapshot Isolation</vt:lpstr>
      <vt:lpstr>Commit Manager </vt:lpstr>
      <vt:lpstr>Commit Manager (contd.) </vt:lpstr>
      <vt:lpstr>Lifecycle of a transaction</vt:lpstr>
      <vt:lpstr>Recovery &amp; Fail-over</vt:lpstr>
      <vt:lpstr>Recovery &amp; Fail-over (contd.)</vt:lpstr>
      <vt:lpstr>Data Access &amp; Storage</vt:lpstr>
      <vt:lpstr>Data Access &amp; Storage</vt:lpstr>
      <vt:lpstr>Latch-free Index Structures</vt:lpstr>
      <vt:lpstr>Garbage Collection</vt:lpstr>
      <vt:lpstr>Buffering Strategies</vt:lpstr>
      <vt:lpstr>Experimental Evaluation</vt:lpstr>
      <vt:lpstr>Scale out – Processing</vt:lpstr>
      <vt:lpstr>Scale out – Storage &amp; commit manager</vt:lpstr>
      <vt:lpstr>Partitioned  &amp; Shared-data DB</vt:lpstr>
      <vt:lpstr>Network &amp; Buffering Strategies</vt:lpstr>
      <vt:lpstr>Conclusions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Amneet Kaur</cp:lastModifiedBy>
  <cp:revision>97</cp:revision>
  <dcterms:created xsi:type="dcterms:W3CDTF">2019-04-04T19:20:28Z</dcterms:created>
  <dcterms:modified xsi:type="dcterms:W3CDTF">2021-11-10T17:05:44Z</dcterms:modified>
  <cp:category/>
</cp:coreProperties>
</file>